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365" r:id="rId3"/>
    <p:sldId id="260" r:id="rId4"/>
    <p:sldId id="298" r:id="rId5"/>
    <p:sldId id="361" r:id="rId6"/>
    <p:sldId id="299" r:id="rId7"/>
    <p:sldId id="300" r:id="rId8"/>
    <p:sldId id="360" r:id="rId9"/>
    <p:sldId id="301" r:id="rId10"/>
    <p:sldId id="302" r:id="rId11"/>
    <p:sldId id="303" r:id="rId12"/>
    <p:sldId id="304" r:id="rId13"/>
    <p:sldId id="362" r:id="rId14"/>
    <p:sldId id="305" r:id="rId15"/>
    <p:sldId id="363" r:id="rId16"/>
    <p:sldId id="366" r:id="rId17"/>
    <p:sldId id="306" r:id="rId18"/>
    <p:sldId id="307" r:id="rId19"/>
    <p:sldId id="334" r:id="rId20"/>
    <p:sldId id="367" r:id="rId21"/>
    <p:sldId id="308" r:id="rId22"/>
    <p:sldId id="335" r:id="rId23"/>
    <p:sldId id="336" r:id="rId24"/>
    <p:sldId id="309" r:id="rId25"/>
    <p:sldId id="340" r:id="rId26"/>
    <p:sldId id="339" r:id="rId27"/>
    <p:sldId id="338" r:id="rId28"/>
    <p:sldId id="337" r:id="rId29"/>
    <p:sldId id="310" r:id="rId30"/>
    <p:sldId id="341" r:id="rId31"/>
    <p:sldId id="368" r:id="rId32"/>
    <p:sldId id="323" r:id="rId33"/>
    <p:sldId id="324" r:id="rId34"/>
    <p:sldId id="344" r:id="rId35"/>
    <p:sldId id="326" r:id="rId36"/>
    <p:sldId id="369" r:id="rId37"/>
    <p:sldId id="311" r:id="rId38"/>
    <p:sldId id="347" r:id="rId39"/>
    <p:sldId id="346" r:id="rId40"/>
    <p:sldId id="312" r:id="rId41"/>
    <p:sldId id="370" r:id="rId42"/>
    <p:sldId id="313" r:id="rId43"/>
    <p:sldId id="349" r:id="rId44"/>
    <p:sldId id="371" r:id="rId45"/>
    <p:sldId id="314" r:id="rId46"/>
    <p:sldId id="372" r:id="rId47"/>
    <p:sldId id="315" r:id="rId48"/>
    <p:sldId id="352" r:id="rId49"/>
    <p:sldId id="316" r:id="rId50"/>
    <p:sldId id="373" r:id="rId51"/>
    <p:sldId id="374" r:id="rId52"/>
    <p:sldId id="375" r:id="rId53"/>
    <p:sldId id="319" r:id="rId54"/>
    <p:sldId id="320" r:id="rId55"/>
    <p:sldId id="358" r:id="rId56"/>
    <p:sldId id="357" r:id="rId57"/>
    <p:sldId id="356" r:id="rId58"/>
    <p:sldId id="355" r:id="rId59"/>
    <p:sldId id="321" r:id="rId60"/>
    <p:sldId id="376" r:id="rId61"/>
    <p:sldId id="377" r:id="rId62"/>
    <p:sldId id="378" r:id="rId6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5" autoAdjust="0"/>
    <p:restoredTop sz="87476" autoAdjust="0"/>
  </p:normalViewPr>
  <p:slideViewPr>
    <p:cSldViewPr>
      <p:cViewPr>
        <p:scale>
          <a:sx n="75" d="100"/>
          <a:sy n="75" d="100"/>
        </p:scale>
        <p:origin x="-516"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6155A-8319-472C-A559-CBB259B9DAF9}" type="datetimeFigureOut">
              <a:rPr lang="zh-CN" altLang="en-US" smtClean="0"/>
              <a:pPr/>
              <a:t>2018/7/20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70703-AE07-40FC-913A-95065776E88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278EC-7F72-4285-8F6D-9EFB4323AF72}" type="slidenum">
              <a:rPr lang="en-US" altLang="zh-CN"/>
              <a:pPr/>
              <a:t>60</a:t>
            </a:fld>
            <a:endParaRPr lang="en-US" altLang="zh-CN"/>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2018/7/20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2018/7/20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2018/7/20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2018/7/20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piedigitallibrary.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www.igroup.com.cn/" TargetMode="External"/><Relationship Id="rId2" Type="http://schemas.openxmlformats.org/officeDocument/2006/relationships/hyperlink" Target="mailto:info@igroup.com.cn"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PPT模板.jpg"/>
          <p:cNvPicPr>
            <a:picLocks noGrp="1" noChangeAspect="1"/>
          </p:cNvPicPr>
          <p:nvPr>
            <p:ph idx="1"/>
          </p:nvPr>
        </p:nvPicPr>
        <p:blipFill>
          <a:blip r:embed="rId2" cstate="print"/>
          <a:stretch>
            <a:fillRect/>
          </a:stretch>
        </p:blipFill>
        <p:spPr>
          <a:xfrm>
            <a:off x="0" y="202"/>
            <a:ext cx="9144000" cy="6857798"/>
          </a:xfrm>
        </p:spPr>
      </p:pic>
      <p:sp>
        <p:nvSpPr>
          <p:cNvPr id="2" name="标题 1"/>
          <p:cNvSpPr>
            <a:spLocks noGrp="1"/>
          </p:cNvSpPr>
          <p:nvPr>
            <p:ph type="title"/>
          </p:nvPr>
        </p:nvSpPr>
        <p:spPr>
          <a:xfrm>
            <a:off x="1714480" y="2507716"/>
            <a:ext cx="7429520" cy="1857388"/>
          </a:xfrm>
          <a:solidFill>
            <a:schemeClr val="bg1">
              <a:alpha val="50000"/>
            </a:schemeClr>
          </a:solidFill>
        </p:spPr>
        <p:txBody>
          <a:bodyPr>
            <a:normAutofit/>
          </a:bodyPr>
          <a:lstStyle/>
          <a:p>
            <a:pPr>
              <a:lnSpc>
                <a:spcPct val="150000"/>
              </a:lnSpc>
            </a:pPr>
            <a:r>
              <a:rPr lang="en-US" altLang="zh-CN" sz="3200" b="1" kern="0" dirty="0" smtClean="0">
                <a:latin typeface="微软雅黑" pitchFamily="34" charset="-122"/>
                <a:ea typeface="微软雅黑" pitchFamily="34" charset="-122"/>
              </a:rPr>
              <a:t>SPIE</a:t>
            </a:r>
            <a:r>
              <a:rPr lang="zh-CN" altLang="en-US" sz="3200" b="1" kern="0" dirty="0" smtClean="0">
                <a:latin typeface="微软雅黑" pitchFamily="34" charset="-122"/>
                <a:ea typeface="微软雅黑" pitchFamily="34" charset="-122"/>
              </a:rPr>
              <a:t>（国际光学工程学会）数字图书馆使用指南</a:t>
            </a:r>
            <a:endParaRPr lang="zh-CN" altLang="en-US" sz="32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10</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4" name="Title 1"/>
          <p:cNvSpPr txBox="1">
            <a:spLocks/>
          </p:cNvSpPr>
          <p:nvPr/>
        </p:nvSpPr>
        <p:spPr bwMode="auto">
          <a:xfrm>
            <a:off x="563492" y="3183880"/>
            <a:ext cx="3000396" cy="965200"/>
          </a:xfrm>
          <a:prstGeom prst="rect">
            <a:avLst/>
          </a:prstGeom>
          <a:noFill/>
          <a:ln w="9525">
            <a:noFill/>
            <a:miter lim="800000"/>
            <a:headEnd/>
            <a:tailEnd/>
          </a:ln>
        </p:spPr>
        <p:txBody>
          <a:bodyPr anchor="ctr"/>
          <a:lstStyle/>
          <a:p>
            <a:pPr>
              <a:spcAft>
                <a:spcPts val="600"/>
              </a:spcAft>
              <a:defRPr/>
            </a:pPr>
            <a:r>
              <a:rPr lang="zh-CN" altLang="en-US" sz="2800" dirty="0" smtClean="0">
                <a:latin typeface="微软雅黑" pitchFamily="34" charset="-122"/>
                <a:ea typeface="微软雅黑" pitchFamily="34" charset="-122"/>
              </a:rPr>
              <a:t>会议录和期刊的</a:t>
            </a:r>
            <a:endParaRPr lang="en-US" altLang="zh-CN" sz="2800" dirty="0" smtClean="0">
              <a:latin typeface="微软雅黑" pitchFamily="34" charset="-122"/>
              <a:ea typeface="微软雅黑" pitchFamily="34" charset="-122"/>
            </a:endParaRPr>
          </a:p>
          <a:p>
            <a:pPr>
              <a:spcAft>
                <a:spcPts val="600"/>
              </a:spcAft>
              <a:defRPr/>
            </a:pPr>
            <a:r>
              <a:rPr lang="zh-CN" altLang="en-US" sz="4000" b="1" dirty="0" smtClean="0">
                <a:latin typeface="微软雅黑" pitchFamily="34" charset="-122"/>
                <a:ea typeface="微软雅黑" pitchFamily="34" charset="-122"/>
              </a:rPr>
              <a:t>不同特点</a:t>
            </a:r>
            <a:endParaRPr lang="en-US" altLang="zh-CN" sz="4000" b="1" dirty="0" smtClean="0">
              <a:latin typeface="微软雅黑" pitchFamily="34" charset="-122"/>
              <a:ea typeface="微软雅黑" pitchFamily="34" charset="-122"/>
            </a:endParaRPr>
          </a:p>
        </p:txBody>
      </p:sp>
      <p:sp>
        <p:nvSpPr>
          <p:cNvPr id="5" name="矩形 4"/>
          <p:cNvSpPr/>
          <p:nvPr/>
        </p:nvSpPr>
        <p:spPr>
          <a:xfrm>
            <a:off x="3995936" y="2532960"/>
            <a:ext cx="4244482" cy="3416320"/>
          </a:xfrm>
          <a:prstGeom prst="rect">
            <a:avLst/>
          </a:prstGeom>
        </p:spPr>
        <p:txBody>
          <a:bodyPr wrap="square">
            <a:spAutoFit/>
          </a:bodyPr>
          <a:lstStyle/>
          <a:p>
            <a:pPr algn="just"/>
            <a:r>
              <a:rPr lang="zh-CN" altLang="en-US" b="1" dirty="0" smtClean="0">
                <a:solidFill>
                  <a:srgbClr val="C00000"/>
                </a:solidFill>
                <a:latin typeface="微软雅黑" pitchFamily="34" charset="-122"/>
                <a:ea typeface="微软雅黑" pitchFamily="34" charset="-122"/>
              </a:rPr>
              <a:t>背景知识</a:t>
            </a:r>
            <a:endParaRPr lang="en-US" altLang="zh-CN" b="1" dirty="0" smtClean="0">
              <a:solidFill>
                <a:srgbClr val="C00000"/>
              </a:solidFill>
              <a:latin typeface="微软雅黑" pitchFamily="34" charset="-122"/>
              <a:ea typeface="微软雅黑" pitchFamily="34" charset="-122"/>
            </a:endParaRPr>
          </a:p>
          <a:p>
            <a:pPr algn="just"/>
            <a:endParaRPr lang="en-US" altLang="zh-CN" b="1" dirty="0" smtClean="0">
              <a:solidFill>
                <a:srgbClr val="C00000"/>
              </a:solidFill>
              <a:latin typeface="微软雅黑" pitchFamily="34" charset="-122"/>
              <a:ea typeface="微软雅黑" pitchFamily="34" charset="-122"/>
            </a:endParaRPr>
          </a:p>
          <a:p>
            <a:pPr algn="just"/>
            <a:r>
              <a:rPr lang="zh-CN" altLang="en-US" dirty="0" smtClean="0">
                <a:latin typeface="微软雅黑" pitchFamily="34" charset="-122"/>
                <a:ea typeface="微软雅黑" pitchFamily="34" charset="-122"/>
              </a:rPr>
              <a:t>会议录和期刊可作为互补资源使用。在传播最新科研成果和技术手段方面，相较于期刊，会议录更具备博采众长、新颖、快速的特点。</a:t>
            </a:r>
            <a:endParaRPr lang="en-US" altLang="zh-CN" dirty="0" smtClean="0">
              <a:latin typeface="微软雅黑" pitchFamily="34" charset="-122"/>
              <a:ea typeface="微软雅黑" pitchFamily="34" charset="-122"/>
            </a:endParaRPr>
          </a:p>
          <a:p>
            <a:pPr algn="just"/>
            <a:endParaRPr lang="en-US" altLang="zh-CN" dirty="0" smtClean="0">
              <a:latin typeface="微软雅黑" pitchFamily="34" charset="-122"/>
              <a:ea typeface="微软雅黑" pitchFamily="34" charset="-122"/>
            </a:endParaRPr>
          </a:p>
          <a:p>
            <a:pPr algn="just">
              <a:buFont typeface="Arial" pitchFamily="34" charset="0"/>
              <a:buChar char="•"/>
            </a:pPr>
            <a:r>
              <a:rPr lang="zh-CN" altLang="en-US" dirty="0" smtClean="0">
                <a:latin typeface="微软雅黑" pitchFamily="34" charset="-122"/>
                <a:ea typeface="微软雅黑" pitchFamily="34" charset="-122"/>
              </a:rPr>
              <a:t> 在会议录中，作者可以报告正在进行中的研究，而期刊通常不可以。</a:t>
            </a:r>
            <a:endParaRPr lang="en-US" altLang="zh-CN" dirty="0" smtClean="0">
              <a:latin typeface="微软雅黑" pitchFamily="34" charset="-122"/>
              <a:ea typeface="微软雅黑" pitchFamily="34" charset="-122"/>
            </a:endParaRPr>
          </a:p>
          <a:p>
            <a:pPr algn="just">
              <a:buFont typeface="Arial" pitchFamily="34" charset="0"/>
              <a:buChar char="•"/>
            </a:pPr>
            <a:endParaRPr lang="en-US" altLang="zh-CN" dirty="0" smtClean="0">
              <a:latin typeface="微软雅黑" pitchFamily="34" charset="-122"/>
              <a:ea typeface="微软雅黑" pitchFamily="34" charset="-122"/>
            </a:endParaRPr>
          </a:p>
          <a:p>
            <a:pPr algn="just">
              <a:buFont typeface="Arial" pitchFamily="34" charset="0"/>
              <a:buChar char="•"/>
            </a:pP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对于计算机、电子和工程技术等工业领域，会议录被阅读参考的机会大于期刊。</a:t>
            </a:r>
            <a:endParaRPr lang="en-US" altLang="zh-CN" dirty="0">
              <a:latin typeface="微软雅黑" pitchFamily="34" charset="-122"/>
              <a:ea typeface="微软雅黑" pitchFamily="34" charset="-122"/>
            </a:endParaRPr>
          </a:p>
        </p:txBody>
      </p:sp>
      <p:pic>
        <p:nvPicPr>
          <p:cNvPr id="63489" name="Picture 1" descr="C:\Users\igroup\Desktop\微信截图_20180720140455.jpg"/>
          <p:cNvPicPr>
            <a:picLocks noChangeAspect="1" noChangeArrowheads="1"/>
          </p:cNvPicPr>
          <p:nvPr/>
        </p:nvPicPr>
        <p:blipFill>
          <a:blip r:embed="rId2" cstate="print"/>
          <a:srcRect/>
          <a:stretch>
            <a:fillRect/>
          </a:stretch>
        </p:blipFill>
        <p:spPr bwMode="auto">
          <a:xfrm>
            <a:off x="611560" y="1463764"/>
            <a:ext cx="8064896" cy="813108"/>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11</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4" name="矩形 3"/>
          <p:cNvSpPr/>
          <p:nvPr/>
        </p:nvSpPr>
        <p:spPr>
          <a:xfrm>
            <a:off x="4788024" y="1340768"/>
            <a:ext cx="4032448" cy="461665"/>
          </a:xfrm>
          <a:prstGeom prst="rect">
            <a:avLst/>
          </a:prstGeom>
        </p:spPr>
        <p:txBody>
          <a:bodyPr wrap="square">
            <a:spAutoFit/>
          </a:bodyPr>
          <a:lstStyle/>
          <a:p>
            <a:r>
              <a:rPr lang="zh-CN" altLang="en-US" sz="2400" b="1" dirty="0" smtClean="0">
                <a:solidFill>
                  <a:srgbClr val="C00000"/>
                </a:solidFill>
                <a:latin typeface="微软雅黑" pitchFamily="34" charset="-122"/>
                <a:ea typeface="微软雅黑" pitchFamily="34" charset="-122"/>
              </a:rPr>
              <a:t>谁更适合在会议录中发文？</a:t>
            </a:r>
            <a:endParaRPr lang="en-US" altLang="zh-CN" sz="2400" b="1" dirty="0" smtClean="0">
              <a:solidFill>
                <a:srgbClr val="C00000"/>
              </a:solidFill>
              <a:latin typeface="微软雅黑" pitchFamily="34" charset="-122"/>
              <a:ea typeface="微软雅黑" pitchFamily="34" charset="-122"/>
            </a:endParaRPr>
          </a:p>
        </p:txBody>
      </p:sp>
      <p:pic>
        <p:nvPicPr>
          <p:cNvPr id="5" name="Picture 2"/>
          <p:cNvPicPr>
            <a:picLocks noChangeAspect="1" noChangeArrowheads="1"/>
          </p:cNvPicPr>
          <p:nvPr/>
        </p:nvPicPr>
        <p:blipFill>
          <a:blip r:embed="rId2" cstate="print"/>
          <a:srcRect l="48985"/>
          <a:stretch>
            <a:fillRect/>
          </a:stretch>
        </p:blipFill>
        <p:spPr bwMode="auto">
          <a:xfrm>
            <a:off x="395536" y="1484784"/>
            <a:ext cx="3790204" cy="5088271"/>
          </a:xfrm>
          <a:prstGeom prst="rect">
            <a:avLst/>
          </a:prstGeom>
          <a:noFill/>
          <a:ln w="9525">
            <a:noFill/>
            <a:miter lim="800000"/>
            <a:headEnd/>
            <a:tailEnd/>
          </a:ln>
          <a:effectLst/>
        </p:spPr>
      </p:pic>
      <p:sp>
        <p:nvSpPr>
          <p:cNvPr id="6" name="圆角矩形标注 5"/>
          <p:cNvSpPr/>
          <p:nvPr/>
        </p:nvSpPr>
        <p:spPr>
          <a:xfrm>
            <a:off x="4788024" y="2102445"/>
            <a:ext cx="3816423" cy="2766715"/>
          </a:xfrm>
          <a:prstGeom prst="wedgeRoundRectCallout">
            <a:avLst>
              <a:gd name="adj1" fmla="val -69369"/>
              <a:gd name="adj2" fmla="val 89181"/>
              <a:gd name="adj3" fmla="val 16667"/>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spcAft>
                <a:spcPts val="500"/>
              </a:spcAft>
              <a:buAutoNum type="arabicPeriod"/>
            </a:pPr>
            <a:r>
              <a:rPr lang="zh-CN" altLang="en-US" dirty="0" smtClean="0">
                <a:latin typeface="微软雅黑" pitchFamily="34" charset="-122"/>
                <a:ea typeface="微软雅黑" pitchFamily="34" charset="-122"/>
              </a:rPr>
              <a:t>计算机、电子和工程技术等工业领域的研究人员</a:t>
            </a:r>
            <a:endParaRPr lang="en-US" altLang="zh-CN" dirty="0" smtClean="0">
              <a:latin typeface="微软雅黑" pitchFamily="34" charset="-122"/>
              <a:ea typeface="微软雅黑" pitchFamily="34" charset="-122"/>
            </a:endParaRPr>
          </a:p>
          <a:p>
            <a:pPr marL="342900" indent="-342900">
              <a:spcAft>
                <a:spcPts val="500"/>
              </a:spcAft>
              <a:buAutoNum type="arabicPeriod"/>
            </a:pPr>
            <a:r>
              <a:rPr lang="zh-CN" altLang="en-US" dirty="0" smtClean="0">
                <a:latin typeface="微软雅黑" pitchFamily="34" charset="-122"/>
                <a:ea typeface="微软雅黑" pitchFamily="34" charset="-122"/>
              </a:rPr>
              <a:t>想要抢占专利注册先机的企业研究人员</a:t>
            </a:r>
            <a:endParaRPr lang="en-US" altLang="zh-CN" dirty="0" smtClean="0">
              <a:latin typeface="微软雅黑" pitchFamily="34" charset="-122"/>
              <a:ea typeface="微软雅黑" pitchFamily="34" charset="-122"/>
            </a:endParaRPr>
          </a:p>
          <a:p>
            <a:pPr marL="342900" indent="-342900">
              <a:spcAft>
                <a:spcPts val="500"/>
              </a:spcAft>
              <a:buAutoNum type="arabicPeriod"/>
            </a:pPr>
            <a:r>
              <a:rPr lang="zh-CN" altLang="en-US" dirty="0" smtClean="0">
                <a:latin typeface="微软雅黑" pitchFamily="34" charset="-122"/>
                <a:ea typeface="微软雅黑" pitchFamily="34" charset="-122"/>
              </a:rPr>
              <a:t>不吝啬于探讨、分享阶段性研究成果的人</a:t>
            </a:r>
            <a:endParaRPr lang="en-US" altLang="zh-CN" dirty="0" smtClean="0">
              <a:latin typeface="微软雅黑" pitchFamily="34" charset="-122"/>
              <a:ea typeface="微软雅黑" pitchFamily="34" charset="-122"/>
            </a:endParaRPr>
          </a:p>
          <a:p>
            <a:pPr marL="342900" indent="-342900">
              <a:spcAft>
                <a:spcPts val="500"/>
              </a:spcAft>
              <a:buAutoNum type="arabicPeriod"/>
            </a:pPr>
            <a:r>
              <a:rPr lang="zh-CN" altLang="en-US" dirty="0" smtClean="0">
                <a:latin typeface="微软雅黑" pitchFamily="34" charset="-122"/>
                <a:ea typeface="微软雅黑" pitchFamily="34" charset="-122"/>
              </a:rPr>
              <a:t>刚刚开始发表论文的本科或研一学生</a:t>
            </a:r>
            <a:endParaRPr lang="zh-CN"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12</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26626" name="Picture 2"/>
          <p:cNvPicPr>
            <a:picLocks noChangeAspect="1" noChangeArrowheads="1"/>
          </p:cNvPicPr>
          <p:nvPr/>
        </p:nvPicPr>
        <p:blipFill>
          <a:blip r:embed="rId2" cstate="print"/>
          <a:srcRect/>
          <a:stretch>
            <a:fillRect/>
          </a:stretch>
        </p:blipFill>
        <p:spPr bwMode="auto">
          <a:xfrm>
            <a:off x="778248" y="1916832"/>
            <a:ext cx="7754192" cy="728619"/>
          </a:xfrm>
          <a:prstGeom prst="rect">
            <a:avLst/>
          </a:prstGeom>
          <a:noFill/>
          <a:ln w="9525">
            <a:noFill/>
            <a:miter lim="800000"/>
            <a:headEnd/>
            <a:tailEnd/>
          </a:ln>
          <a:effectLst/>
        </p:spPr>
      </p:pic>
      <p:sp>
        <p:nvSpPr>
          <p:cNvPr id="19" name="Title 1"/>
          <p:cNvSpPr txBox="1">
            <a:spLocks/>
          </p:cNvSpPr>
          <p:nvPr/>
        </p:nvSpPr>
        <p:spPr>
          <a:xfrm>
            <a:off x="714348" y="1071546"/>
            <a:ext cx="8429652" cy="965583"/>
          </a:xfrm>
          <a:prstGeom prst="rect">
            <a:avLst/>
          </a:prstGeom>
        </p:spPr>
        <p:txBody>
          <a:bodyPr vert="horz" lIns="91440" tIns="45720" rIns="91440" bIns="45720" rtlCol="0" anchor="ctr">
            <a:noAutofit/>
          </a:bodyPr>
          <a:lstStyle/>
          <a:p>
            <a:pPr lvl="0">
              <a:spcBef>
                <a:spcPct val="0"/>
              </a:spcBef>
              <a:defRPr/>
            </a:pPr>
            <a:r>
              <a:rPr lang="en-US" altLang="zh-CN" sz="3200" b="1" dirty="0" smtClean="0">
                <a:latin typeface="微软雅黑" pitchFamily="34" charset="-122"/>
                <a:ea typeface="微软雅黑" pitchFamily="34" charset="-122"/>
              </a:rPr>
              <a:t>SPIE Journals </a:t>
            </a:r>
            <a:r>
              <a:rPr lang="zh-CN" altLang="en-US" sz="3200" b="1" dirty="0" smtClean="0">
                <a:latin typeface="微软雅黑" pitchFamily="34" charset="-122"/>
                <a:ea typeface="微软雅黑" pitchFamily="34" charset="-122"/>
              </a:rPr>
              <a:t>（期刊）</a:t>
            </a:r>
          </a:p>
        </p:txBody>
      </p:sp>
      <p:sp>
        <p:nvSpPr>
          <p:cNvPr id="27" name="Content Placeholder 2"/>
          <p:cNvSpPr txBox="1">
            <a:spLocks/>
          </p:cNvSpPr>
          <p:nvPr/>
        </p:nvSpPr>
        <p:spPr>
          <a:xfrm>
            <a:off x="755576" y="2852936"/>
            <a:ext cx="7962108" cy="1512168"/>
          </a:xfrm>
          <a:prstGeom prst="rect">
            <a:avLst/>
          </a:prstGeom>
        </p:spPr>
        <p:txBody>
          <a:bodyPr vert="horz" lIns="91440" tIns="45720" rIns="91440" bIns="45720" rtlCol="0">
            <a:noAutofit/>
          </a:bodyPr>
          <a:lstStyle/>
          <a:p>
            <a:pPr marL="66675" marR="66675" indent="0" algn="just">
              <a:lnSpc>
                <a:spcPct val="120000"/>
              </a:lnSpc>
              <a:spcBef>
                <a:spcPts val="0"/>
              </a:spcBef>
              <a:spcAft>
                <a:spcPts val="500"/>
              </a:spcAft>
              <a:buFont typeface="Wingdings" pitchFamily="2" charset="2"/>
              <a:buChar char="Ø"/>
            </a:pPr>
            <a:r>
              <a:rPr lang="en-US" altLang="zh-CN" b="1" kern="50" dirty="0" smtClean="0">
                <a:solidFill>
                  <a:srgbClr val="000000"/>
                </a:solidFill>
                <a:latin typeface="微软雅黑" pitchFamily="34" charset="-122"/>
                <a:ea typeface="微软雅黑" pitchFamily="34" charset="-122"/>
              </a:rPr>
              <a:t> SPIE </a:t>
            </a:r>
            <a:r>
              <a:rPr lang="zh-CN" altLang="en-US" b="1" kern="50" dirty="0" smtClean="0">
                <a:solidFill>
                  <a:srgbClr val="000000"/>
                </a:solidFill>
                <a:latin typeface="微软雅黑" pitchFamily="34" charset="-122"/>
                <a:ea typeface="微软雅黑" pitchFamily="34" charset="-122"/>
              </a:rPr>
              <a:t>期刊：</a:t>
            </a:r>
            <a:r>
              <a:rPr lang="zh-CN" altLang="en-US" kern="50" dirty="0" smtClean="0">
                <a:solidFill>
                  <a:srgbClr val="000000"/>
                </a:solidFill>
                <a:latin typeface="微软雅黑" pitchFamily="34" charset="-122"/>
                <a:ea typeface="微软雅黑" pitchFamily="34" charset="-122"/>
              </a:rPr>
              <a:t>国际光学工程学会出版</a:t>
            </a:r>
            <a:r>
              <a:rPr lang="en-US" altLang="zh-CN" kern="50" dirty="0" smtClean="0">
                <a:solidFill>
                  <a:srgbClr val="000000"/>
                </a:solidFill>
                <a:latin typeface="微软雅黑" pitchFamily="34" charset="-122"/>
                <a:ea typeface="微软雅黑" pitchFamily="34" charset="-122"/>
              </a:rPr>
              <a:t>11</a:t>
            </a:r>
            <a:r>
              <a:rPr lang="zh-CN" altLang="en-US" kern="50" dirty="0" smtClean="0">
                <a:solidFill>
                  <a:srgbClr val="000000"/>
                </a:solidFill>
                <a:latin typeface="微软雅黑" pitchFamily="34" charset="-122"/>
                <a:ea typeface="微软雅黑" pitchFamily="34" charset="-122"/>
              </a:rPr>
              <a:t>种同行评审的专业学术期刊，其中</a:t>
            </a:r>
            <a:r>
              <a:rPr lang="en-US" altLang="zh-CN" kern="50" dirty="0" smtClean="0">
                <a:solidFill>
                  <a:srgbClr val="000000"/>
                </a:solidFill>
                <a:latin typeface="微软雅黑" pitchFamily="34" charset="-122"/>
                <a:ea typeface="微软雅黑" pitchFamily="34" charset="-122"/>
              </a:rPr>
              <a:t>9</a:t>
            </a:r>
            <a:r>
              <a:rPr lang="zh-CN" altLang="en-US" kern="50" dirty="0" smtClean="0">
                <a:solidFill>
                  <a:srgbClr val="000000"/>
                </a:solidFill>
                <a:latin typeface="微软雅黑" pitchFamily="34" charset="-122"/>
                <a:ea typeface="微软雅黑" pitchFamily="34" charset="-122"/>
              </a:rPr>
              <a:t>种被</a:t>
            </a:r>
            <a:r>
              <a:rPr lang="en-US" altLang="zh-CN" kern="50" dirty="0" smtClean="0">
                <a:solidFill>
                  <a:srgbClr val="000000"/>
                </a:solidFill>
                <a:latin typeface="微软雅黑" pitchFamily="34" charset="-122"/>
                <a:ea typeface="微软雅黑" pitchFamily="34" charset="-122"/>
              </a:rPr>
              <a:t>SCI</a:t>
            </a:r>
            <a:r>
              <a:rPr lang="zh-CN" altLang="en-US" kern="50" dirty="0" smtClean="0">
                <a:solidFill>
                  <a:srgbClr val="000000"/>
                </a:solidFill>
                <a:latin typeface="微软雅黑" pitchFamily="34" charset="-122"/>
                <a:ea typeface="微软雅黑" pitchFamily="34" charset="-122"/>
              </a:rPr>
              <a:t>收录，年度平均影响因子</a:t>
            </a:r>
            <a:r>
              <a:rPr lang="en-US" altLang="zh-CN" kern="50" dirty="0" smtClean="0">
                <a:solidFill>
                  <a:srgbClr val="000000"/>
                </a:solidFill>
                <a:latin typeface="微软雅黑" pitchFamily="34" charset="-122"/>
                <a:ea typeface="微软雅黑" pitchFamily="34" charset="-122"/>
              </a:rPr>
              <a:t>1.828</a:t>
            </a:r>
            <a:r>
              <a:rPr lang="zh-CN" altLang="en-US" kern="50" dirty="0" smtClean="0">
                <a:solidFill>
                  <a:srgbClr val="000000"/>
                </a:solidFill>
                <a:latin typeface="微软雅黑" pitchFamily="34" charset="-122"/>
                <a:ea typeface="微软雅黑" pitchFamily="34" charset="-122"/>
              </a:rPr>
              <a:t>。除了</a:t>
            </a:r>
            <a:r>
              <a:rPr lang="zh-CN" altLang="en-US" b="1" kern="50" dirty="0" smtClean="0">
                <a:solidFill>
                  <a:srgbClr val="000000"/>
                </a:solidFill>
                <a:latin typeface="微软雅黑" pitchFamily="34" charset="-122"/>
                <a:ea typeface="微软雅黑" pitchFamily="34" charset="-122"/>
              </a:rPr>
              <a:t>光学工程 </a:t>
            </a:r>
            <a:r>
              <a:rPr lang="zh-CN" altLang="en-US" kern="50" dirty="0" smtClean="0">
                <a:solidFill>
                  <a:srgbClr val="000000"/>
                </a:solidFill>
                <a:latin typeface="微软雅黑" pitchFamily="34" charset="-122"/>
                <a:ea typeface="微软雅黑" pitchFamily="34" charset="-122"/>
              </a:rPr>
              <a:t>和 </a:t>
            </a:r>
            <a:r>
              <a:rPr lang="zh-CN" altLang="en-US" b="1" kern="50" dirty="0" smtClean="0">
                <a:solidFill>
                  <a:srgbClr val="000000"/>
                </a:solidFill>
                <a:latin typeface="微软雅黑" pitchFamily="34" charset="-122"/>
                <a:ea typeface="微软雅黑" pitchFamily="34" charset="-122"/>
              </a:rPr>
              <a:t>光子学</a:t>
            </a:r>
            <a:r>
              <a:rPr lang="zh-CN" altLang="en-US" kern="50" dirty="0" smtClean="0">
                <a:solidFill>
                  <a:srgbClr val="000000"/>
                </a:solidFill>
                <a:latin typeface="微软雅黑" pitchFamily="34" charset="-122"/>
                <a:ea typeface="微软雅黑" pitchFamily="34" charset="-122"/>
              </a:rPr>
              <a:t>，</a:t>
            </a:r>
            <a:r>
              <a:rPr lang="en-US" altLang="zh-CN" kern="50" dirty="0" smtClean="0">
                <a:solidFill>
                  <a:srgbClr val="000000"/>
                </a:solidFill>
                <a:latin typeface="微软雅黑" pitchFamily="34" charset="-122"/>
                <a:ea typeface="微软雅黑" pitchFamily="34" charset="-122"/>
              </a:rPr>
              <a:t>SPIE </a:t>
            </a:r>
            <a:r>
              <a:rPr lang="zh-CN" altLang="en-US" kern="50" dirty="0" smtClean="0">
                <a:solidFill>
                  <a:srgbClr val="000000"/>
                </a:solidFill>
                <a:latin typeface="微软雅黑" pitchFamily="34" charset="-122"/>
                <a:ea typeface="微软雅黑" pitchFamily="34" charset="-122"/>
              </a:rPr>
              <a:t>期刊还涉及</a:t>
            </a:r>
            <a:r>
              <a:rPr lang="zh-CN" altLang="en-US" b="1" kern="50" dirty="0" smtClean="0">
                <a:solidFill>
                  <a:srgbClr val="000000"/>
                </a:solidFill>
                <a:latin typeface="微软雅黑" pitchFamily="34" charset="-122"/>
                <a:ea typeface="微软雅黑" pitchFamily="34" charset="-122"/>
              </a:rPr>
              <a:t>电子电气工程</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生物医学工程</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环境工程</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材料科学</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天文学</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成像学</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纳米科学</a:t>
            </a:r>
            <a:r>
              <a:rPr lang="zh-CN" altLang="en-US" kern="50" dirty="0" smtClean="0">
                <a:solidFill>
                  <a:srgbClr val="000000"/>
                </a:solidFill>
                <a:latin typeface="微软雅黑" pitchFamily="34" charset="-122"/>
                <a:ea typeface="微软雅黑" pitchFamily="34" charset="-122"/>
              </a:rPr>
              <a:t>、</a:t>
            </a:r>
            <a:r>
              <a:rPr lang="zh-CN" altLang="en-US" b="1" kern="50" dirty="0" smtClean="0">
                <a:solidFill>
                  <a:srgbClr val="000000"/>
                </a:solidFill>
                <a:latin typeface="微软雅黑" pitchFamily="34" charset="-122"/>
                <a:ea typeface="微软雅黑" pitchFamily="34" charset="-122"/>
              </a:rPr>
              <a:t>神经科学</a:t>
            </a:r>
            <a:r>
              <a:rPr lang="zh-CN" altLang="en-US" kern="50" dirty="0" smtClean="0">
                <a:solidFill>
                  <a:srgbClr val="000000"/>
                </a:solidFill>
                <a:latin typeface="微软雅黑" pitchFamily="34" charset="-122"/>
                <a:ea typeface="微软雅黑" pitchFamily="34" charset="-122"/>
              </a:rPr>
              <a:t>等交叉学科的前沿研究领域</a:t>
            </a:r>
            <a:r>
              <a:rPr lang="zh-CN" altLang="en-US" b="1" kern="50" dirty="0" smtClean="0">
                <a:solidFill>
                  <a:srgbClr val="000000"/>
                </a:solidFill>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pic>
        <p:nvPicPr>
          <p:cNvPr id="61443" name="Picture 3" descr="4266e7926e3c1b74cabf9a3dc9cffff0_Pubs_Journals_TopImage3"/>
          <p:cNvPicPr>
            <a:picLocks noChangeAspect="1" noChangeArrowheads="1"/>
          </p:cNvPicPr>
          <p:nvPr/>
        </p:nvPicPr>
        <p:blipFill>
          <a:blip r:embed="rId3" cstate="print"/>
          <a:srcRect/>
          <a:stretch>
            <a:fillRect/>
          </a:stretch>
        </p:blipFill>
        <p:spPr bwMode="auto">
          <a:xfrm>
            <a:off x="861357" y="4437112"/>
            <a:ext cx="5582851" cy="2276872"/>
          </a:xfrm>
          <a:prstGeom prst="rect">
            <a:avLst/>
          </a:prstGeom>
          <a:noFill/>
          <a:ln w="9525" algn="in">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13</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grpSp>
        <p:nvGrpSpPr>
          <p:cNvPr id="7" name="组合 6"/>
          <p:cNvGrpSpPr/>
          <p:nvPr/>
        </p:nvGrpSpPr>
        <p:grpSpPr>
          <a:xfrm>
            <a:off x="395536" y="1268760"/>
            <a:ext cx="8784976" cy="1800200"/>
            <a:chOff x="395536" y="1484784"/>
            <a:chExt cx="8784976" cy="1800200"/>
          </a:xfrm>
        </p:grpSpPr>
        <p:sp>
          <p:nvSpPr>
            <p:cNvPr id="83970" name="Text Box 2"/>
            <p:cNvSpPr txBox="1">
              <a:spLocks noChangeArrowheads="1"/>
            </p:cNvSpPr>
            <p:nvPr/>
          </p:nvSpPr>
          <p:spPr bwMode="auto">
            <a:xfrm>
              <a:off x="395536" y="1484784"/>
              <a:ext cx="3312368" cy="180020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lvl="0" fontAlgn="base">
                <a:lnSpc>
                  <a:spcPct val="130000"/>
                </a:lnSpc>
                <a:spcBef>
                  <a:spcPct val="0"/>
                </a:spcBef>
                <a:spcAft>
                  <a:spcPct val="0"/>
                </a:spcAft>
              </a:pPr>
              <a:r>
                <a:rPr lang="zh-CN" altLang="zh-CN" dirty="0" smtClean="0">
                  <a:solidFill>
                    <a:srgbClr val="000000"/>
                  </a:solidFill>
                  <a:latin typeface="微软雅黑" pitchFamily="34" charset="-122"/>
                  <a:ea typeface="微软雅黑" pitchFamily="34" charset="-122"/>
                  <a:cs typeface="宋体" pitchFamily="2" charset="-122"/>
                </a:rPr>
                <a:t>期刊种数</a:t>
              </a:r>
              <a:r>
                <a:rPr lang="en-US" altLang="zh-CN" dirty="0" smtClean="0">
                  <a:solidFill>
                    <a:srgbClr val="000000"/>
                  </a:solidFill>
                  <a:latin typeface="微软雅黑" pitchFamily="34" charset="-122"/>
                  <a:ea typeface="微软雅黑" pitchFamily="34" charset="-122"/>
                  <a:cs typeface="宋体" pitchFamily="2" charset="-122"/>
                </a:rPr>
                <a:t>     </a:t>
              </a:r>
              <a:r>
                <a:rPr lang="en-US" altLang="zh-CN" b="1" dirty="0" smtClean="0">
                  <a:solidFill>
                    <a:srgbClr val="000000"/>
                  </a:solidFill>
                  <a:latin typeface="微软雅黑" pitchFamily="34" charset="-122"/>
                  <a:ea typeface="微软雅黑" pitchFamily="34" charset="-122"/>
                  <a:cs typeface="宋体" pitchFamily="2" charset="-122"/>
                </a:rPr>
                <a:t>11 </a:t>
              </a:r>
              <a:r>
                <a:rPr lang="zh-CN" altLang="en-US" b="1" dirty="0" smtClean="0">
                  <a:solidFill>
                    <a:srgbClr val="000000"/>
                  </a:solidFill>
                  <a:latin typeface="微软雅黑" pitchFamily="34" charset="-122"/>
                  <a:ea typeface="微软雅黑" pitchFamily="34" charset="-122"/>
                  <a:cs typeface="宋体" pitchFamily="2" charset="-122"/>
                </a:rPr>
                <a:t>种</a:t>
              </a:r>
              <a:endParaRPr lang="zh-CN" altLang="en-US" dirty="0" smtClean="0">
                <a:latin typeface="微软雅黑" pitchFamily="34" charset="-122"/>
                <a:ea typeface="微软雅黑" pitchFamily="34" charset="-122"/>
                <a:cs typeface="宋体" pitchFamily="2" charset="-122"/>
              </a:endParaRPr>
            </a:p>
            <a:p>
              <a:pPr lvl="0" eaLnBrk="0" fontAlgn="base" hangingPunct="0">
                <a:lnSpc>
                  <a:spcPct val="130000"/>
                </a:lnSpc>
                <a:spcBef>
                  <a:spcPct val="0"/>
                </a:spcBef>
                <a:spcAft>
                  <a:spcPct val="0"/>
                </a:spcAft>
              </a:pPr>
              <a:r>
                <a:rPr lang="en-US" altLang="zh-CN" dirty="0" smtClean="0">
                  <a:solidFill>
                    <a:srgbClr val="000000"/>
                  </a:solidFill>
                  <a:latin typeface="微软雅黑" pitchFamily="34" charset="-122"/>
                  <a:ea typeface="微软雅黑" pitchFamily="34" charset="-122"/>
                  <a:cs typeface="宋体" pitchFamily="2" charset="-122"/>
                </a:rPr>
                <a:t>SCI</a:t>
              </a:r>
              <a:r>
                <a:rPr lang="zh-CN" altLang="en-US" dirty="0" smtClean="0">
                  <a:solidFill>
                    <a:srgbClr val="000000"/>
                  </a:solidFill>
                  <a:latin typeface="微软雅黑" pitchFamily="34" charset="-122"/>
                  <a:ea typeface="微软雅黑" pitchFamily="34" charset="-122"/>
                  <a:cs typeface="宋体" pitchFamily="2" charset="-122"/>
                </a:rPr>
                <a:t>收录	     </a:t>
              </a:r>
              <a:r>
                <a:rPr lang="en-US" altLang="zh-CN" b="1" dirty="0" smtClean="0">
                  <a:solidFill>
                    <a:srgbClr val="000000"/>
                  </a:solidFill>
                  <a:latin typeface="微软雅黑" pitchFamily="34" charset="-122"/>
                  <a:ea typeface="微软雅黑" pitchFamily="34" charset="-122"/>
                  <a:cs typeface="宋体" pitchFamily="2" charset="-122"/>
                </a:rPr>
                <a:t>9</a:t>
              </a:r>
              <a:r>
                <a:rPr lang="zh-CN" altLang="en-US" b="1" dirty="0" smtClean="0">
                  <a:solidFill>
                    <a:srgbClr val="000000"/>
                  </a:solidFill>
                  <a:latin typeface="微软雅黑" pitchFamily="34" charset="-122"/>
                  <a:ea typeface="微软雅黑" pitchFamily="34" charset="-122"/>
                  <a:cs typeface="宋体" pitchFamily="2" charset="-122"/>
                </a:rPr>
                <a:t>种</a:t>
              </a:r>
              <a:endParaRPr lang="zh-CN" altLang="en-US" dirty="0" smtClean="0">
                <a:latin typeface="微软雅黑" pitchFamily="34" charset="-122"/>
                <a:ea typeface="微软雅黑" pitchFamily="34" charset="-122"/>
                <a:cs typeface="宋体" pitchFamily="2" charset="-122"/>
              </a:endParaRPr>
            </a:p>
            <a:p>
              <a:pPr lvl="0" eaLnBrk="0" fontAlgn="base" hangingPunct="0">
                <a:lnSpc>
                  <a:spcPct val="13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更新频率     </a:t>
              </a:r>
              <a:r>
                <a:rPr lang="zh-CN" altLang="en-US" b="1" dirty="0" smtClean="0">
                  <a:solidFill>
                    <a:srgbClr val="000000"/>
                  </a:solidFill>
                  <a:latin typeface="微软雅黑" pitchFamily="34" charset="-122"/>
                  <a:ea typeface="微软雅黑" pitchFamily="34" charset="-122"/>
                  <a:cs typeface="宋体" pitchFamily="2" charset="-122"/>
                </a:rPr>
                <a:t>每年 </a:t>
              </a:r>
              <a:r>
                <a:rPr lang="en-US" altLang="zh-CN" b="1" dirty="0" smtClean="0">
                  <a:solidFill>
                    <a:srgbClr val="000000"/>
                  </a:solidFill>
                  <a:latin typeface="微软雅黑" pitchFamily="34" charset="-122"/>
                  <a:ea typeface="微软雅黑" pitchFamily="34" charset="-122"/>
                  <a:cs typeface="宋体" pitchFamily="2" charset="-122"/>
                </a:rPr>
                <a:t>200 </a:t>
              </a:r>
              <a:r>
                <a:rPr lang="zh-CN" altLang="en-US" b="1" dirty="0" smtClean="0">
                  <a:solidFill>
                    <a:srgbClr val="000000"/>
                  </a:solidFill>
                  <a:latin typeface="微软雅黑" pitchFamily="34" charset="-122"/>
                  <a:ea typeface="微软雅黑" pitchFamily="34" charset="-122"/>
                  <a:cs typeface="宋体" pitchFamily="2" charset="-122"/>
                </a:rPr>
                <a:t>多期</a:t>
              </a:r>
              <a:endParaRPr lang="zh-CN" altLang="en-US" dirty="0" smtClean="0">
                <a:latin typeface="微软雅黑" pitchFamily="34" charset="-122"/>
                <a:ea typeface="微软雅黑" pitchFamily="34" charset="-122"/>
                <a:cs typeface="宋体" pitchFamily="2" charset="-122"/>
              </a:endParaRPr>
            </a:p>
            <a:p>
              <a:pPr lvl="0" eaLnBrk="0" fontAlgn="base" hangingPunct="0">
                <a:lnSpc>
                  <a:spcPct val="13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收录年限     </a:t>
              </a:r>
              <a:r>
                <a:rPr lang="en-US" altLang="zh-CN" b="1" dirty="0" smtClean="0">
                  <a:solidFill>
                    <a:srgbClr val="000000"/>
                  </a:solidFill>
                  <a:latin typeface="微软雅黑" pitchFamily="34" charset="-122"/>
                  <a:ea typeface="微软雅黑" pitchFamily="34" charset="-122"/>
                  <a:cs typeface="宋体" pitchFamily="2" charset="-122"/>
                </a:rPr>
                <a:t>1962 </a:t>
              </a:r>
              <a:r>
                <a:rPr lang="zh-CN" altLang="en-US" b="1" dirty="0" smtClean="0">
                  <a:solidFill>
                    <a:srgbClr val="000000"/>
                  </a:solidFill>
                  <a:latin typeface="微软雅黑" pitchFamily="34" charset="-122"/>
                  <a:ea typeface="微软雅黑" pitchFamily="34" charset="-122"/>
                  <a:cs typeface="宋体" pitchFamily="2" charset="-122"/>
                </a:rPr>
                <a:t>年至今</a:t>
              </a:r>
              <a:endParaRPr lang="en-US" altLang="zh-CN" b="1" dirty="0" smtClean="0">
                <a:solidFill>
                  <a:srgbClr val="000000"/>
                </a:solidFill>
                <a:latin typeface="微软雅黑" pitchFamily="34" charset="-122"/>
                <a:ea typeface="微软雅黑" pitchFamily="34" charset="-122"/>
                <a:cs typeface="宋体" pitchFamily="2" charset="-122"/>
              </a:endParaRPr>
            </a:p>
          </p:txBody>
        </p:sp>
        <p:sp>
          <p:nvSpPr>
            <p:cNvPr id="5" name="Text Box 2"/>
            <p:cNvSpPr txBox="1">
              <a:spLocks noChangeArrowheads="1"/>
            </p:cNvSpPr>
            <p:nvPr/>
          </p:nvSpPr>
          <p:spPr bwMode="auto">
            <a:xfrm>
              <a:off x="3563888" y="1484784"/>
              <a:ext cx="5616624" cy="172819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lvl="0" eaLnBrk="0" fontAlgn="base" hangingPunct="0">
                <a:lnSpc>
                  <a:spcPct val="13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最新创刊           </a:t>
              </a:r>
              <a:r>
                <a:rPr lang="en-US" altLang="zh-CN" b="1" dirty="0" smtClean="0">
                  <a:solidFill>
                    <a:srgbClr val="000000"/>
                  </a:solidFill>
                  <a:latin typeface="微软雅黑" pitchFamily="34" charset="-122"/>
                  <a:ea typeface="微软雅黑" pitchFamily="34" charset="-122"/>
                  <a:cs typeface="宋体" pitchFamily="2" charset="-122"/>
                </a:rPr>
                <a:t>《</a:t>
              </a:r>
              <a:r>
                <a:rPr lang="zh-CN" altLang="en-US" b="1" dirty="0" smtClean="0">
                  <a:solidFill>
                    <a:srgbClr val="000000"/>
                  </a:solidFill>
                  <a:latin typeface="微软雅黑" pitchFamily="34" charset="-122"/>
                  <a:ea typeface="微软雅黑" pitchFamily="34" charset="-122"/>
                  <a:cs typeface="宋体" pitchFamily="2" charset="-122"/>
                </a:rPr>
                <a:t>先进光子学</a:t>
              </a:r>
              <a:r>
                <a:rPr lang="en-US" altLang="zh-CN" b="1" dirty="0" smtClean="0">
                  <a:solidFill>
                    <a:srgbClr val="000000"/>
                  </a:solidFill>
                  <a:latin typeface="微软雅黑" pitchFamily="34" charset="-122"/>
                  <a:ea typeface="微软雅黑" pitchFamily="34" charset="-122"/>
                  <a:cs typeface="宋体" pitchFamily="2" charset="-122"/>
                </a:rPr>
                <a:t>》</a:t>
              </a:r>
              <a:r>
                <a:rPr lang="en-US" altLang="zh-CN" b="1" i="1" dirty="0" smtClean="0">
                  <a:solidFill>
                    <a:srgbClr val="FF6600"/>
                  </a:solidFill>
                  <a:latin typeface="微软雅黑" pitchFamily="34" charset="-122"/>
                  <a:ea typeface="微软雅黑" pitchFamily="34" charset="-122"/>
                  <a:cs typeface="宋体" pitchFamily="2" charset="-122"/>
                </a:rPr>
                <a:t>2019</a:t>
              </a:r>
              <a:r>
                <a:rPr lang="zh-CN" altLang="en-US" b="1" i="1" dirty="0" smtClean="0">
                  <a:solidFill>
                    <a:srgbClr val="FF6600"/>
                  </a:solidFill>
                  <a:latin typeface="微软雅黑" pitchFamily="34" charset="-122"/>
                  <a:ea typeface="微软雅黑" pitchFamily="34" charset="-122"/>
                  <a:cs typeface="宋体" pitchFamily="2" charset="-122"/>
                </a:rPr>
                <a:t>年即将上线</a:t>
              </a:r>
              <a:endParaRPr lang="zh-CN" altLang="en-US" dirty="0" smtClean="0">
                <a:latin typeface="微软雅黑" pitchFamily="34" charset="-122"/>
                <a:ea typeface="微软雅黑" pitchFamily="34" charset="-122"/>
                <a:cs typeface="宋体" pitchFamily="2" charset="-122"/>
              </a:endParaRPr>
            </a:p>
            <a:p>
              <a:pPr lvl="0" eaLnBrk="0" fontAlgn="base" hangingPunct="0">
                <a:lnSpc>
                  <a:spcPct val="13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最高影响因子      </a:t>
              </a:r>
              <a:r>
                <a:rPr lang="en-US" altLang="zh-CN" b="1" dirty="0" smtClean="0">
                  <a:solidFill>
                    <a:srgbClr val="000000"/>
                  </a:solidFill>
                  <a:latin typeface="微软雅黑" pitchFamily="34" charset="-122"/>
                  <a:ea typeface="微软雅黑" pitchFamily="34" charset="-122"/>
                  <a:cs typeface="宋体" pitchFamily="2" charset="-122"/>
                </a:rPr>
                <a:t>4.129	     《</a:t>
              </a:r>
              <a:r>
                <a:rPr lang="zh-CN" altLang="en-US" b="1" dirty="0" smtClean="0">
                  <a:solidFill>
                    <a:srgbClr val="000000"/>
                  </a:solidFill>
                  <a:latin typeface="微软雅黑" pitchFamily="34" charset="-122"/>
                  <a:ea typeface="微软雅黑" pitchFamily="34" charset="-122"/>
                  <a:cs typeface="宋体" pitchFamily="2" charset="-122"/>
                </a:rPr>
                <a:t>神经光子学</a:t>
              </a:r>
              <a:r>
                <a:rPr lang="en-US" altLang="zh-CN" b="1" dirty="0" smtClean="0">
                  <a:solidFill>
                    <a:srgbClr val="000000"/>
                  </a:solidFill>
                  <a:latin typeface="微软雅黑" pitchFamily="34" charset="-122"/>
                  <a:ea typeface="微软雅黑" pitchFamily="34" charset="-122"/>
                  <a:cs typeface="宋体" pitchFamily="2" charset="-122"/>
                </a:rPr>
                <a:t>》</a:t>
              </a:r>
              <a:endParaRPr lang="en-US" altLang="zh-CN" dirty="0" smtClean="0">
                <a:latin typeface="微软雅黑" pitchFamily="34" charset="-122"/>
                <a:ea typeface="微软雅黑" pitchFamily="34" charset="-122"/>
                <a:cs typeface="宋体" pitchFamily="2" charset="-122"/>
              </a:endParaRPr>
            </a:p>
            <a:p>
              <a:pPr lvl="0" eaLnBrk="0" fontAlgn="base" hangingPunct="0">
                <a:lnSpc>
                  <a:spcPct val="13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最高引用次数      </a:t>
              </a:r>
              <a:r>
                <a:rPr lang="en-US" altLang="zh-CN" b="1" dirty="0" smtClean="0">
                  <a:solidFill>
                    <a:srgbClr val="000000"/>
                  </a:solidFill>
                  <a:latin typeface="微软雅黑" pitchFamily="34" charset="-122"/>
                  <a:ea typeface="微软雅黑" pitchFamily="34" charset="-122"/>
                  <a:cs typeface="宋体" pitchFamily="2" charset="-122"/>
                </a:rPr>
                <a:t>13,000+     《</a:t>
              </a:r>
              <a:r>
                <a:rPr lang="zh-CN" altLang="en-US" b="1" dirty="0" smtClean="0">
                  <a:solidFill>
                    <a:srgbClr val="000000"/>
                  </a:solidFill>
                  <a:latin typeface="微软雅黑" pitchFamily="34" charset="-122"/>
                  <a:ea typeface="微软雅黑" pitchFamily="34" charset="-122"/>
                  <a:cs typeface="宋体" pitchFamily="2" charset="-122"/>
                </a:rPr>
                <a:t>生物医学光学期刊</a:t>
              </a:r>
              <a:r>
                <a:rPr lang="en-US" altLang="zh-CN" b="1" dirty="0" smtClean="0">
                  <a:solidFill>
                    <a:srgbClr val="000000"/>
                  </a:solidFill>
                  <a:latin typeface="微软雅黑" pitchFamily="34" charset="-122"/>
                  <a:ea typeface="微软雅黑" pitchFamily="34" charset="-122"/>
                  <a:cs typeface="宋体" pitchFamily="2" charset="-122"/>
                </a:rPr>
                <a:t>》</a:t>
              </a:r>
              <a:endParaRPr lang="en-US" altLang="zh-CN" dirty="0" smtClean="0">
                <a:latin typeface="微软雅黑" pitchFamily="34" charset="-122"/>
                <a:ea typeface="微软雅黑" pitchFamily="34" charset="-122"/>
                <a:cs typeface="宋体" pitchFamily="2" charset="-122"/>
              </a:endParaRPr>
            </a:p>
            <a:p>
              <a:pPr lvl="0" eaLnBrk="0" fontAlgn="base" hangingPunct="0">
                <a:lnSpc>
                  <a:spcPct val="130000"/>
                </a:lnSpc>
                <a:spcBef>
                  <a:spcPct val="0"/>
                </a:spcBef>
                <a:spcAft>
                  <a:spcPct val="0"/>
                </a:spcAft>
              </a:pPr>
              <a:r>
                <a:rPr lang="en-US" altLang="zh-CN" b="1" dirty="0" smtClean="0">
                  <a:solidFill>
                    <a:srgbClr val="000000"/>
                  </a:solidFill>
                  <a:latin typeface="微软雅黑" pitchFamily="34" charset="-122"/>
                  <a:ea typeface="微软雅黑" pitchFamily="34" charset="-122"/>
                  <a:cs typeface="宋体" pitchFamily="2" charset="-122"/>
                </a:rPr>
                <a:t>                          9300+        《</a:t>
              </a:r>
              <a:r>
                <a:rPr lang="zh-CN" altLang="en-US" b="1" dirty="0" smtClean="0">
                  <a:solidFill>
                    <a:srgbClr val="000000"/>
                  </a:solidFill>
                  <a:latin typeface="微软雅黑" pitchFamily="34" charset="-122"/>
                  <a:ea typeface="微软雅黑" pitchFamily="34" charset="-122"/>
                  <a:cs typeface="宋体" pitchFamily="2" charset="-122"/>
                </a:rPr>
                <a:t>光学工程</a:t>
              </a:r>
              <a:r>
                <a:rPr lang="en-US" altLang="zh-CN" b="1" dirty="0" smtClean="0">
                  <a:solidFill>
                    <a:srgbClr val="000000"/>
                  </a:solidFill>
                  <a:latin typeface="微软雅黑" pitchFamily="34" charset="-122"/>
                  <a:ea typeface="微软雅黑" pitchFamily="34" charset="-122"/>
                  <a:cs typeface="宋体" pitchFamily="2" charset="-122"/>
                </a:rPr>
                <a:t>》</a:t>
              </a:r>
              <a:r>
                <a:rPr kumimoji="0" lang="zh-CN" altLang="en-US"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13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grpSp>
      <p:graphicFrame>
        <p:nvGraphicFramePr>
          <p:cNvPr id="6" name="表格 5"/>
          <p:cNvGraphicFramePr>
            <a:graphicFrameLocks noGrp="1"/>
          </p:cNvGraphicFramePr>
          <p:nvPr/>
        </p:nvGraphicFramePr>
        <p:xfrm>
          <a:off x="395536" y="2924944"/>
          <a:ext cx="8352928" cy="3744416"/>
        </p:xfrm>
        <a:graphic>
          <a:graphicData uri="http://schemas.openxmlformats.org/drawingml/2006/table">
            <a:tbl>
              <a:tblPr>
                <a:tableStyleId>{638B1855-1B75-4FBE-930C-398BA8C253C6}</a:tableStyleId>
              </a:tblPr>
              <a:tblGrid>
                <a:gridCol w="4680520"/>
                <a:gridCol w="3672408"/>
              </a:tblGrid>
              <a:tr h="558398">
                <a:tc>
                  <a:txBody>
                    <a:bodyPr/>
                    <a:lstStyle/>
                    <a:p>
                      <a:pPr algn="just">
                        <a:lnSpc>
                          <a:spcPct val="105000"/>
                        </a:lnSpc>
                        <a:spcAft>
                          <a:spcPts val="0"/>
                        </a:spcAft>
                      </a:pPr>
                      <a:r>
                        <a:rPr lang="en-US" sz="1600" kern="100" dirty="0">
                          <a:solidFill>
                            <a:schemeClr val="tx1"/>
                          </a:solidFill>
                        </a:rPr>
                        <a:t>Optical Engineering</a:t>
                      </a:r>
                      <a:endParaRPr lang="zh-CN" sz="1600" kern="100" dirty="0">
                        <a:solidFill>
                          <a:schemeClr val="tx1"/>
                        </a:solidFill>
                      </a:endParaRPr>
                    </a:p>
                    <a:p>
                      <a:pPr algn="just">
                        <a:lnSpc>
                          <a:spcPct val="105000"/>
                        </a:lnSpc>
                        <a:spcAft>
                          <a:spcPts val="0"/>
                        </a:spcAft>
                      </a:pPr>
                      <a:r>
                        <a:rPr lang="zh-CN" sz="1600" kern="100" dirty="0">
                          <a:solidFill>
                            <a:schemeClr val="tx1"/>
                          </a:solidFill>
                        </a:rPr>
                        <a:t>《光学工程》</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5000"/>
                        </a:lnSpc>
                        <a:spcAft>
                          <a:spcPts val="0"/>
                        </a:spcAft>
                      </a:pPr>
                      <a:r>
                        <a:rPr lang="en-US" sz="1600" kern="100">
                          <a:solidFill>
                            <a:schemeClr val="tx1"/>
                          </a:solidFill>
                        </a:rPr>
                        <a:t>Journal of Applied Remote Sensing</a:t>
                      </a:r>
                      <a:endParaRPr lang="zh-CN" sz="1600" kern="100">
                        <a:solidFill>
                          <a:schemeClr val="tx1"/>
                        </a:solidFill>
                      </a:endParaRPr>
                    </a:p>
                    <a:p>
                      <a:pPr algn="just">
                        <a:lnSpc>
                          <a:spcPct val="105000"/>
                        </a:lnSpc>
                        <a:spcAft>
                          <a:spcPts val="0"/>
                        </a:spcAft>
                      </a:pPr>
                      <a:r>
                        <a:rPr lang="zh-CN" sz="1600" kern="100">
                          <a:solidFill>
                            <a:schemeClr val="tx1"/>
                          </a:solidFill>
                        </a:rPr>
                        <a:t>《遥感应用杂志》</a:t>
                      </a:r>
                      <a:endParaRPr lang="zh-CN" sz="1600" kern="10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97583">
                <a:tc>
                  <a:txBody>
                    <a:bodyPr/>
                    <a:lstStyle/>
                    <a:p>
                      <a:pPr algn="just">
                        <a:lnSpc>
                          <a:spcPct val="105000"/>
                        </a:lnSpc>
                        <a:spcAft>
                          <a:spcPts val="0"/>
                        </a:spcAft>
                      </a:pPr>
                      <a:r>
                        <a:rPr lang="en-US" sz="1600" kern="100" dirty="0">
                          <a:solidFill>
                            <a:schemeClr val="tx1"/>
                          </a:solidFill>
                        </a:rPr>
                        <a:t>Journal of Biomedical Optics</a:t>
                      </a:r>
                      <a:endParaRPr lang="zh-CN" sz="1600" kern="100" dirty="0">
                        <a:solidFill>
                          <a:schemeClr val="tx1"/>
                        </a:solidFill>
                      </a:endParaRPr>
                    </a:p>
                    <a:p>
                      <a:pPr algn="just">
                        <a:lnSpc>
                          <a:spcPct val="105000"/>
                        </a:lnSpc>
                        <a:spcAft>
                          <a:spcPts val="0"/>
                        </a:spcAft>
                      </a:pPr>
                      <a:r>
                        <a:rPr lang="zh-CN" sz="1600" kern="100" dirty="0">
                          <a:solidFill>
                            <a:schemeClr val="tx1"/>
                          </a:solidFill>
                        </a:rPr>
                        <a:t>《生物医学光学期刊》</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5000"/>
                        </a:lnSpc>
                        <a:spcAft>
                          <a:spcPts val="0"/>
                        </a:spcAft>
                      </a:pPr>
                      <a:r>
                        <a:rPr lang="en-US" sz="1600" kern="100">
                          <a:solidFill>
                            <a:schemeClr val="tx1"/>
                          </a:solidFill>
                        </a:rPr>
                        <a:t>Journal of Nanophotonics</a:t>
                      </a:r>
                      <a:endParaRPr lang="zh-CN" sz="1600" kern="100">
                        <a:solidFill>
                          <a:schemeClr val="tx1"/>
                        </a:solidFill>
                      </a:endParaRPr>
                    </a:p>
                    <a:p>
                      <a:pPr algn="just">
                        <a:lnSpc>
                          <a:spcPct val="105000"/>
                        </a:lnSpc>
                        <a:spcAft>
                          <a:spcPts val="0"/>
                        </a:spcAft>
                      </a:pPr>
                      <a:r>
                        <a:rPr lang="zh-CN" sz="1600" kern="100">
                          <a:solidFill>
                            <a:schemeClr val="tx1"/>
                          </a:solidFill>
                        </a:rPr>
                        <a:t>《纳米光子学杂志》</a:t>
                      </a:r>
                      <a:endParaRPr lang="zh-CN" sz="1600" kern="10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06291">
                <a:tc>
                  <a:txBody>
                    <a:bodyPr/>
                    <a:lstStyle/>
                    <a:p>
                      <a:pPr algn="just">
                        <a:lnSpc>
                          <a:spcPct val="105000"/>
                        </a:lnSpc>
                        <a:spcAft>
                          <a:spcPts val="0"/>
                        </a:spcAft>
                      </a:pPr>
                      <a:r>
                        <a:rPr lang="en-US" sz="1600" kern="100" dirty="0">
                          <a:solidFill>
                            <a:schemeClr val="tx1"/>
                          </a:solidFill>
                        </a:rPr>
                        <a:t>Journal of Electronic Imaging</a:t>
                      </a:r>
                      <a:endParaRPr lang="zh-CN" sz="1600" kern="100" dirty="0">
                        <a:solidFill>
                          <a:schemeClr val="tx1"/>
                        </a:solidFill>
                      </a:endParaRPr>
                    </a:p>
                    <a:p>
                      <a:pPr algn="just">
                        <a:lnSpc>
                          <a:spcPct val="105000"/>
                        </a:lnSpc>
                        <a:spcAft>
                          <a:spcPts val="0"/>
                        </a:spcAft>
                      </a:pPr>
                      <a:r>
                        <a:rPr lang="zh-CN" sz="1600" kern="100" dirty="0">
                          <a:solidFill>
                            <a:schemeClr val="tx1"/>
                          </a:solidFill>
                        </a:rPr>
                        <a:t>《电子成像期刊》</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5000"/>
                        </a:lnSpc>
                        <a:spcAft>
                          <a:spcPts val="0"/>
                        </a:spcAft>
                      </a:pPr>
                      <a:r>
                        <a:rPr lang="en-US" sz="1600" kern="100">
                          <a:solidFill>
                            <a:schemeClr val="tx1"/>
                          </a:solidFill>
                        </a:rPr>
                        <a:t>Journal of Photonics for Energy</a:t>
                      </a:r>
                      <a:endParaRPr lang="zh-CN" sz="1600" kern="100">
                        <a:solidFill>
                          <a:schemeClr val="tx1"/>
                        </a:solidFill>
                      </a:endParaRPr>
                    </a:p>
                    <a:p>
                      <a:pPr algn="just">
                        <a:lnSpc>
                          <a:spcPct val="105000"/>
                        </a:lnSpc>
                        <a:spcAft>
                          <a:spcPts val="0"/>
                        </a:spcAft>
                      </a:pPr>
                      <a:r>
                        <a:rPr lang="zh-CN" sz="1600" kern="100">
                          <a:solidFill>
                            <a:schemeClr val="tx1"/>
                          </a:solidFill>
                        </a:rPr>
                        <a:t>《能源光子学期刊》</a:t>
                      </a:r>
                      <a:endParaRPr lang="zh-CN" sz="1600" kern="10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14998">
                <a:tc>
                  <a:txBody>
                    <a:bodyPr/>
                    <a:lstStyle/>
                    <a:p>
                      <a:pPr algn="just">
                        <a:lnSpc>
                          <a:spcPct val="105000"/>
                        </a:lnSpc>
                        <a:spcAft>
                          <a:spcPts val="0"/>
                        </a:spcAft>
                      </a:pPr>
                      <a:r>
                        <a:rPr lang="en-US" sz="1600" kern="100" dirty="0">
                          <a:solidFill>
                            <a:schemeClr val="tx1"/>
                          </a:solidFill>
                        </a:rPr>
                        <a:t>Journal of Medical Imaging</a:t>
                      </a:r>
                      <a:endParaRPr lang="zh-CN" sz="1600" kern="100" dirty="0">
                        <a:solidFill>
                          <a:schemeClr val="tx1"/>
                        </a:solidFill>
                      </a:endParaRPr>
                    </a:p>
                    <a:p>
                      <a:pPr algn="just">
                        <a:lnSpc>
                          <a:spcPct val="105000"/>
                        </a:lnSpc>
                        <a:spcAft>
                          <a:spcPts val="0"/>
                        </a:spcAft>
                      </a:pPr>
                      <a:r>
                        <a:rPr lang="zh-CN" sz="1600" kern="100" dirty="0">
                          <a:solidFill>
                            <a:schemeClr val="tx1"/>
                          </a:solidFill>
                        </a:rPr>
                        <a:t>《医学成像期刊》</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5000"/>
                        </a:lnSpc>
                        <a:spcAft>
                          <a:spcPts val="0"/>
                        </a:spcAft>
                      </a:pPr>
                      <a:r>
                        <a:rPr lang="en-US" sz="1600" kern="100">
                          <a:solidFill>
                            <a:schemeClr val="tx1"/>
                          </a:solidFill>
                        </a:rPr>
                        <a:t>Neurophotonics</a:t>
                      </a:r>
                      <a:endParaRPr lang="zh-CN" sz="1600" kern="100">
                        <a:solidFill>
                          <a:schemeClr val="tx1"/>
                        </a:solidFill>
                      </a:endParaRPr>
                    </a:p>
                    <a:p>
                      <a:pPr algn="just">
                        <a:lnSpc>
                          <a:spcPct val="105000"/>
                        </a:lnSpc>
                        <a:spcAft>
                          <a:spcPts val="0"/>
                        </a:spcAft>
                      </a:pPr>
                      <a:r>
                        <a:rPr lang="zh-CN" sz="1600" kern="100">
                          <a:solidFill>
                            <a:schemeClr val="tx1"/>
                          </a:solidFill>
                        </a:rPr>
                        <a:t>《神经光子学》</a:t>
                      </a:r>
                      <a:endParaRPr lang="zh-CN" sz="1600" kern="10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47794">
                <a:tc>
                  <a:txBody>
                    <a:bodyPr/>
                    <a:lstStyle/>
                    <a:p>
                      <a:pPr algn="just">
                        <a:lnSpc>
                          <a:spcPct val="105000"/>
                        </a:lnSpc>
                        <a:spcAft>
                          <a:spcPts val="0"/>
                        </a:spcAft>
                      </a:pPr>
                      <a:r>
                        <a:rPr lang="en-US" sz="1600" kern="100">
                          <a:solidFill>
                            <a:schemeClr val="tx1"/>
                          </a:solidFill>
                        </a:rPr>
                        <a:t>Journal of Micro/Nanolithography, MEMS &amp; MOEMS</a:t>
                      </a:r>
                      <a:endParaRPr lang="zh-CN" sz="1600" kern="100">
                        <a:solidFill>
                          <a:schemeClr val="tx1"/>
                        </a:solidFill>
                      </a:endParaRPr>
                    </a:p>
                    <a:p>
                      <a:pPr algn="just">
                        <a:lnSpc>
                          <a:spcPct val="105000"/>
                        </a:lnSpc>
                        <a:spcAft>
                          <a:spcPts val="0"/>
                        </a:spcAft>
                      </a:pPr>
                      <a:r>
                        <a:rPr lang="zh-CN" sz="1600" kern="100">
                          <a:solidFill>
                            <a:schemeClr val="tx1"/>
                          </a:solidFill>
                        </a:rPr>
                        <a:t>《微平面印刷、微型制造及微系统技术期刊》</a:t>
                      </a:r>
                      <a:endParaRPr lang="zh-CN" sz="1600" kern="10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05000"/>
                        </a:lnSpc>
                        <a:spcAft>
                          <a:spcPts val="0"/>
                        </a:spcAft>
                      </a:pPr>
                      <a:r>
                        <a:rPr lang="en-US" sz="1600" kern="100" dirty="0" smtClean="0">
                          <a:solidFill>
                            <a:schemeClr val="tx1"/>
                          </a:solidFill>
                        </a:rPr>
                        <a:t>Advanced Photonics  </a:t>
                      </a:r>
                      <a:r>
                        <a:rPr lang="en-US" sz="1600" i="1" kern="100" dirty="0" smtClean="0">
                          <a:solidFill>
                            <a:schemeClr val="accent6">
                              <a:lumMod val="75000"/>
                            </a:schemeClr>
                          </a:solidFill>
                        </a:rPr>
                        <a:t>New</a:t>
                      </a:r>
                    </a:p>
                    <a:p>
                      <a:pPr algn="just">
                        <a:lnSpc>
                          <a:spcPct val="105000"/>
                        </a:lnSpc>
                        <a:spcAft>
                          <a:spcPts val="0"/>
                        </a:spcAft>
                      </a:pPr>
                      <a:r>
                        <a:rPr lang="en-US" altLang="zh-CN" sz="1600" kern="100" dirty="0" smtClean="0">
                          <a:solidFill>
                            <a:schemeClr val="tx1"/>
                          </a:solidFill>
                        </a:rPr>
                        <a:t>《</a:t>
                      </a:r>
                      <a:r>
                        <a:rPr lang="zh-CN" altLang="en-US" sz="1600" kern="100" dirty="0" smtClean="0">
                          <a:solidFill>
                            <a:schemeClr val="tx1"/>
                          </a:solidFill>
                        </a:rPr>
                        <a:t>先进光子学</a:t>
                      </a:r>
                      <a:r>
                        <a:rPr lang="en-US" altLang="zh-CN" sz="1600" kern="100" dirty="0" smtClean="0">
                          <a:solidFill>
                            <a:schemeClr val="tx1"/>
                          </a:solidFill>
                        </a:rPr>
                        <a:t>》</a:t>
                      </a:r>
                      <a:endParaRPr lang="en-US" sz="1600" kern="100" dirty="0">
                        <a:solidFill>
                          <a:schemeClr val="tx1"/>
                        </a:solidFill>
                        <a:latin typeface="Calibri"/>
                        <a:ea typeface="宋体"/>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19352">
                <a:tc gridSpan="2">
                  <a:txBody>
                    <a:bodyPr/>
                    <a:lstStyle/>
                    <a:p>
                      <a:pPr algn="just">
                        <a:lnSpc>
                          <a:spcPct val="105000"/>
                        </a:lnSpc>
                        <a:spcAft>
                          <a:spcPts val="0"/>
                        </a:spcAft>
                      </a:pPr>
                      <a:r>
                        <a:rPr lang="en-US" sz="1600" kern="100" dirty="0">
                          <a:solidFill>
                            <a:schemeClr val="tx1"/>
                          </a:solidFill>
                        </a:rPr>
                        <a:t>Journal of Astronomical Telescopes, Instruments, and Systems</a:t>
                      </a:r>
                      <a:endParaRPr lang="zh-CN" sz="1600" kern="100" dirty="0">
                        <a:solidFill>
                          <a:schemeClr val="tx1"/>
                        </a:solidFill>
                      </a:endParaRPr>
                    </a:p>
                    <a:p>
                      <a:pPr algn="just">
                        <a:lnSpc>
                          <a:spcPct val="105000"/>
                        </a:lnSpc>
                        <a:spcAft>
                          <a:spcPts val="0"/>
                        </a:spcAft>
                      </a:pPr>
                      <a:r>
                        <a:rPr lang="zh-CN" sz="1600" kern="100" dirty="0">
                          <a:solidFill>
                            <a:schemeClr val="tx1"/>
                          </a:solidFill>
                        </a:rPr>
                        <a:t>《天文望远镜、仪器及系统期刊》</a:t>
                      </a:r>
                      <a:endParaRPr lang="zh-CN" sz="1600" kern="100" dirty="0">
                        <a:solidFill>
                          <a:schemeClr val="tx1"/>
                        </a:solidFill>
                        <a:latin typeface="Cambria"/>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zh-CN" alt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14</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28673" name="Picture 1"/>
          <p:cNvPicPr>
            <a:picLocks noChangeAspect="1" noChangeArrowheads="1"/>
          </p:cNvPicPr>
          <p:nvPr/>
        </p:nvPicPr>
        <p:blipFill>
          <a:blip r:embed="rId2" cstate="print"/>
          <a:srcRect/>
          <a:stretch>
            <a:fillRect/>
          </a:stretch>
        </p:blipFill>
        <p:spPr bwMode="auto">
          <a:xfrm>
            <a:off x="827581" y="1916832"/>
            <a:ext cx="7632851" cy="763457"/>
          </a:xfrm>
          <a:prstGeom prst="rect">
            <a:avLst/>
          </a:prstGeom>
          <a:noFill/>
          <a:ln w="9525">
            <a:noFill/>
            <a:miter lim="800000"/>
            <a:headEnd/>
            <a:tailEnd/>
          </a:ln>
          <a:effectLst/>
        </p:spPr>
      </p:pic>
      <p:sp>
        <p:nvSpPr>
          <p:cNvPr id="6" name="Content Placeholder 2"/>
          <p:cNvSpPr txBox="1">
            <a:spLocks/>
          </p:cNvSpPr>
          <p:nvPr/>
        </p:nvSpPr>
        <p:spPr>
          <a:xfrm>
            <a:off x="755576" y="2924944"/>
            <a:ext cx="8320118" cy="4643470"/>
          </a:xfrm>
          <a:prstGeom prst="rect">
            <a:avLst/>
          </a:prstGeom>
        </p:spPr>
        <p:txBody>
          <a:bodyPr vert="horz" lIns="91440" tIns="45720" rIns="91440" bIns="45720" rtlCol="0">
            <a:noAutofit/>
          </a:bodyPr>
          <a:lstStyle/>
          <a:p>
            <a:pPr lvl="0">
              <a:spcBef>
                <a:spcPts val="600"/>
              </a:spcBef>
              <a:spcAft>
                <a:spcPts val="1000"/>
              </a:spcAft>
              <a:buFont typeface="Wingdings" pitchFamily="2" charset="2"/>
              <a:buChar char="Ø"/>
            </a:pPr>
            <a:r>
              <a:rPr lang="zh-CN" altLang="en-US" b="1" dirty="0" smtClean="0">
                <a:latin typeface="微软雅黑" pitchFamily="34" charset="-122"/>
                <a:ea typeface="微软雅黑" pitchFamily="34" charset="-122"/>
              </a:rPr>
              <a:t> 四种类型的图书：</a:t>
            </a:r>
            <a:endParaRPr lang="en-US" altLang="zh-CN" b="1" dirty="0" smtClean="0">
              <a:latin typeface="微软雅黑" pitchFamily="34" charset="-122"/>
              <a:ea typeface="微软雅黑" pitchFamily="34" charset="-122"/>
            </a:endParaRPr>
          </a:p>
          <a:p>
            <a:pPr lvl="1">
              <a:spcBef>
                <a:spcPts val="600"/>
              </a:spcBef>
            </a:pPr>
            <a:r>
              <a:rPr lang="zh-CN" altLang="en-US" b="1" dirty="0" smtClean="0">
                <a:latin typeface="微软雅黑" pitchFamily="34" charset="-122"/>
                <a:ea typeface="微软雅黑" pitchFamily="34" charset="-122"/>
              </a:rPr>
              <a:t>专著（</a:t>
            </a:r>
            <a:r>
              <a:rPr lang="en-US" altLang="en-US" b="1" dirty="0" smtClean="0">
                <a:latin typeface="微软雅黑" pitchFamily="34" charset="-122"/>
                <a:ea typeface="微软雅黑" pitchFamily="34" charset="-122"/>
              </a:rPr>
              <a:t>Monographs</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lvl="1">
              <a:spcBef>
                <a:spcPts val="600"/>
              </a:spcBef>
            </a:pPr>
            <a:r>
              <a:rPr lang="zh-CN" altLang="en-US" b="1" dirty="0" smtClean="0">
                <a:latin typeface="微软雅黑" pitchFamily="34" charset="-122"/>
                <a:ea typeface="微软雅黑" pitchFamily="34" charset="-122"/>
              </a:rPr>
              <a:t>辅导教程（</a:t>
            </a:r>
            <a:r>
              <a:rPr lang="en-US" altLang="en-US" b="1" dirty="0" smtClean="0">
                <a:latin typeface="微软雅黑" pitchFamily="34" charset="-122"/>
                <a:ea typeface="微软雅黑" pitchFamily="34" charset="-122"/>
              </a:rPr>
              <a:t>Tutorial Texts</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lvl="1">
              <a:spcBef>
                <a:spcPts val="600"/>
              </a:spcBef>
            </a:pPr>
            <a:r>
              <a:rPr lang="zh-CN" altLang="en-US" b="1" dirty="0" smtClean="0">
                <a:latin typeface="微软雅黑" pitchFamily="34" charset="-122"/>
                <a:ea typeface="微软雅黑" pitchFamily="34" charset="-122"/>
              </a:rPr>
              <a:t>实践指南（</a:t>
            </a:r>
            <a:r>
              <a:rPr lang="en-US" altLang="en-US" b="1" dirty="0" smtClean="0">
                <a:latin typeface="微软雅黑" pitchFamily="34" charset="-122"/>
                <a:ea typeface="微软雅黑" pitchFamily="34" charset="-122"/>
              </a:rPr>
              <a:t>Field Guides</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lvl="1">
              <a:spcBef>
                <a:spcPts val="600"/>
              </a:spcBef>
            </a:pPr>
            <a:r>
              <a:rPr lang="zh-CN" altLang="en-US" b="1" dirty="0" smtClean="0">
                <a:latin typeface="微软雅黑" pitchFamily="34" charset="-122"/>
                <a:ea typeface="微软雅黑" pitchFamily="34" charset="-122"/>
              </a:rPr>
              <a:t>热点系列（</a:t>
            </a:r>
            <a:r>
              <a:rPr lang="en-US" altLang="zh-CN" b="1" dirty="0" smtClean="0">
                <a:latin typeface="微软雅黑" pitchFamily="34" charset="-122"/>
                <a:ea typeface="微软雅黑" pitchFamily="34" charset="-122"/>
              </a:rPr>
              <a:t>Spotlights</a:t>
            </a:r>
            <a:r>
              <a:rPr lang="zh-CN" altLang="en-US" b="1" dirty="0" smtClean="0">
                <a:latin typeface="微软雅黑" pitchFamily="34" charset="-122"/>
                <a:ea typeface="微软雅黑" pitchFamily="34" charset="-122"/>
              </a:rPr>
              <a:t>）</a:t>
            </a:r>
            <a:r>
              <a:rPr lang="en-US" altLang="zh-CN" b="1" i="1" dirty="0" smtClean="0">
                <a:solidFill>
                  <a:srgbClr val="FF0000"/>
                </a:solidFill>
                <a:latin typeface="微软雅黑" pitchFamily="34" charset="-122"/>
                <a:ea typeface="微软雅黑" pitchFamily="34" charset="-122"/>
              </a:rPr>
              <a:t>2015 NEW</a:t>
            </a:r>
            <a:endParaRPr lang="en-US" altLang="zh-CN" b="1" i="1" dirty="0" smtClean="0">
              <a:latin typeface="微软雅黑" pitchFamily="34" charset="-122"/>
              <a:ea typeface="微软雅黑" pitchFamily="34" charset="-122"/>
            </a:endParaRPr>
          </a:p>
          <a:p>
            <a:pPr lvl="1">
              <a:spcBef>
                <a:spcPts val="600"/>
              </a:spcBef>
            </a:pPr>
            <a:endParaRPr lang="en-US" altLang="zh-CN" b="1" dirty="0" smtClean="0">
              <a:latin typeface="微软雅黑" pitchFamily="34" charset="-122"/>
              <a:ea typeface="微软雅黑" pitchFamily="34" charset="-122"/>
            </a:endParaRPr>
          </a:p>
          <a:p>
            <a:pPr lvl="0">
              <a:spcBef>
                <a:spcPts val="600"/>
              </a:spcBef>
              <a:buFont typeface="Wingdings" pitchFamily="2" charset="2"/>
              <a:buChar char="Ø"/>
            </a:pPr>
            <a:r>
              <a:rPr lang="en-US" altLang="en-US"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每年新增超过</a:t>
            </a:r>
            <a:r>
              <a:rPr lang="en-US" altLang="zh-CN" b="1" dirty="0" smtClean="0">
                <a:latin typeface="微软雅黑" pitchFamily="34" charset="-122"/>
                <a:ea typeface="微软雅黑" pitchFamily="34" charset="-122"/>
              </a:rPr>
              <a:t>25</a:t>
            </a:r>
            <a:r>
              <a:rPr lang="zh-CN" altLang="en-US" b="1" dirty="0" smtClean="0">
                <a:latin typeface="微软雅黑" pitchFamily="34" charset="-122"/>
                <a:ea typeface="微软雅黑" pitchFamily="34" charset="-122"/>
              </a:rPr>
              <a:t>种新书</a:t>
            </a:r>
          </a:p>
          <a:p>
            <a:pPr lvl="0">
              <a:spcBef>
                <a:spcPts val="600"/>
              </a:spcBef>
              <a:buFont typeface="Wingdings" pitchFamily="2" charset="2"/>
              <a:buChar char="Ø"/>
            </a:pPr>
            <a:r>
              <a:rPr lang="en-US" altLang="en-US" b="1" dirty="0" smtClean="0">
                <a:latin typeface="微软雅黑" pitchFamily="34" charset="-122"/>
                <a:ea typeface="微软雅黑" pitchFamily="34" charset="-122"/>
              </a:rPr>
              <a:t> 1989~2018</a:t>
            </a:r>
            <a:r>
              <a:rPr lang="zh-CN" altLang="en-US" b="1" dirty="0" smtClean="0">
                <a:latin typeface="微软雅黑" pitchFamily="34" charset="-122"/>
                <a:ea typeface="微软雅黑" pitchFamily="34" charset="-122"/>
              </a:rPr>
              <a:t>年出版超过</a:t>
            </a:r>
            <a:r>
              <a:rPr lang="en-US" altLang="en-US" b="1" dirty="0" smtClean="0">
                <a:latin typeface="微软雅黑" pitchFamily="34" charset="-122"/>
                <a:ea typeface="微软雅黑" pitchFamily="34" charset="-122"/>
              </a:rPr>
              <a:t>330</a:t>
            </a:r>
            <a:r>
              <a:rPr lang="zh-CN" altLang="en-US" b="1" dirty="0" smtClean="0">
                <a:latin typeface="微软雅黑" pitchFamily="34" charset="-122"/>
                <a:ea typeface="微软雅黑" pitchFamily="34" charset="-122"/>
              </a:rPr>
              <a:t>种电子图书</a:t>
            </a:r>
            <a:endParaRPr lang="en-US" altLang="zh-CN" b="1" dirty="0" smtClean="0">
              <a:latin typeface="微软雅黑" pitchFamily="34" charset="-122"/>
              <a:ea typeface="微软雅黑" pitchFamily="34" charset="-122"/>
            </a:endParaRPr>
          </a:p>
        </p:txBody>
      </p:sp>
      <p:grpSp>
        <p:nvGrpSpPr>
          <p:cNvPr id="7" name="组合 28"/>
          <p:cNvGrpSpPr/>
          <p:nvPr/>
        </p:nvGrpSpPr>
        <p:grpSpPr>
          <a:xfrm>
            <a:off x="5724128" y="2924944"/>
            <a:ext cx="2764292" cy="2928958"/>
            <a:chOff x="4631074" y="2071678"/>
            <a:chExt cx="3369950" cy="3571900"/>
          </a:xfrm>
        </p:grpSpPr>
        <p:pic>
          <p:nvPicPr>
            <p:cNvPr id="8" name="Picture 2" descr="C:\Users\dell\Desktop\新建文件夹\PM72small.jpg"/>
            <p:cNvPicPr>
              <a:picLocks noChangeAspect="1" noChangeArrowheads="1"/>
            </p:cNvPicPr>
            <p:nvPr/>
          </p:nvPicPr>
          <p:blipFill>
            <a:blip r:embed="rId3" cstate="print"/>
            <a:srcRect/>
            <a:stretch>
              <a:fillRect/>
            </a:stretch>
          </p:blipFill>
          <p:spPr bwMode="auto">
            <a:xfrm>
              <a:off x="4631074" y="2071678"/>
              <a:ext cx="792000" cy="1132648"/>
            </a:xfrm>
            <a:prstGeom prst="rect">
              <a:avLst/>
            </a:prstGeom>
            <a:noFill/>
          </p:spPr>
        </p:pic>
        <p:pic>
          <p:nvPicPr>
            <p:cNvPr id="9" name="Picture 3" descr="C:\Users\dell\Desktop\新建文件夹\PM81small.jpg"/>
            <p:cNvPicPr>
              <a:picLocks noChangeAspect="1" noChangeArrowheads="1"/>
            </p:cNvPicPr>
            <p:nvPr/>
          </p:nvPicPr>
          <p:blipFill>
            <a:blip r:embed="rId4" cstate="print"/>
            <a:srcRect/>
            <a:stretch>
              <a:fillRect/>
            </a:stretch>
          </p:blipFill>
          <p:spPr bwMode="auto">
            <a:xfrm>
              <a:off x="4631074" y="4500570"/>
              <a:ext cx="792000" cy="1132648"/>
            </a:xfrm>
            <a:prstGeom prst="rect">
              <a:avLst/>
            </a:prstGeom>
            <a:noFill/>
          </p:spPr>
        </p:pic>
        <p:pic>
          <p:nvPicPr>
            <p:cNvPr id="10" name="Picture 4" descr="C:\Users\dell\Desktop\新建文件夹\PM92small.jpg"/>
            <p:cNvPicPr>
              <a:picLocks noChangeAspect="1" noChangeArrowheads="1"/>
            </p:cNvPicPr>
            <p:nvPr/>
          </p:nvPicPr>
          <p:blipFill>
            <a:blip r:embed="rId5" cstate="print"/>
            <a:srcRect/>
            <a:stretch>
              <a:fillRect/>
            </a:stretch>
          </p:blipFill>
          <p:spPr bwMode="auto">
            <a:xfrm>
              <a:off x="5494511" y="2071678"/>
              <a:ext cx="792000" cy="1132648"/>
            </a:xfrm>
            <a:prstGeom prst="rect">
              <a:avLst/>
            </a:prstGeom>
            <a:noFill/>
          </p:spPr>
        </p:pic>
        <p:pic>
          <p:nvPicPr>
            <p:cNvPr id="11" name="Picture 13" descr="C:\Users\dell\Desktop\新建文件夹\PM161small.jpg"/>
            <p:cNvPicPr>
              <a:picLocks noChangeAspect="1" noChangeArrowheads="1"/>
            </p:cNvPicPr>
            <p:nvPr/>
          </p:nvPicPr>
          <p:blipFill>
            <a:blip r:embed="rId6" cstate="print"/>
            <a:srcRect/>
            <a:stretch>
              <a:fillRect/>
            </a:stretch>
          </p:blipFill>
          <p:spPr bwMode="auto">
            <a:xfrm>
              <a:off x="6351768" y="4500570"/>
              <a:ext cx="792000" cy="1128336"/>
            </a:xfrm>
            <a:prstGeom prst="rect">
              <a:avLst/>
            </a:prstGeom>
            <a:noFill/>
          </p:spPr>
        </p:pic>
        <p:pic>
          <p:nvPicPr>
            <p:cNvPr id="12" name="Picture 17" descr="C:\Users\dell\Desktop\新建文件夹\PM200small.jpg"/>
            <p:cNvPicPr>
              <a:picLocks noChangeAspect="1" noChangeArrowheads="1"/>
            </p:cNvPicPr>
            <p:nvPr/>
          </p:nvPicPr>
          <p:blipFill>
            <a:blip r:embed="rId7" cstate="print"/>
            <a:srcRect/>
            <a:stretch>
              <a:fillRect/>
            </a:stretch>
          </p:blipFill>
          <p:spPr bwMode="auto">
            <a:xfrm>
              <a:off x="7209024" y="4500570"/>
              <a:ext cx="792000" cy="1128336"/>
            </a:xfrm>
            <a:prstGeom prst="rect">
              <a:avLst/>
            </a:prstGeom>
            <a:noFill/>
          </p:spPr>
        </p:pic>
        <p:pic>
          <p:nvPicPr>
            <p:cNvPr id="13" name="Picture 20" descr="C:\Users\dell\Desktop\新建文件夹\PM218small.jpg"/>
            <p:cNvPicPr>
              <a:picLocks noChangeAspect="1" noChangeArrowheads="1"/>
            </p:cNvPicPr>
            <p:nvPr/>
          </p:nvPicPr>
          <p:blipFill>
            <a:blip r:embed="rId8" cstate="print"/>
            <a:srcRect/>
            <a:stretch>
              <a:fillRect/>
            </a:stretch>
          </p:blipFill>
          <p:spPr bwMode="auto">
            <a:xfrm>
              <a:off x="5494512" y="3286124"/>
              <a:ext cx="792000" cy="1143008"/>
            </a:xfrm>
            <a:prstGeom prst="rect">
              <a:avLst/>
            </a:prstGeom>
            <a:noFill/>
          </p:spPr>
        </p:pic>
        <p:pic>
          <p:nvPicPr>
            <p:cNvPr id="14" name="Picture 21" descr="C:\Users\dell\Desktop\新建文件夹\PM211small.jpg"/>
            <p:cNvPicPr>
              <a:picLocks noChangeAspect="1" noChangeArrowheads="1"/>
            </p:cNvPicPr>
            <p:nvPr/>
          </p:nvPicPr>
          <p:blipFill>
            <a:blip r:embed="rId9" cstate="print"/>
            <a:srcRect/>
            <a:stretch>
              <a:fillRect/>
            </a:stretch>
          </p:blipFill>
          <p:spPr bwMode="auto">
            <a:xfrm>
              <a:off x="4631074" y="3286124"/>
              <a:ext cx="792000" cy="1143008"/>
            </a:xfrm>
            <a:prstGeom prst="rect">
              <a:avLst/>
            </a:prstGeom>
            <a:noFill/>
          </p:spPr>
        </p:pic>
        <p:pic>
          <p:nvPicPr>
            <p:cNvPr id="15" name="Picture 22" descr="C:\Users\dell\Desktop\新建文件夹\PM206small.jpg"/>
            <p:cNvPicPr>
              <a:picLocks noChangeAspect="1" noChangeArrowheads="1"/>
            </p:cNvPicPr>
            <p:nvPr/>
          </p:nvPicPr>
          <p:blipFill>
            <a:blip r:embed="rId10" cstate="print"/>
            <a:srcRect/>
            <a:stretch>
              <a:fillRect/>
            </a:stretch>
          </p:blipFill>
          <p:spPr bwMode="auto">
            <a:xfrm>
              <a:off x="6351768" y="3286124"/>
              <a:ext cx="792000" cy="1134804"/>
            </a:xfrm>
            <a:prstGeom prst="rect">
              <a:avLst/>
            </a:prstGeom>
            <a:noFill/>
          </p:spPr>
        </p:pic>
        <p:pic>
          <p:nvPicPr>
            <p:cNvPr id="16" name="Picture 23" descr="C:\Users\dell\Desktop\新建文件夹\PM207small.jpg"/>
            <p:cNvPicPr>
              <a:picLocks noChangeAspect="1" noChangeArrowheads="1"/>
            </p:cNvPicPr>
            <p:nvPr/>
          </p:nvPicPr>
          <p:blipFill>
            <a:blip r:embed="rId11" cstate="print"/>
            <a:srcRect/>
            <a:stretch>
              <a:fillRect/>
            </a:stretch>
          </p:blipFill>
          <p:spPr bwMode="auto">
            <a:xfrm>
              <a:off x="5494512" y="4500570"/>
              <a:ext cx="792000" cy="1143008"/>
            </a:xfrm>
            <a:prstGeom prst="rect">
              <a:avLst/>
            </a:prstGeom>
            <a:noFill/>
          </p:spPr>
        </p:pic>
        <p:pic>
          <p:nvPicPr>
            <p:cNvPr id="17" name="Picture 25" descr="C:\Users\dell\Desktop\新建文件夹\PM196small.jpg"/>
            <p:cNvPicPr>
              <a:picLocks noChangeAspect="1" noChangeArrowheads="1"/>
            </p:cNvPicPr>
            <p:nvPr/>
          </p:nvPicPr>
          <p:blipFill>
            <a:blip r:embed="rId12" cstate="print"/>
            <a:srcRect/>
            <a:stretch>
              <a:fillRect/>
            </a:stretch>
          </p:blipFill>
          <p:spPr bwMode="auto">
            <a:xfrm>
              <a:off x="6351768" y="2071678"/>
              <a:ext cx="792000" cy="1128336"/>
            </a:xfrm>
            <a:prstGeom prst="rect">
              <a:avLst/>
            </a:prstGeom>
            <a:noFill/>
          </p:spPr>
        </p:pic>
        <p:pic>
          <p:nvPicPr>
            <p:cNvPr id="18" name="Picture 26" descr="C:\Users\dell\Desktop\新建文件夹\PM205small.jpg"/>
            <p:cNvPicPr>
              <a:picLocks noChangeAspect="1" noChangeArrowheads="1"/>
            </p:cNvPicPr>
            <p:nvPr/>
          </p:nvPicPr>
          <p:blipFill>
            <a:blip r:embed="rId13" cstate="print"/>
            <a:srcRect/>
            <a:stretch>
              <a:fillRect/>
            </a:stretch>
          </p:blipFill>
          <p:spPr bwMode="auto">
            <a:xfrm>
              <a:off x="7209024" y="2071678"/>
              <a:ext cx="792000" cy="1128336"/>
            </a:xfrm>
            <a:prstGeom prst="rect">
              <a:avLst/>
            </a:prstGeom>
            <a:noFill/>
          </p:spPr>
        </p:pic>
        <p:pic>
          <p:nvPicPr>
            <p:cNvPr id="19" name="Picture 24" descr="C:\Users\dell\Desktop\新建文件夹\PM204small.jpg"/>
            <p:cNvPicPr>
              <a:picLocks noChangeAspect="1" noChangeArrowheads="1"/>
            </p:cNvPicPr>
            <p:nvPr/>
          </p:nvPicPr>
          <p:blipFill>
            <a:blip r:embed="rId14" cstate="print"/>
            <a:srcRect/>
            <a:stretch>
              <a:fillRect/>
            </a:stretch>
          </p:blipFill>
          <p:spPr bwMode="auto">
            <a:xfrm>
              <a:off x="7209024" y="3286124"/>
              <a:ext cx="792000" cy="1144000"/>
            </a:xfrm>
            <a:prstGeom prst="rect">
              <a:avLst/>
            </a:prstGeom>
            <a:noFill/>
          </p:spPr>
        </p:pic>
      </p:grpSp>
      <p:sp>
        <p:nvSpPr>
          <p:cNvPr id="25" name="Title 1"/>
          <p:cNvSpPr txBox="1">
            <a:spLocks/>
          </p:cNvSpPr>
          <p:nvPr/>
        </p:nvSpPr>
        <p:spPr>
          <a:xfrm>
            <a:off x="714348" y="1071546"/>
            <a:ext cx="8429652" cy="965583"/>
          </a:xfrm>
          <a:prstGeom prst="rect">
            <a:avLst/>
          </a:prstGeom>
        </p:spPr>
        <p:txBody>
          <a:bodyPr vert="horz" lIns="91440" tIns="45720" rIns="91440" bIns="45720" rtlCol="0" anchor="ctr">
            <a:noAutofit/>
          </a:bodyPr>
          <a:lstStyle/>
          <a:p>
            <a:pPr lvl="0">
              <a:spcBef>
                <a:spcPct val="0"/>
              </a:spcBef>
              <a:defRPr/>
            </a:pPr>
            <a:r>
              <a:rPr lang="en-US" altLang="zh-CN" sz="3200" b="1" dirty="0" smtClean="0">
                <a:latin typeface="微软雅黑" pitchFamily="34" charset="-122"/>
                <a:ea typeface="微软雅黑" pitchFamily="34" charset="-122"/>
              </a:rPr>
              <a:t>SPIE eBooks </a:t>
            </a:r>
            <a:r>
              <a:rPr lang="zh-CN" altLang="en-US" sz="3200" b="1" dirty="0" smtClean="0">
                <a:latin typeface="微软雅黑" pitchFamily="34" charset="-122"/>
                <a:ea typeface="微软雅黑" pitchFamily="34" charset="-122"/>
              </a:rPr>
              <a:t>（电子图书）</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15</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20" name="Text Box 2"/>
          <p:cNvSpPr txBox="1">
            <a:spLocks noChangeArrowheads="1"/>
          </p:cNvSpPr>
          <p:nvPr/>
        </p:nvSpPr>
        <p:spPr bwMode="auto">
          <a:xfrm>
            <a:off x="683568" y="1412776"/>
            <a:ext cx="8064896" cy="468052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marR="166688" lvl="0" algn="just" fontAlgn="base">
              <a:lnSpc>
                <a:spcPct val="120000"/>
              </a:lnSpc>
              <a:spcBef>
                <a:spcPct val="0"/>
              </a:spcBef>
              <a:spcAft>
                <a:spcPct val="0"/>
              </a:spcAft>
            </a:pPr>
            <a:r>
              <a:rPr lang="en-US" altLang="zh-CN" b="1" dirty="0" smtClean="0">
                <a:solidFill>
                  <a:srgbClr val="000000"/>
                </a:solidFill>
                <a:latin typeface="微软雅黑" pitchFamily="34" charset="-122"/>
                <a:ea typeface="微软雅黑" pitchFamily="34" charset="-122"/>
                <a:cs typeface="宋体" pitchFamily="2" charset="-122"/>
              </a:rPr>
              <a:t>SPIE </a:t>
            </a:r>
            <a:r>
              <a:rPr lang="zh-CN" altLang="en-US" b="1" dirty="0" smtClean="0">
                <a:solidFill>
                  <a:srgbClr val="000000"/>
                </a:solidFill>
                <a:latin typeface="微软雅黑" pitchFamily="34" charset="-122"/>
                <a:ea typeface="微软雅黑" pitchFamily="34" charset="-122"/>
                <a:cs typeface="宋体" pitchFamily="2" charset="-122"/>
              </a:rPr>
              <a:t>电子图书受到专业人士广泛好评。</a:t>
            </a: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altLang="en-US"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026" name="图片 1" descr="cover"/>
          <p:cNvPicPr>
            <a:picLocks noChangeAspect="1" noChangeArrowheads="1"/>
          </p:cNvPicPr>
          <p:nvPr/>
        </p:nvPicPr>
        <p:blipFill>
          <a:blip r:embed="rId2" cstate="print"/>
          <a:srcRect/>
          <a:stretch>
            <a:fillRect/>
          </a:stretch>
        </p:blipFill>
        <p:spPr bwMode="auto">
          <a:xfrm>
            <a:off x="611560" y="1988840"/>
            <a:ext cx="1079500" cy="1543050"/>
          </a:xfrm>
          <a:prstGeom prst="rect">
            <a:avLst/>
          </a:prstGeom>
          <a:noFill/>
          <a:ln w="9525">
            <a:noFill/>
            <a:miter lim="800000"/>
            <a:headEnd/>
            <a:tailEnd/>
          </a:ln>
        </p:spPr>
      </p:pic>
      <p:sp>
        <p:nvSpPr>
          <p:cNvPr id="1027" name="Rectangle 3"/>
          <p:cNvSpPr>
            <a:spLocks noChangeArrowheads="1"/>
          </p:cNvSpPr>
          <p:nvPr/>
        </p:nvSpPr>
        <p:spPr bwMode="auto">
          <a:xfrm>
            <a:off x="1907704" y="1916832"/>
            <a:ext cx="7272808"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Laser Systems Engineering 《</a:t>
            </a:r>
            <a:r>
              <a:rPr kumimoji="0" lang="zh-CN" altLang="en-US" sz="1600" b="1" i="0" u="none" strike="noStrike" cap="none" normalizeH="0" baseline="0" dirty="0" smtClean="0">
                <a:ln>
                  <a:noFill/>
                </a:ln>
                <a:solidFill>
                  <a:schemeClr val="tx1"/>
                </a:solidFill>
                <a:effectLst/>
                <a:latin typeface="Verdana" pitchFamily="34" charset="0"/>
                <a:cs typeface="Verdana" pitchFamily="34" charset="0"/>
              </a:rPr>
              <a:t>激光系统工程</a:t>
            </a:r>
            <a:r>
              <a:rPr kumimoji="0" lang="en-US" altLang="zh-CN" sz="16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a:t>
            </a:r>
            <a:endParaRPr kumimoji="0" lang="en-US" altLang="zh-CN"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zh-CN" sz="1600" i="0" u="none" strike="noStrike" cap="none" normalizeH="0" baseline="0" dirty="0" smtClean="0">
                <a:ln>
                  <a:noFill/>
                </a:ln>
                <a:solidFill>
                  <a:schemeClr val="tx1"/>
                </a:solidFill>
                <a:effectLst/>
                <a:latin typeface="Verdana" pitchFamily="34" charset="0"/>
                <a:ea typeface="Verdana" pitchFamily="34" charset="0"/>
                <a:cs typeface="Verdana" pitchFamily="34" charset="0"/>
              </a:rPr>
              <a:t>ISSN</a:t>
            </a:r>
            <a:r>
              <a:rPr kumimoji="0" lang="zh-CN" altLang="en-US" sz="1600" i="0" u="none" strike="noStrike" cap="none" normalizeH="0" baseline="0" dirty="0" smtClean="0">
                <a:ln>
                  <a:noFill/>
                </a:ln>
                <a:solidFill>
                  <a:schemeClr val="tx1"/>
                </a:solidFill>
                <a:effectLst/>
                <a:latin typeface="Verdana" pitchFamily="34" charset="0"/>
                <a:cs typeface="Verdana" pitchFamily="34" charset="0"/>
              </a:rPr>
              <a:t>：</a:t>
            </a:r>
            <a:r>
              <a:rPr kumimoji="0" lang="en-US" altLang="zh-CN" sz="1600" i="0" u="none" strike="noStrike" cap="none" normalizeH="0" baseline="0" dirty="0" smtClean="0">
                <a:ln>
                  <a:noFill/>
                </a:ln>
                <a:solidFill>
                  <a:schemeClr val="tx1"/>
                </a:solidFill>
                <a:effectLst/>
                <a:latin typeface="Verdana" pitchFamily="34" charset="0"/>
                <a:ea typeface="Verdana" pitchFamily="34" charset="0"/>
                <a:cs typeface="Verdana" pitchFamily="34" charset="0"/>
              </a:rPr>
              <a:t>9781510604261</a:t>
            </a:r>
          </a:p>
          <a:p>
            <a:pPr marL="0" marR="0" lvl="0" indent="0" algn="l" defTabSz="914400" rtl="0" eaLnBrk="0" fontAlgn="base" latinLnBrk="0" hangingPunct="0">
              <a:lnSpc>
                <a:spcPct val="130000"/>
              </a:lnSpc>
              <a:spcBef>
                <a:spcPct val="0"/>
              </a:spcBef>
              <a:spcAft>
                <a:spcPct val="0"/>
              </a:spcAft>
              <a:buClrTx/>
              <a:buSzTx/>
              <a:buFontTx/>
              <a:buNone/>
              <a:tabLst/>
            </a:pPr>
            <a:r>
              <a:rPr kumimoji="0" lang="zh-CN" altLang="en-US" sz="1600" i="0" u="none" strike="noStrike" cap="none" normalizeH="0" baseline="0" dirty="0" smtClean="0">
                <a:ln>
                  <a:noFill/>
                </a:ln>
                <a:solidFill>
                  <a:schemeClr val="tx1"/>
                </a:solidFill>
                <a:effectLst/>
                <a:latin typeface="Verdana" pitchFamily="34" charset="0"/>
                <a:cs typeface="Verdana" pitchFamily="34" charset="0"/>
              </a:rPr>
              <a:t>出版年：</a:t>
            </a:r>
            <a:r>
              <a:rPr kumimoji="0" lang="en-US" altLang="zh-CN" sz="1600" i="0" u="none" strike="noStrike" cap="none" normalizeH="0" baseline="0" dirty="0" smtClean="0">
                <a:ln>
                  <a:noFill/>
                </a:ln>
                <a:solidFill>
                  <a:schemeClr val="tx1"/>
                </a:solidFill>
                <a:effectLst/>
                <a:latin typeface="Verdana" pitchFamily="34" charset="0"/>
                <a:ea typeface="Verdana" pitchFamily="34" charset="0"/>
                <a:cs typeface="Verdana" pitchFamily="34" charset="0"/>
              </a:rPr>
              <a:t>2016</a:t>
            </a:r>
          </a:p>
          <a:p>
            <a:pPr marL="0" marR="0" lvl="0" indent="0" algn="l" defTabSz="914400" rtl="0" eaLnBrk="0" fontAlgn="base" latinLnBrk="0" hangingPunct="0">
              <a:lnSpc>
                <a:spcPct val="130000"/>
              </a:lnSpc>
              <a:spcBef>
                <a:spcPct val="0"/>
              </a:spcBef>
              <a:spcAft>
                <a:spcPct val="0"/>
              </a:spcAft>
              <a:buClrTx/>
              <a:buSzTx/>
              <a:buFontTx/>
              <a:buNone/>
              <a:tabLst/>
            </a:pPr>
            <a:r>
              <a:rPr kumimoji="0" lang="zh-CN" altLang="en-US" sz="1600" i="0" u="none" strike="noStrike" cap="none" normalizeH="0" baseline="0" dirty="0" smtClean="0">
                <a:ln>
                  <a:noFill/>
                </a:ln>
                <a:solidFill>
                  <a:schemeClr val="tx1"/>
                </a:solidFill>
                <a:effectLst/>
                <a:latin typeface="Verdana" pitchFamily="34" charset="0"/>
                <a:cs typeface="Verdana" pitchFamily="34" charset="0"/>
              </a:rPr>
              <a:t>页数：</a:t>
            </a:r>
            <a:r>
              <a:rPr kumimoji="0" lang="en-US" altLang="zh-CN" sz="1600" i="0" u="none" strike="noStrike" cap="none" normalizeH="0" baseline="0" dirty="0" smtClean="0">
                <a:ln>
                  <a:noFill/>
                </a:ln>
                <a:solidFill>
                  <a:schemeClr val="tx1"/>
                </a:solidFill>
                <a:effectLst/>
                <a:latin typeface="Verdana" pitchFamily="34" charset="0"/>
                <a:ea typeface="Verdana" pitchFamily="34" charset="0"/>
                <a:cs typeface="Verdana" pitchFamily="34" charset="0"/>
              </a:rPr>
              <a:t>328</a:t>
            </a:r>
          </a:p>
          <a:p>
            <a:pPr marL="0" marR="0" lvl="0" indent="0" algn="l" defTabSz="914400" rtl="0" eaLnBrk="0" fontAlgn="base" latinLnBrk="0" hangingPunct="0">
              <a:lnSpc>
                <a:spcPct val="130000"/>
              </a:lnSpc>
              <a:spcBef>
                <a:spcPct val="0"/>
              </a:spcBef>
              <a:spcAft>
                <a:spcPct val="0"/>
              </a:spcAft>
              <a:buClrTx/>
              <a:buSzTx/>
              <a:buFontTx/>
              <a:buNone/>
              <a:tabLst/>
            </a:pPr>
            <a:r>
              <a:rPr kumimoji="0" lang="zh-CN" altLang="en-US" sz="1600" i="0" u="none" strike="noStrike" cap="none" normalizeH="0" baseline="0" dirty="0" smtClean="0">
                <a:ln>
                  <a:noFill/>
                </a:ln>
                <a:solidFill>
                  <a:schemeClr val="tx1"/>
                </a:solidFill>
                <a:effectLst/>
                <a:latin typeface="Verdana" pitchFamily="34" charset="0"/>
                <a:cs typeface="Verdana" pitchFamily="34" charset="0"/>
              </a:rPr>
              <a:t>作者：</a:t>
            </a:r>
            <a:r>
              <a:rPr kumimoji="0" lang="en-US" altLang="zh-CN" sz="1600" i="0" u="none" strike="noStrike" cap="none" normalizeH="0" baseline="0" dirty="0" smtClean="0">
                <a:ln>
                  <a:noFill/>
                </a:ln>
                <a:solidFill>
                  <a:schemeClr val="tx1"/>
                </a:solidFill>
                <a:effectLst/>
                <a:latin typeface="Verdana" pitchFamily="34" charset="0"/>
                <a:ea typeface="Verdana" pitchFamily="34" charset="0"/>
                <a:cs typeface="Verdana" pitchFamily="34" charset="0"/>
              </a:rPr>
              <a:t>Keith J. </a:t>
            </a:r>
            <a:r>
              <a:rPr kumimoji="0" lang="en-US" altLang="zh-CN" sz="160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Kasunic</a:t>
            </a:r>
            <a:r>
              <a:rPr kumimoji="0" lang="zh-CN" altLang="en-US" sz="1600" b="1" i="0" u="none" strike="noStrike" cap="none" normalizeH="0" baseline="0" dirty="0" smtClean="0">
                <a:ln>
                  <a:noFill/>
                </a:ln>
                <a:solidFill>
                  <a:schemeClr val="tx1"/>
                </a:solidFill>
                <a:effectLst/>
                <a:latin typeface="Verdana" pitchFamily="34" charset="0"/>
                <a:cs typeface="Verdana" pitchFamily="34" charset="0"/>
              </a:rPr>
              <a:t>（美国中佛罗里里达大学光学和光子学院副教授</a:t>
            </a:r>
            <a:r>
              <a:rPr kumimoji="0" lang="zh-CN" altLang="en-US" sz="1600" b="0" i="0" u="none" strike="noStrike" cap="none" normalizeH="0" baseline="0" dirty="0" smtClean="0">
                <a:ln>
                  <a:noFill/>
                </a:ln>
                <a:solidFill>
                  <a:schemeClr val="tx1"/>
                </a:solidFill>
                <a:effectLst/>
                <a:latin typeface="Verdana" pitchFamily="34" charset="0"/>
                <a:cs typeface="Verdana" pitchFamily="34" charset="0"/>
              </a:rPr>
              <a:t>）</a:t>
            </a:r>
          </a:p>
        </p:txBody>
      </p:sp>
      <p:pic>
        <p:nvPicPr>
          <p:cNvPr id="1028" name="图片 16"/>
          <p:cNvPicPr>
            <a:picLocks noChangeAspect="1" noChangeArrowheads="1"/>
          </p:cNvPicPr>
          <p:nvPr/>
        </p:nvPicPr>
        <p:blipFill>
          <a:blip r:embed="rId3" cstate="print">
            <a:lum contrast="10000"/>
          </a:blip>
          <a:srcRect/>
          <a:stretch>
            <a:fillRect/>
          </a:stretch>
        </p:blipFill>
        <p:spPr bwMode="auto">
          <a:xfrm>
            <a:off x="755576" y="3789040"/>
            <a:ext cx="5638800" cy="742950"/>
          </a:xfrm>
          <a:prstGeom prst="rect">
            <a:avLst/>
          </a:prstGeom>
          <a:noFill/>
          <a:ln w="9525">
            <a:noFill/>
            <a:miter lim="800000"/>
            <a:headEnd/>
            <a:tailEnd/>
          </a:ln>
        </p:spPr>
      </p:pic>
      <p:sp>
        <p:nvSpPr>
          <p:cNvPr id="1029" name="AutoShape 5"/>
          <p:cNvSpPr>
            <a:spLocks noChangeArrowheads="1"/>
          </p:cNvSpPr>
          <p:nvPr/>
        </p:nvSpPr>
        <p:spPr bwMode="auto">
          <a:xfrm>
            <a:off x="827584" y="4653136"/>
            <a:ext cx="7776864" cy="1080120"/>
          </a:xfrm>
          <a:prstGeom prst="wedgeRectCallout">
            <a:avLst>
              <a:gd name="adj1" fmla="val 2538"/>
              <a:gd name="adj2" fmla="val -79742"/>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3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Verdana" pitchFamily="34" charset="0"/>
                <a:cs typeface="Verdana" pitchFamily="34" charset="0"/>
              </a:rPr>
              <a:t>“对于激光学专业人员，这本书如同一件有价值的工具，无论你从业经验广泛、正在塑造一个多领域集合系统，还是在某个领域造诣深厚、而希望向系统工程转型。”</a:t>
            </a:r>
            <a:endParaRPr kumimoji="0" lang="en-US" altLang="zh-CN" sz="1400" b="0" i="0" u="none" strike="noStrike" cap="none" normalizeH="0" baseline="0" dirty="0" smtClean="0">
              <a:ln>
                <a:noFill/>
              </a:ln>
              <a:solidFill>
                <a:schemeClr val="tx1"/>
              </a:solidFill>
              <a:effectLst/>
              <a:latin typeface="Verdana" pitchFamily="34" charset="0"/>
              <a:cs typeface="Verdana" pitchFamily="34" charset="0"/>
            </a:endParaRPr>
          </a:p>
          <a:p>
            <a:pPr marL="0" marR="0" lvl="0" indent="0" algn="r" defTabSz="914400" rtl="0" eaLnBrk="1" fontAlgn="base" latinLnBrk="0" hangingPunct="1">
              <a:lnSpc>
                <a:spcPct val="13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a:t>
            </a:r>
            <a:r>
              <a:rPr kumimoji="0" lang="en-US" altLang="zh-CN" sz="14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Tim J. Valle</a:t>
            </a:r>
            <a:r>
              <a:rPr lang="zh-CN" altLang="en-US" sz="1400" b="1" dirty="0" smtClean="0">
                <a:latin typeface="Verdana" pitchFamily="34" charset="0"/>
                <a:cs typeface="Verdana" pitchFamily="34" charset="0"/>
              </a:rPr>
              <a:t>，</a:t>
            </a:r>
            <a:r>
              <a:rPr kumimoji="0" lang="zh-CN" altLang="en-US" sz="1400" b="1" i="0" u="none" strike="noStrike" cap="none" normalizeH="0" baseline="0" dirty="0" smtClean="0">
                <a:ln>
                  <a:noFill/>
                </a:ln>
                <a:solidFill>
                  <a:schemeClr val="tx1"/>
                </a:solidFill>
                <a:effectLst/>
                <a:latin typeface="Verdana" pitchFamily="34" charset="0"/>
                <a:cs typeface="Verdana" pitchFamily="34" charset="0"/>
              </a:rPr>
              <a:t>美国</a:t>
            </a:r>
            <a:r>
              <a:rPr kumimoji="0" lang="en-US" altLang="zh-CN" sz="14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Ball Aerospace</a:t>
            </a:r>
            <a:r>
              <a:rPr kumimoji="0" lang="zh-CN" altLang="en-US" sz="1400" b="1" i="0" u="none" strike="noStrike" cap="none" normalizeH="0" baseline="0" dirty="0" smtClean="0">
                <a:ln>
                  <a:noFill/>
                </a:ln>
                <a:solidFill>
                  <a:schemeClr val="tx1"/>
                </a:solidFill>
                <a:effectLst/>
                <a:latin typeface="Verdana" pitchFamily="34" charset="0"/>
                <a:cs typeface="Verdana" pitchFamily="34" charset="0"/>
              </a:rPr>
              <a:t>公司咨询部</a:t>
            </a:r>
            <a:endParaRPr kumimoji="0" lang="zh-CN" sz="1400" b="0" i="0" u="none" strike="noStrike" cap="none" normalizeH="0" baseline="0" dirty="0" smtClean="0">
              <a:ln>
                <a:noFill/>
              </a:ln>
              <a:solidFill>
                <a:schemeClr val="tx1"/>
              </a:solidFill>
              <a:effectLst/>
              <a:latin typeface="Verdana" pitchFamily="34" charset="0"/>
              <a:cs typeface="Verdana"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16</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20" name="Text Box 2"/>
          <p:cNvSpPr txBox="1">
            <a:spLocks noChangeArrowheads="1"/>
          </p:cNvSpPr>
          <p:nvPr/>
        </p:nvSpPr>
        <p:spPr bwMode="auto">
          <a:xfrm>
            <a:off x="683568" y="1412776"/>
            <a:ext cx="8064896" cy="468052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marR="166688" lvl="0" algn="just" fontAlgn="base">
              <a:lnSpc>
                <a:spcPct val="120000"/>
              </a:lnSpc>
              <a:spcBef>
                <a:spcPct val="0"/>
              </a:spcBef>
              <a:spcAft>
                <a:spcPct val="0"/>
              </a:spcAft>
            </a:pPr>
            <a:r>
              <a:rPr lang="en-US" altLang="zh-CN" b="1" dirty="0" smtClean="0">
                <a:solidFill>
                  <a:srgbClr val="000000"/>
                </a:solidFill>
                <a:latin typeface="微软雅黑" pitchFamily="34" charset="-122"/>
                <a:ea typeface="微软雅黑" pitchFamily="34" charset="-122"/>
                <a:cs typeface="宋体" pitchFamily="2" charset="-122"/>
              </a:rPr>
              <a:t>SPIE </a:t>
            </a:r>
            <a:r>
              <a:rPr lang="zh-CN" altLang="en-US" b="1" dirty="0" smtClean="0">
                <a:solidFill>
                  <a:srgbClr val="000000"/>
                </a:solidFill>
                <a:latin typeface="微软雅黑" pitchFamily="34" charset="-122"/>
                <a:ea typeface="微软雅黑" pitchFamily="34" charset="-122"/>
                <a:cs typeface="宋体" pitchFamily="2" charset="-122"/>
              </a:rPr>
              <a:t>电子图书受到专业人士广泛好评。</a:t>
            </a: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altLang="en-US"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27" name="Rectangle 3"/>
          <p:cNvSpPr>
            <a:spLocks noChangeArrowheads="1"/>
          </p:cNvSpPr>
          <p:nvPr/>
        </p:nvSpPr>
        <p:spPr bwMode="auto">
          <a:xfrm>
            <a:off x="1907704" y="1881407"/>
            <a:ext cx="7272808" cy="20128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30000"/>
              </a:lnSpc>
              <a:spcBef>
                <a:spcPct val="0"/>
              </a:spcBef>
              <a:spcAft>
                <a:spcPct val="0"/>
              </a:spcAft>
            </a:pPr>
            <a:r>
              <a:rPr lang="en-US" altLang="zh-CN" sz="1600" b="1" dirty="0" smtClean="0">
                <a:latin typeface="Verdana" pitchFamily="34" charset="0"/>
                <a:ea typeface="Verdana" pitchFamily="34" charset="0"/>
                <a:cs typeface="Verdana" pitchFamily="34" charset="0"/>
              </a:rPr>
              <a:t>Hyperspectral Remote Sensing《</a:t>
            </a:r>
            <a:r>
              <a:rPr lang="zh-CN" altLang="en-US" sz="1600" b="1" dirty="0" smtClean="0">
                <a:latin typeface="Verdana" pitchFamily="34" charset="0"/>
                <a:ea typeface="Verdana" pitchFamily="34" charset="0"/>
                <a:cs typeface="Verdana" pitchFamily="34" charset="0"/>
              </a:rPr>
              <a:t>高光谱遥感</a:t>
            </a:r>
            <a:r>
              <a:rPr lang="en-US" altLang="zh-CN" sz="1600" b="1" dirty="0" smtClean="0">
                <a:latin typeface="Verdana" pitchFamily="34" charset="0"/>
                <a:ea typeface="Verdana" pitchFamily="34" charset="0"/>
                <a:cs typeface="Verdana" pitchFamily="34" charset="0"/>
              </a:rPr>
              <a:t>》</a:t>
            </a:r>
            <a:endParaRPr lang="zh-CN" altLang="en-US" sz="1600" b="1" dirty="0" smtClean="0">
              <a:latin typeface="Verdana" pitchFamily="34" charset="0"/>
              <a:ea typeface="Verdana" pitchFamily="34" charset="0"/>
              <a:cs typeface="Verdana" pitchFamily="34" charset="0"/>
            </a:endParaRPr>
          </a:p>
          <a:p>
            <a:pPr lvl="0" fontAlgn="base">
              <a:lnSpc>
                <a:spcPct val="130000"/>
              </a:lnSpc>
              <a:spcBef>
                <a:spcPct val="0"/>
              </a:spcBef>
              <a:spcAft>
                <a:spcPct val="0"/>
              </a:spcAft>
            </a:pPr>
            <a:r>
              <a:rPr lang="en-US" altLang="zh-CN" sz="1600" dirty="0" smtClean="0">
                <a:latin typeface="Verdana" pitchFamily="34" charset="0"/>
                <a:ea typeface="Verdana" pitchFamily="34" charset="0"/>
                <a:cs typeface="Verdana" pitchFamily="34" charset="0"/>
              </a:rPr>
              <a:t>ISSN</a:t>
            </a:r>
            <a:r>
              <a:rPr lang="zh-CN" altLang="en-US" sz="1600" dirty="0" smtClean="0">
                <a:latin typeface="Verdana" pitchFamily="34" charset="0"/>
                <a:ea typeface="Verdana" pitchFamily="34" charset="0"/>
                <a:cs typeface="Verdana" pitchFamily="34" charset="0"/>
              </a:rPr>
              <a:t>：</a:t>
            </a:r>
            <a:r>
              <a:rPr lang="en-US" altLang="zh-CN" sz="1600" dirty="0" smtClean="0">
                <a:latin typeface="Verdana" pitchFamily="34" charset="0"/>
                <a:ea typeface="Verdana" pitchFamily="34" charset="0"/>
                <a:cs typeface="Verdana" pitchFamily="34" charset="0"/>
              </a:rPr>
              <a:t>9780819487872</a:t>
            </a:r>
          </a:p>
          <a:p>
            <a:pPr lvl="0" fontAlgn="base">
              <a:lnSpc>
                <a:spcPct val="130000"/>
              </a:lnSpc>
              <a:spcBef>
                <a:spcPct val="0"/>
              </a:spcBef>
              <a:spcAft>
                <a:spcPct val="0"/>
              </a:spcAft>
            </a:pPr>
            <a:r>
              <a:rPr lang="zh-CN" altLang="en-US" sz="1600" dirty="0" smtClean="0">
                <a:latin typeface="Verdana" pitchFamily="34" charset="0"/>
                <a:ea typeface="Verdana" pitchFamily="34" charset="0"/>
                <a:cs typeface="Verdana" pitchFamily="34" charset="0"/>
              </a:rPr>
              <a:t>出版年：</a:t>
            </a:r>
            <a:r>
              <a:rPr lang="en-US" altLang="zh-CN" sz="1600" dirty="0" smtClean="0">
                <a:latin typeface="Verdana" pitchFamily="34" charset="0"/>
                <a:ea typeface="Verdana" pitchFamily="34" charset="0"/>
                <a:cs typeface="Verdana" pitchFamily="34" charset="0"/>
              </a:rPr>
              <a:t>2012</a:t>
            </a:r>
          </a:p>
          <a:p>
            <a:pPr lvl="0" fontAlgn="base">
              <a:lnSpc>
                <a:spcPct val="130000"/>
              </a:lnSpc>
              <a:spcBef>
                <a:spcPct val="0"/>
              </a:spcBef>
              <a:spcAft>
                <a:spcPct val="0"/>
              </a:spcAft>
            </a:pPr>
            <a:r>
              <a:rPr lang="zh-CN" altLang="en-US" sz="1600" dirty="0" smtClean="0">
                <a:latin typeface="Verdana" pitchFamily="34" charset="0"/>
                <a:ea typeface="Verdana" pitchFamily="34" charset="0"/>
                <a:cs typeface="Verdana" pitchFamily="34" charset="0"/>
              </a:rPr>
              <a:t>页数：</a:t>
            </a:r>
            <a:r>
              <a:rPr lang="en-US" altLang="zh-CN" sz="1600" dirty="0" smtClean="0">
                <a:latin typeface="Verdana" pitchFamily="34" charset="0"/>
                <a:ea typeface="Verdana" pitchFamily="34" charset="0"/>
                <a:cs typeface="Verdana" pitchFamily="34" charset="0"/>
              </a:rPr>
              <a:t>748</a:t>
            </a:r>
          </a:p>
          <a:p>
            <a:pPr lvl="0" fontAlgn="base">
              <a:lnSpc>
                <a:spcPct val="130000"/>
              </a:lnSpc>
              <a:spcBef>
                <a:spcPct val="0"/>
              </a:spcBef>
              <a:spcAft>
                <a:spcPct val="0"/>
              </a:spcAft>
            </a:pPr>
            <a:r>
              <a:rPr lang="zh-CN" altLang="en-US" sz="1600" dirty="0" smtClean="0">
                <a:latin typeface="Verdana" pitchFamily="34" charset="0"/>
                <a:ea typeface="Verdana" pitchFamily="34" charset="0"/>
                <a:cs typeface="Verdana" pitchFamily="34" charset="0"/>
              </a:rPr>
              <a:t>作者：</a:t>
            </a:r>
            <a:r>
              <a:rPr lang="en-US" altLang="zh-CN" sz="1600" dirty="0" smtClean="0">
                <a:latin typeface="Verdana" pitchFamily="34" charset="0"/>
                <a:ea typeface="Verdana" pitchFamily="34" charset="0"/>
                <a:cs typeface="Verdana" pitchFamily="34" charset="0"/>
              </a:rPr>
              <a:t>Michael T. </a:t>
            </a:r>
            <a:r>
              <a:rPr lang="en-US" altLang="zh-CN" sz="1600" dirty="0" err="1" smtClean="0">
                <a:latin typeface="Verdana" pitchFamily="34" charset="0"/>
                <a:ea typeface="Verdana" pitchFamily="34" charset="0"/>
                <a:cs typeface="Verdana" pitchFamily="34" charset="0"/>
              </a:rPr>
              <a:t>Eismann</a:t>
            </a:r>
            <a:endParaRPr lang="en-US" altLang="zh-CN" sz="1600" dirty="0" smtClean="0">
              <a:latin typeface="Verdana" pitchFamily="34" charset="0"/>
              <a:ea typeface="Verdana" pitchFamily="34" charset="0"/>
              <a:cs typeface="Verdana" pitchFamily="34" charset="0"/>
            </a:endParaRPr>
          </a:p>
          <a:p>
            <a:pPr lvl="0" fontAlgn="base">
              <a:lnSpc>
                <a:spcPct val="130000"/>
              </a:lnSpc>
              <a:spcBef>
                <a:spcPct val="0"/>
              </a:spcBef>
              <a:spcAft>
                <a:spcPct val="0"/>
              </a:spcAft>
            </a:pPr>
            <a:r>
              <a:rPr lang="zh-CN" altLang="en-US" sz="1600" b="1" dirty="0" smtClean="0">
                <a:latin typeface="Verdana" pitchFamily="34" charset="0"/>
                <a:ea typeface="Verdana" pitchFamily="34" charset="0"/>
                <a:cs typeface="Verdana" pitchFamily="34" charset="0"/>
              </a:rPr>
              <a:t>（美国空军研究实验室感应器理事会资深科学家、</a:t>
            </a:r>
            <a:r>
              <a:rPr lang="en-US" altLang="zh-CN" sz="1600" b="1" dirty="0" smtClean="0">
                <a:latin typeface="Verdana" pitchFamily="34" charset="0"/>
                <a:ea typeface="Verdana" pitchFamily="34" charset="0"/>
                <a:cs typeface="Verdana" pitchFamily="34" charset="0"/>
              </a:rPr>
              <a:t>SPIE《</a:t>
            </a:r>
            <a:r>
              <a:rPr lang="zh-CN" altLang="en-US" sz="1600" b="1" dirty="0" smtClean="0">
                <a:latin typeface="Verdana" pitchFamily="34" charset="0"/>
                <a:ea typeface="Verdana" pitchFamily="34" charset="0"/>
                <a:cs typeface="Verdana" pitchFamily="34" charset="0"/>
              </a:rPr>
              <a:t>光学工程</a:t>
            </a:r>
            <a:r>
              <a:rPr lang="en-US" altLang="zh-CN" sz="1600" b="1" dirty="0" smtClean="0">
                <a:latin typeface="Verdana" pitchFamily="34" charset="0"/>
                <a:ea typeface="Verdana" pitchFamily="34" charset="0"/>
                <a:cs typeface="Verdana" pitchFamily="34" charset="0"/>
              </a:rPr>
              <a:t>》</a:t>
            </a:r>
            <a:r>
              <a:rPr lang="zh-CN" altLang="en-US" sz="1600" b="1" dirty="0" smtClean="0">
                <a:latin typeface="Verdana" pitchFamily="34" charset="0"/>
                <a:ea typeface="Verdana" pitchFamily="34" charset="0"/>
                <a:cs typeface="Verdana" pitchFamily="34" charset="0"/>
              </a:rPr>
              <a:t>副主编）</a:t>
            </a:r>
          </a:p>
        </p:txBody>
      </p:sp>
      <p:pic>
        <p:nvPicPr>
          <p:cNvPr id="90114" name="图片 13" descr="cover"/>
          <p:cNvPicPr>
            <a:picLocks noChangeAspect="1" noChangeArrowheads="1"/>
          </p:cNvPicPr>
          <p:nvPr/>
        </p:nvPicPr>
        <p:blipFill>
          <a:blip r:embed="rId2" cstate="print"/>
          <a:srcRect/>
          <a:stretch>
            <a:fillRect/>
          </a:stretch>
        </p:blipFill>
        <p:spPr bwMode="auto">
          <a:xfrm>
            <a:off x="611560" y="1988840"/>
            <a:ext cx="1079500" cy="1543050"/>
          </a:xfrm>
          <a:prstGeom prst="rect">
            <a:avLst/>
          </a:prstGeom>
          <a:noFill/>
          <a:ln w="9525">
            <a:noFill/>
            <a:miter lim="800000"/>
            <a:headEnd/>
            <a:tailEnd/>
          </a:ln>
        </p:spPr>
      </p:pic>
      <p:pic>
        <p:nvPicPr>
          <p:cNvPr id="90115" name="图片 13"/>
          <p:cNvPicPr>
            <a:picLocks noChangeAspect="1" noChangeArrowheads="1"/>
          </p:cNvPicPr>
          <p:nvPr/>
        </p:nvPicPr>
        <p:blipFill>
          <a:blip r:embed="rId3" cstate="print"/>
          <a:srcRect/>
          <a:stretch>
            <a:fillRect/>
          </a:stretch>
        </p:blipFill>
        <p:spPr bwMode="auto">
          <a:xfrm>
            <a:off x="827584" y="3861048"/>
            <a:ext cx="5495925" cy="1676400"/>
          </a:xfrm>
          <a:prstGeom prst="rect">
            <a:avLst/>
          </a:prstGeom>
          <a:noFill/>
          <a:ln w="9525">
            <a:noFill/>
            <a:miter lim="800000"/>
            <a:headEnd/>
            <a:tailEnd/>
          </a:ln>
        </p:spPr>
      </p:pic>
      <p:sp>
        <p:nvSpPr>
          <p:cNvPr id="1029" name="AutoShape 5"/>
          <p:cNvSpPr>
            <a:spLocks noChangeArrowheads="1"/>
          </p:cNvSpPr>
          <p:nvPr/>
        </p:nvSpPr>
        <p:spPr bwMode="auto">
          <a:xfrm>
            <a:off x="827584" y="5013176"/>
            <a:ext cx="7776864" cy="1656184"/>
          </a:xfrm>
          <a:prstGeom prst="wedgeRectCallout">
            <a:avLst>
              <a:gd name="adj1" fmla="val 2538"/>
              <a:gd name="adj2" fmla="val -75908"/>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just" fontAlgn="base">
              <a:lnSpc>
                <a:spcPct val="135000"/>
              </a:lnSpc>
              <a:spcBef>
                <a:spcPct val="0"/>
              </a:spcBef>
              <a:spcAft>
                <a:spcPct val="0"/>
              </a:spcAft>
            </a:pPr>
            <a:r>
              <a:rPr lang="zh-CN" altLang="en-US" sz="1400" dirty="0" smtClean="0">
                <a:latin typeface="Verdana" pitchFamily="34" charset="0"/>
                <a:cs typeface="Verdana" pitchFamily="34" charset="0"/>
              </a:rPr>
              <a:t>“这是一本很棒的研究生入门书，对于研究生水平的读者，这是一本很好的书，是一本真正基于光与物质间相互作用的物理原理的书。很少有书能这样写</a:t>
            </a:r>
            <a:r>
              <a:rPr lang="en-US" altLang="zh-CN" sz="1400" dirty="0" smtClean="0">
                <a:latin typeface="Verdana" pitchFamily="34" charset="0"/>
                <a:ea typeface="Verdana" pitchFamily="34" charset="0"/>
                <a:cs typeface="Verdana" pitchFamily="34" charset="0"/>
              </a:rPr>
              <a:t>——</a:t>
            </a:r>
            <a:r>
              <a:rPr lang="zh-CN" altLang="en-US" sz="1400" dirty="0" smtClean="0">
                <a:latin typeface="Verdana" pitchFamily="34" charset="0"/>
                <a:cs typeface="Verdana" pitchFamily="34" charset="0"/>
              </a:rPr>
              <a:t>其他遥感的书大都在写某项特定应用，而很少谈及物理原理。书中呈现了一系列自然的材料，以经典的</a:t>
            </a:r>
            <a:r>
              <a:rPr lang="en-US" altLang="zh-CN" sz="1400" dirty="0" smtClean="0">
                <a:latin typeface="Verdana" pitchFamily="34" charset="0"/>
                <a:ea typeface="Verdana" pitchFamily="34" charset="0"/>
                <a:cs typeface="Verdana" pitchFamily="34" charset="0"/>
              </a:rPr>
              <a:t>E&amp;M</a:t>
            </a:r>
            <a:r>
              <a:rPr lang="zh-CN" altLang="en-US" sz="1400" dirty="0" smtClean="0">
                <a:latin typeface="Verdana" pitchFamily="34" charset="0"/>
                <a:cs typeface="Verdana" pitchFamily="34" charset="0"/>
              </a:rPr>
              <a:t>辐射为开篇，进而探讨应用于大气光谱中的基础量子力学原理，最后以光学设计和数据模拟技术为结尾</a:t>
            </a:r>
            <a:r>
              <a:rPr lang="en-US" altLang="zh-CN" sz="1400" dirty="0" smtClean="0">
                <a:latin typeface="Verdana" pitchFamily="34" charset="0"/>
                <a:ea typeface="Verdana" pitchFamily="34" charset="0"/>
                <a:cs typeface="Verdana" pitchFamily="34" charset="0"/>
              </a:rPr>
              <a:t>……</a:t>
            </a:r>
            <a:r>
              <a:rPr lang="zh-CN" altLang="en-US" sz="1400" dirty="0" smtClean="0">
                <a:latin typeface="Verdana" pitchFamily="34" charset="0"/>
                <a:cs typeface="Verdana" pitchFamily="34" charset="0"/>
              </a:rPr>
              <a:t>这本书专为一年级研究生而设。必读！</a:t>
            </a:r>
            <a:r>
              <a:rPr lang="en-US" altLang="zh-CN" sz="1400" dirty="0" smtClean="0">
                <a:latin typeface="Verdana" pitchFamily="34" charset="0"/>
                <a:cs typeface="Verdana" pitchFamily="34" charset="0"/>
              </a:rPr>
              <a:t>---</a:t>
            </a:r>
            <a:r>
              <a:rPr lang="zh-CN" altLang="en-US" sz="1400" dirty="0" smtClean="0">
                <a:latin typeface="Verdana" pitchFamily="34" charset="0"/>
                <a:cs typeface="Verdana" pitchFamily="34" charset="0"/>
              </a:rPr>
              <a:t>（</a:t>
            </a:r>
            <a:r>
              <a:rPr lang="en-US" altLang="zh-CN" sz="1400" dirty="0" smtClean="0">
                <a:latin typeface="Verdana" pitchFamily="34" charset="0"/>
                <a:ea typeface="Verdana" pitchFamily="34" charset="0"/>
                <a:cs typeface="Verdana" pitchFamily="34" charset="0"/>
              </a:rPr>
              <a:t>3</a:t>
            </a:r>
            <a:r>
              <a:rPr lang="zh-CN" altLang="en-US" sz="1400" dirty="0" smtClean="0">
                <a:latin typeface="Verdana" pitchFamily="34" charset="0"/>
                <a:cs typeface="Verdana" pitchFamily="34" charset="0"/>
              </a:rPr>
              <a:t>人认为这条评价有用）</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17</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4" name="矩形 3"/>
          <p:cNvSpPr/>
          <p:nvPr/>
        </p:nvSpPr>
        <p:spPr>
          <a:xfrm>
            <a:off x="4067944" y="2071678"/>
            <a:ext cx="4677100" cy="2185214"/>
          </a:xfrm>
          <a:prstGeom prst="rect">
            <a:avLst/>
          </a:prstGeom>
        </p:spPr>
        <p:txBody>
          <a:bodyPr wrap="square">
            <a:spAutoFit/>
          </a:bodyPr>
          <a:lstStyle/>
          <a:p>
            <a:pPr algn="ctr"/>
            <a:r>
              <a:rPr lang="en-US" altLang="zh-CN" sz="3400" b="1" dirty="0" smtClean="0">
                <a:latin typeface="微软雅黑" pitchFamily="34" charset="-122"/>
                <a:ea typeface="微软雅黑" pitchFamily="34" charset="-122"/>
              </a:rPr>
              <a:t>SPIE Digital Library</a:t>
            </a:r>
          </a:p>
          <a:p>
            <a:pPr algn="ctr"/>
            <a:endParaRPr lang="en-US" altLang="zh-CN" sz="3400" b="1" dirty="0" smtClean="0">
              <a:latin typeface="微软雅黑" pitchFamily="34" charset="-122"/>
              <a:ea typeface="微软雅黑" pitchFamily="34" charset="-122"/>
            </a:endParaRPr>
          </a:p>
          <a:p>
            <a:pPr algn="ctr"/>
            <a:r>
              <a:rPr lang="zh-CN" altLang="en-US" sz="3400" b="1" dirty="0" smtClean="0">
                <a:latin typeface="微软雅黑" pitchFamily="34" charset="-122"/>
                <a:ea typeface="微软雅黑" pitchFamily="34" charset="-122"/>
              </a:rPr>
              <a:t>数字图书馆平台</a:t>
            </a:r>
            <a:endParaRPr lang="en-US" altLang="zh-CN" sz="3400" b="1" dirty="0" smtClean="0">
              <a:latin typeface="微软雅黑" pitchFamily="34" charset="-122"/>
              <a:ea typeface="微软雅黑" pitchFamily="34" charset="-122"/>
            </a:endParaRPr>
          </a:p>
          <a:p>
            <a:pPr algn="ctr"/>
            <a:r>
              <a:rPr lang="zh-CN" altLang="en-US" sz="3400" b="1" dirty="0" smtClean="0">
                <a:latin typeface="微软雅黑" pitchFamily="34" charset="-122"/>
                <a:ea typeface="微软雅黑" pitchFamily="34" charset="-122"/>
              </a:rPr>
              <a:t>使用介绍</a:t>
            </a:r>
            <a:endParaRPr lang="zh-CN" altLang="en-US" sz="3400" b="1" dirty="0">
              <a:latin typeface="微软雅黑" pitchFamily="34" charset="-122"/>
              <a:ea typeface="微软雅黑" pitchFamily="34" charset="-122"/>
            </a:endParaRPr>
          </a:p>
        </p:txBody>
      </p:sp>
      <p:sp>
        <p:nvSpPr>
          <p:cNvPr id="5" name="矩形 4"/>
          <p:cNvSpPr/>
          <p:nvPr/>
        </p:nvSpPr>
        <p:spPr>
          <a:xfrm>
            <a:off x="4793075" y="4509120"/>
            <a:ext cx="3235309" cy="400110"/>
          </a:xfrm>
          <a:prstGeom prst="rect">
            <a:avLst/>
          </a:prstGeom>
        </p:spPr>
        <p:txBody>
          <a:bodyPr wrap="none">
            <a:spAutoFit/>
          </a:bodyPr>
          <a:lstStyle/>
          <a:p>
            <a:pPr algn="ctr"/>
            <a:r>
              <a:rPr lang="en-US" altLang="zh-CN" sz="2000" b="1" i="1" u="sng" dirty="0" smtClean="0">
                <a:solidFill>
                  <a:schemeClr val="accent1">
                    <a:lumMod val="75000"/>
                  </a:schemeClr>
                </a:solidFill>
                <a:hlinkClick r:id="rId2"/>
              </a:rPr>
              <a:t>http://spiedigitallibrary.org/</a:t>
            </a:r>
            <a:endParaRPr lang="zh-CN" altLang="en-US" sz="2000" b="1" i="1" u="sng" dirty="0">
              <a:solidFill>
                <a:schemeClr val="accent1">
                  <a:lumMod val="75000"/>
                </a:schemeClr>
              </a:solidFill>
            </a:endParaRPr>
          </a:p>
        </p:txBody>
      </p:sp>
      <p:pic>
        <p:nvPicPr>
          <p:cNvPr id="62465" name="Picture 1"/>
          <p:cNvPicPr>
            <a:picLocks noChangeAspect="1" noChangeArrowheads="1"/>
          </p:cNvPicPr>
          <p:nvPr/>
        </p:nvPicPr>
        <p:blipFill>
          <a:blip r:embed="rId3" cstate="print"/>
          <a:srcRect/>
          <a:stretch>
            <a:fillRect/>
          </a:stretch>
        </p:blipFill>
        <p:spPr bwMode="auto">
          <a:xfrm>
            <a:off x="395536" y="1368549"/>
            <a:ext cx="3549753" cy="465273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C:\Users\igroup\Desktop\111.jpg"/>
          <p:cNvPicPr>
            <a:picLocks noChangeAspect="1" noChangeArrowheads="1"/>
          </p:cNvPicPr>
          <p:nvPr/>
        </p:nvPicPr>
        <p:blipFill>
          <a:blip r:embed="rId2" cstate="print"/>
          <a:srcRect/>
          <a:stretch>
            <a:fillRect/>
          </a:stretch>
        </p:blipFill>
        <p:spPr bwMode="auto">
          <a:xfrm>
            <a:off x="109718" y="1105934"/>
            <a:ext cx="8820000" cy="5773575"/>
          </a:xfrm>
          <a:prstGeom prst="rect">
            <a:avLst/>
          </a:prstGeom>
          <a:noFill/>
        </p:spPr>
      </p:pic>
      <p:sp>
        <p:nvSpPr>
          <p:cNvPr id="12" name="TextBox 11"/>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数据库平台主页</a:t>
            </a:r>
            <a:endParaRPr lang="zh-CN" altLang="en-US" sz="2000" b="1" dirty="0">
              <a:latin typeface="微软雅黑" pitchFamily="34" charset="-122"/>
              <a:ea typeface="微软雅黑" pitchFamily="34" charset="-122"/>
            </a:endParaRPr>
          </a:p>
        </p:txBody>
      </p:sp>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18</a:t>
            </a:fld>
            <a:endParaRPr lang="zh-CN" altLang="en-US" sz="1200" kern="1200" dirty="0">
              <a:solidFill>
                <a:prstClr val="black">
                  <a:tint val="75000"/>
                </a:prstClr>
              </a:solidFill>
              <a:latin typeface="Calibri"/>
              <a:ea typeface="宋体"/>
              <a:cs typeface="+mn-cs"/>
            </a:endParaRPr>
          </a:p>
        </p:txBody>
      </p:sp>
      <p:sp>
        <p:nvSpPr>
          <p:cNvPr id="5" name="AutoShape 4"/>
          <p:cNvSpPr>
            <a:spLocks noChangeArrowheads="1"/>
          </p:cNvSpPr>
          <p:nvPr/>
        </p:nvSpPr>
        <p:spPr bwMode="auto">
          <a:xfrm>
            <a:off x="611560" y="1916832"/>
            <a:ext cx="2592288" cy="1430470"/>
          </a:xfrm>
          <a:prstGeom prst="wedgeRectCallout">
            <a:avLst>
              <a:gd name="adj1" fmla="val 41501"/>
              <a:gd name="adj2" fmla="val -57907"/>
            </a:avLst>
          </a:prstGeom>
          <a:solidFill>
            <a:srgbClr val="FFFF99"/>
          </a:solidFill>
          <a:ln w="25400" algn="ctr">
            <a:solidFill>
              <a:srgbClr val="00B0F0"/>
            </a:solidFill>
            <a:miter lim="800000"/>
            <a:headEnd/>
            <a:tailEnd/>
          </a:ln>
          <a:effectLst/>
        </p:spPr>
        <p:txBody>
          <a:bodyPr anchor="t"/>
          <a:lstStyle/>
          <a:p>
            <a:pPr>
              <a:spcBef>
                <a:spcPct val="0"/>
              </a:spcBef>
              <a:spcAft>
                <a:spcPts val="600"/>
              </a:spcAft>
            </a:pPr>
            <a:r>
              <a:rPr lang="zh-CN" altLang="en-US" sz="1400" b="1" dirty="0" smtClean="0">
                <a:latin typeface="Verdana" pitchFamily="34" charset="0"/>
                <a:cs typeface="Verdana" pitchFamily="34" charset="0"/>
              </a:rPr>
              <a:t>在数据库主页可选择访问：</a:t>
            </a:r>
            <a:endParaRPr lang="en-US" altLang="zh-CN" sz="1400" b="1" dirty="0" smtClean="0">
              <a:latin typeface="Verdana" pitchFamily="34" charset="0"/>
              <a:cs typeface="Verdana" pitchFamily="34" charset="0"/>
            </a:endParaRPr>
          </a:p>
          <a:p>
            <a:pPr marL="342900" indent="-342900">
              <a:lnSpc>
                <a:spcPct val="120000"/>
              </a:lnSpc>
              <a:spcBef>
                <a:spcPct val="0"/>
              </a:spcBef>
              <a:buFont typeface="Arial" pitchFamily="34" charset="0"/>
              <a:buChar char="•"/>
            </a:pPr>
            <a:r>
              <a:rPr lang="en-US" altLang="zh-CN" sz="1400" dirty="0" smtClean="0">
                <a:latin typeface="Verdana" pitchFamily="34" charset="0"/>
                <a:cs typeface="Verdana" pitchFamily="34" charset="0"/>
              </a:rPr>
              <a:t>Papers </a:t>
            </a:r>
            <a:r>
              <a:rPr lang="zh-CN" altLang="en-US" sz="1400" dirty="0" smtClean="0">
                <a:latin typeface="Verdana" pitchFamily="34" charset="0"/>
                <a:cs typeface="Verdana" pitchFamily="34" charset="0"/>
              </a:rPr>
              <a:t>会议录</a:t>
            </a:r>
            <a:endParaRPr lang="en-US" altLang="zh-CN" sz="1400" dirty="0" smtClean="0">
              <a:latin typeface="Verdana" pitchFamily="34" charset="0"/>
              <a:cs typeface="Verdana" pitchFamily="34" charset="0"/>
            </a:endParaRPr>
          </a:p>
          <a:p>
            <a:pPr marL="342900" indent="-342900">
              <a:lnSpc>
                <a:spcPct val="120000"/>
              </a:lnSpc>
              <a:spcBef>
                <a:spcPct val="0"/>
              </a:spcBef>
              <a:buFont typeface="Arial" pitchFamily="34" charset="0"/>
              <a:buChar char="•"/>
            </a:pPr>
            <a:r>
              <a:rPr lang="en-US" altLang="zh-CN" sz="1400" dirty="0" smtClean="0">
                <a:latin typeface="Verdana" pitchFamily="34" charset="0"/>
                <a:cs typeface="Verdana" pitchFamily="34" charset="0"/>
              </a:rPr>
              <a:t>Presentations </a:t>
            </a:r>
            <a:r>
              <a:rPr lang="zh-CN" altLang="en-US" sz="1400" dirty="0" smtClean="0">
                <a:latin typeface="Verdana" pitchFamily="34" charset="0"/>
                <a:cs typeface="Verdana" pitchFamily="34" charset="0"/>
              </a:rPr>
              <a:t>视频讲义</a:t>
            </a:r>
            <a:endParaRPr lang="en-US" altLang="zh-CN" sz="1400" dirty="0" smtClean="0">
              <a:latin typeface="Verdana" pitchFamily="34" charset="0"/>
              <a:cs typeface="Verdana" pitchFamily="34" charset="0"/>
            </a:endParaRPr>
          </a:p>
          <a:p>
            <a:pPr marL="342900" indent="-342900">
              <a:lnSpc>
                <a:spcPct val="120000"/>
              </a:lnSpc>
              <a:spcBef>
                <a:spcPct val="0"/>
              </a:spcBef>
              <a:buFont typeface="Arial" pitchFamily="34" charset="0"/>
              <a:buChar char="•"/>
            </a:pPr>
            <a:r>
              <a:rPr lang="en-US" altLang="zh-CN" sz="1400" dirty="0" smtClean="0">
                <a:latin typeface="Verdana" pitchFamily="34" charset="0"/>
                <a:cs typeface="Verdana" pitchFamily="34" charset="0"/>
              </a:rPr>
              <a:t>Journals </a:t>
            </a:r>
            <a:r>
              <a:rPr lang="zh-CN" altLang="en-US" sz="1400" dirty="0" smtClean="0">
                <a:latin typeface="Verdana" pitchFamily="34" charset="0"/>
                <a:cs typeface="Verdana" pitchFamily="34" charset="0"/>
              </a:rPr>
              <a:t>期刊</a:t>
            </a:r>
            <a:endParaRPr lang="en-US" altLang="zh-CN" sz="1400" dirty="0" smtClean="0">
              <a:latin typeface="Verdana" pitchFamily="34" charset="0"/>
              <a:cs typeface="Verdana" pitchFamily="34" charset="0"/>
            </a:endParaRPr>
          </a:p>
          <a:p>
            <a:pPr marL="342900" indent="-342900">
              <a:lnSpc>
                <a:spcPct val="120000"/>
              </a:lnSpc>
              <a:spcBef>
                <a:spcPct val="0"/>
              </a:spcBef>
              <a:buFont typeface="Arial" pitchFamily="34" charset="0"/>
              <a:buChar char="•"/>
            </a:pPr>
            <a:r>
              <a:rPr lang="en-US" altLang="zh-CN" sz="1400" dirty="0" smtClean="0">
                <a:latin typeface="Verdana" pitchFamily="34" charset="0"/>
                <a:cs typeface="Verdana" pitchFamily="34" charset="0"/>
              </a:rPr>
              <a:t>Ebooks </a:t>
            </a:r>
            <a:r>
              <a:rPr lang="zh-CN" altLang="en-US" sz="1400" dirty="0" smtClean="0">
                <a:latin typeface="Verdana" pitchFamily="34" charset="0"/>
                <a:cs typeface="Verdana" pitchFamily="34" charset="0"/>
              </a:rPr>
              <a:t>电子图书</a:t>
            </a:r>
            <a:endParaRPr lang="en-US" altLang="zh-CN" sz="1400" dirty="0" smtClean="0">
              <a:latin typeface="Verdana" pitchFamily="34" charset="0"/>
              <a:cs typeface="Verdana" pitchFamily="34" charset="0"/>
            </a:endParaRPr>
          </a:p>
          <a:p>
            <a:pPr>
              <a:spcBef>
                <a:spcPct val="0"/>
              </a:spcBef>
            </a:pPr>
            <a:endParaRPr lang="en-US" altLang="zh-CN" sz="1400" b="1" dirty="0" smtClean="0">
              <a:latin typeface="Verdana" pitchFamily="34" charset="0"/>
              <a:cs typeface="Verdana" pitchFamily="34" charset="0"/>
            </a:endParaRPr>
          </a:p>
        </p:txBody>
      </p:sp>
      <p:sp>
        <p:nvSpPr>
          <p:cNvPr id="7" name="AutoShape 4"/>
          <p:cNvSpPr>
            <a:spLocks noChangeArrowheads="1"/>
          </p:cNvSpPr>
          <p:nvPr/>
        </p:nvSpPr>
        <p:spPr bwMode="auto">
          <a:xfrm>
            <a:off x="1403648" y="5517232"/>
            <a:ext cx="1656184" cy="360040"/>
          </a:xfrm>
          <a:prstGeom prst="wedgeRectCallout">
            <a:avLst>
              <a:gd name="adj1" fmla="val -20747"/>
              <a:gd name="adj2" fmla="val 82515"/>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最新发布的会议录</a:t>
            </a:r>
            <a:endParaRPr lang="en-US" altLang="zh-CN" sz="1400" dirty="0"/>
          </a:p>
        </p:txBody>
      </p:sp>
      <p:sp>
        <p:nvSpPr>
          <p:cNvPr id="15" name="椭圆 14"/>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6" name="下箭头 15"/>
          <p:cNvSpPr/>
          <p:nvPr/>
        </p:nvSpPr>
        <p:spPr>
          <a:xfrm>
            <a:off x="8316416" y="6097856"/>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AutoShape 4"/>
          <p:cNvSpPr>
            <a:spLocks noChangeArrowheads="1"/>
          </p:cNvSpPr>
          <p:nvPr/>
        </p:nvSpPr>
        <p:spPr bwMode="auto">
          <a:xfrm>
            <a:off x="3924072" y="5517232"/>
            <a:ext cx="1296000" cy="360040"/>
          </a:xfrm>
          <a:prstGeom prst="wedgeRectCallout">
            <a:avLst>
              <a:gd name="adj1" fmla="val -20747"/>
              <a:gd name="adj2" fmla="val 82515"/>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特色会议视频</a:t>
            </a:r>
            <a:endParaRPr lang="en-US" altLang="zh-CN" sz="1400" dirty="0"/>
          </a:p>
        </p:txBody>
      </p:sp>
      <p:sp>
        <p:nvSpPr>
          <p:cNvPr id="19" name="AutoShape 4"/>
          <p:cNvSpPr>
            <a:spLocks noChangeArrowheads="1"/>
          </p:cNvSpPr>
          <p:nvPr/>
        </p:nvSpPr>
        <p:spPr bwMode="auto">
          <a:xfrm>
            <a:off x="6084312" y="5517232"/>
            <a:ext cx="1296000" cy="360040"/>
          </a:xfrm>
          <a:prstGeom prst="wedgeRectCallout">
            <a:avLst>
              <a:gd name="adj1" fmla="val -20747"/>
              <a:gd name="adj2" fmla="val 82515"/>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最新热点文章</a:t>
            </a:r>
            <a:endParaRPr lang="en-US" altLang="zh-CN"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igroup\Desktop\222.jpg"/>
          <p:cNvPicPr>
            <a:picLocks noChangeAspect="1" noChangeArrowheads="1"/>
          </p:cNvPicPr>
          <p:nvPr/>
        </p:nvPicPr>
        <p:blipFill>
          <a:blip r:embed="rId2" cstate="print"/>
          <a:srcRect/>
          <a:stretch>
            <a:fillRect/>
          </a:stretch>
        </p:blipFill>
        <p:spPr bwMode="auto">
          <a:xfrm>
            <a:off x="107504" y="1124744"/>
            <a:ext cx="8820000" cy="6724751"/>
          </a:xfrm>
          <a:prstGeom prst="rect">
            <a:avLst/>
          </a:prstGeom>
          <a:noFill/>
        </p:spPr>
      </p:pic>
      <p:sp>
        <p:nvSpPr>
          <p:cNvPr id="3" name="AutoShape 4"/>
          <p:cNvSpPr>
            <a:spLocks noChangeArrowheads="1"/>
          </p:cNvSpPr>
          <p:nvPr/>
        </p:nvSpPr>
        <p:spPr bwMode="auto">
          <a:xfrm>
            <a:off x="6444208" y="1268760"/>
            <a:ext cx="2376264" cy="720080"/>
          </a:xfrm>
          <a:prstGeom prst="wedgeRectCallout">
            <a:avLst>
              <a:gd name="adj1" fmla="val -56297"/>
              <a:gd name="adj2" fmla="val -17669"/>
            </a:avLst>
          </a:prstGeom>
          <a:solidFill>
            <a:srgbClr val="FFFF99"/>
          </a:solidFill>
          <a:ln w="25400" algn="ctr">
            <a:solidFill>
              <a:srgbClr val="00B0F0"/>
            </a:solidFill>
            <a:miter lim="800000"/>
            <a:headEnd/>
            <a:tailEnd/>
          </a:ln>
          <a:effectLst/>
        </p:spPr>
        <p:txBody>
          <a:bodyPr anchor="t"/>
          <a:lstStyle/>
          <a:p>
            <a:pPr>
              <a:lnSpc>
                <a:spcPct val="130000"/>
              </a:lnSpc>
              <a:spcBef>
                <a:spcPct val="0"/>
              </a:spcBef>
            </a:pPr>
            <a:r>
              <a:rPr lang="zh-CN" altLang="en-US" sz="1400" dirty="0" smtClean="0">
                <a:latin typeface="+mj-ea"/>
                <a:ea typeface="+mj-ea"/>
              </a:rPr>
              <a:t>查看每个学科领域</a:t>
            </a:r>
          </a:p>
          <a:p>
            <a:pPr>
              <a:lnSpc>
                <a:spcPct val="130000"/>
              </a:lnSpc>
              <a:spcBef>
                <a:spcPct val="0"/>
              </a:spcBef>
            </a:pPr>
            <a:r>
              <a:rPr lang="zh-CN" altLang="en-US" sz="1400" dirty="0" smtClean="0">
                <a:latin typeface="+mj-ea"/>
                <a:ea typeface="+mj-ea"/>
              </a:rPr>
              <a:t>下载量最高的期刊和会议录</a:t>
            </a:r>
            <a:endParaRPr lang="en-US" altLang="zh-CN" sz="1400" dirty="0">
              <a:latin typeface="+mj-ea"/>
              <a:ea typeface="+mj-ea"/>
            </a:endParaRPr>
          </a:p>
        </p:txBody>
      </p:sp>
      <p:sp>
        <p:nvSpPr>
          <p:cNvPr id="9" name="椭圆 8"/>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数据库平台主页</a:t>
            </a:r>
            <a:endParaRPr lang="zh-CN" altLang="en-US" sz="2000" b="1" dirty="0">
              <a:latin typeface="微软雅黑" pitchFamily="34" charset="-122"/>
              <a:ea typeface="微软雅黑" pitchFamily="34" charset="-122"/>
            </a:endParaRPr>
          </a:p>
        </p:txBody>
      </p:sp>
      <p:sp>
        <p:nvSpPr>
          <p:cNvPr id="15" name="AutoShape 4"/>
          <p:cNvSpPr>
            <a:spLocks noChangeArrowheads="1"/>
          </p:cNvSpPr>
          <p:nvPr/>
        </p:nvSpPr>
        <p:spPr bwMode="auto">
          <a:xfrm>
            <a:off x="251520" y="1844824"/>
            <a:ext cx="720080" cy="1224136"/>
          </a:xfrm>
          <a:prstGeom prst="wedgeRectCallout">
            <a:avLst>
              <a:gd name="adj1" fmla="val 65314"/>
              <a:gd name="adj2" fmla="val -21402"/>
            </a:avLst>
          </a:prstGeom>
          <a:solidFill>
            <a:srgbClr val="FFFF99"/>
          </a:solidFill>
          <a:ln w="25400" algn="ctr">
            <a:solidFill>
              <a:srgbClr val="00B0F0"/>
            </a:solidFill>
            <a:miter lim="800000"/>
            <a:headEnd/>
            <a:tailEnd/>
          </a:ln>
          <a:effectLst/>
        </p:spPr>
        <p:txBody>
          <a:bodyPr anchor="t"/>
          <a:lstStyle/>
          <a:p>
            <a:pPr>
              <a:lnSpc>
                <a:spcPct val="130000"/>
              </a:lnSpc>
              <a:spcBef>
                <a:spcPct val="0"/>
              </a:spcBef>
            </a:pPr>
            <a:r>
              <a:rPr lang="zh-CN" altLang="en-US" sz="1400" dirty="0" smtClean="0">
                <a:latin typeface="+mj-ea"/>
                <a:ea typeface="+mj-ea"/>
              </a:rPr>
              <a:t>最新发布的会议视频信息</a:t>
            </a:r>
            <a:endParaRPr lang="en-US" altLang="zh-CN" sz="1400" dirty="0">
              <a:latin typeface="+mj-ea"/>
              <a:ea typeface="+mj-ea"/>
            </a:endParaRPr>
          </a:p>
        </p:txBody>
      </p:sp>
      <p:sp>
        <p:nvSpPr>
          <p:cNvPr id="16" name="AutoShape 4"/>
          <p:cNvSpPr>
            <a:spLocks noChangeArrowheads="1"/>
          </p:cNvSpPr>
          <p:nvPr/>
        </p:nvSpPr>
        <p:spPr bwMode="auto">
          <a:xfrm>
            <a:off x="251520" y="4797152"/>
            <a:ext cx="720080" cy="1224136"/>
          </a:xfrm>
          <a:prstGeom prst="wedgeRectCallout">
            <a:avLst>
              <a:gd name="adj1" fmla="val 65314"/>
              <a:gd name="adj2" fmla="val -21402"/>
            </a:avLst>
          </a:prstGeom>
          <a:solidFill>
            <a:srgbClr val="FFFF99"/>
          </a:solidFill>
          <a:ln w="25400" algn="ctr">
            <a:solidFill>
              <a:srgbClr val="00B0F0"/>
            </a:solidFill>
            <a:miter lim="800000"/>
            <a:headEnd/>
            <a:tailEnd/>
          </a:ln>
          <a:effectLst/>
        </p:spPr>
        <p:txBody>
          <a:bodyPr anchor="t"/>
          <a:lstStyle/>
          <a:p>
            <a:pPr>
              <a:lnSpc>
                <a:spcPct val="130000"/>
              </a:lnSpc>
              <a:spcBef>
                <a:spcPct val="0"/>
              </a:spcBef>
            </a:pPr>
            <a:r>
              <a:rPr lang="zh-CN" altLang="en-US" sz="1400" dirty="0" smtClean="0">
                <a:latin typeface="+mj-ea"/>
                <a:ea typeface="+mj-ea"/>
              </a:rPr>
              <a:t>平台个性化工具及功能简介</a:t>
            </a:r>
            <a:endParaRPr lang="en-US" altLang="zh-CN" sz="1400" dirty="0">
              <a:latin typeface="+mj-ea"/>
              <a:ea typeface="+mj-ea"/>
            </a:endParaRPr>
          </a:p>
        </p:txBody>
      </p:sp>
      <p:sp>
        <p:nvSpPr>
          <p:cNvPr id="17"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19</a:t>
            </a:fld>
            <a:endParaRPr lang="zh-CN" altLang="en-US" sz="1200" kern="1200" dirty="0">
              <a:solidFill>
                <a:prstClr val="black">
                  <a:tint val="75000"/>
                </a:prstClr>
              </a:solidFill>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a:grpSpLocks/>
          </p:cNvGrpSpPr>
          <p:nvPr/>
        </p:nvGrpSpPr>
        <p:grpSpPr bwMode="auto">
          <a:xfrm>
            <a:off x="2095035" y="2252523"/>
            <a:ext cx="4450799" cy="888445"/>
            <a:chOff x="4247964" y="2057753"/>
            <a:chExt cx="4451868" cy="888157"/>
          </a:xfrm>
        </p:grpSpPr>
        <p:sp>
          <p:nvSpPr>
            <p:cNvPr id="7" name="TextBox 6"/>
            <p:cNvSpPr txBox="1"/>
            <p:nvPr/>
          </p:nvSpPr>
          <p:spPr>
            <a:xfrm>
              <a:off x="5003795" y="2057753"/>
              <a:ext cx="2440678" cy="461515"/>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SPIE </a:t>
              </a:r>
              <a:r>
                <a:rPr lang="zh-CN" altLang="en-US" sz="2400" dirty="0" smtClean="0">
                  <a:solidFill>
                    <a:schemeClr val="tx1">
                      <a:lumMod val="95000"/>
                      <a:lumOff val="5000"/>
                    </a:schemeClr>
                  </a:solidFill>
                  <a:latin typeface="微软雅黑" pitchFamily="34" charset="-122"/>
                  <a:ea typeface="微软雅黑" pitchFamily="34" charset="-122"/>
                </a:rPr>
                <a:t>出版社介绍</a:t>
              </a:r>
            </a:p>
          </p:txBody>
        </p:sp>
        <p:sp>
          <p:nvSpPr>
            <p:cNvPr id="8"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1</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9" name="TextBox 8"/>
            <p:cNvSpPr txBox="1"/>
            <p:nvPr/>
          </p:nvSpPr>
          <p:spPr>
            <a:xfrm>
              <a:off x="5013323" y="2576698"/>
              <a:ext cx="3686509" cy="369212"/>
            </a:xfrm>
            <a:prstGeom prst="rect">
              <a:avLst/>
            </a:prstGeom>
            <a:noFill/>
          </p:spPr>
          <p:txBody>
            <a:bodyPr wrap="none">
              <a:spAutoFit/>
            </a:bodyPr>
            <a:lstStyle/>
            <a:p>
              <a:pPr fontAlgn="auto">
                <a:spcBef>
                  <a:spcPts val="0"/>
                </a:spcBef>
                <a:spcAft>
                  <a:spcPts val="0"/>
                </a:spcAft>
                <a:defRPr/>
              </a:pP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背景、学会</a:t>
              </a:r>
              <a:r>
                <a:rPr lang="zh-CN" altLang="en-US"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学科与应用领域</a:t>
              </a:r>
              <a:endParaRPr lang="zh-CN" altLang="en-US" kern="0" dirty="0">
                <a:solidFill>
                  <a:schemeClr val="tx1">
                    <a:lumMod val="95000"/>
                    <a:lumOff val="5000"/>
                  </a:schemeClr>
                </a:solidFill>
                <a:latin typeface="微软雅黑" pitchFamily="34" charset="-122"/>
                <a:ea typeface="微软雅黑" pitchFamily="34" charset="-122"/>
              </a:endParaRPr>
            </a:p>
          </p:txBody>
        </p:sp>
      </p:grpSp>
      <p:grpSp>
        <p:nvGrpSpPr>
          <p:cNvPr id="3" name="组合 16"/>
          <p:cNvGrpSpPr>
            <a:grpSpLocks/>
          </p:cNvGrpSpPr>
          <p:nvPr/>
        </p:nvGrpSpPr>
        <p:grpSpPr bwMode="auto">
          <a:xfrm>
            <a:off x="2100714" y="3624865"/>
            <a:ext cx="4058065" cy="812247"/>
            <a:chOff x="4247964" y="2057753"/>
            <a:chExt cx="4058179" cy="811369"/>
          </a:xfrm>
        </p:grpSpPr>
        <p:sp>
          <p:nvSpPr>
            <p:cNvPr id="11" name="TextBox 10"/>
            <p:cNvSpPr txBox="1">
              <a:spLocks noChangeArrowheads="1"/>
            </p:cNvSpPr>
            <p:nvPr/>
          </p:nvSpPr>
          <p:spPr bwMode="auto">
            <a:xfrm>
              <a:off x="5003661" y="2057753"/>
              <a:ext cx="2440160" cy="461166"/>
            </a:xfrm>
            <a:prstGeom prst="rect">
              <a:avLst/>
            </a:prstGeom>
            <a:noFill/>
            <a:ln w="9525">
              <a:noFill/>
              <a:miter lim="800000"/>
              <a:headEnd/>
              <a:tailEnd/>
            </a:ln>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SPIE </a:t>
              </a:r>
              <a:r>
                <a:rPr lang="zh-CN" altLang="en-US" sz="2400" dirty="0" smtClean="0">
                  <a:solidFill>
                    <a:schemeClr val="tx1">
                      <a:lumMod val="95000"/>
                      <a:lumOff val="5000"/>
                    </a:schemeClr>
                  </a:solidFill>
                  <a:latin typeface="微软雅黑" pitchFamily="34" charset="-122"/>
                  <a:ea typeface="微软雅黑" pitchFamily="34" charset="-122"/>
                </a:rPr>
                <a:t>出版物介绍</a:t>
              </a:r>
            </a:p>
          </p:txBody>
        </p:sp>
        <p:sp>
          <p:nvSpPr>
            <p:cNvPr id="12"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2</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3" name="TextBox 12"/>
            <p:cNvSpPr txBox="1"/>
            <p:nvPr/>
          </p:nvSpPr>
          <p:spPr>
            <a:xfrm>
              <a:off x="5013161" y="2500189"/>
              <a:ext cx="3292982"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会议录、期刊、电子图书</a:t>
              </a:r>
              <a:endParaRPr lang="zh-CN" altLang="en-US" dirty="0" smtClean="0">
                <a:solidFill>
                  <a:schemeClr val="tx1">
                    <a:lumMod val="95000"/>
                    <a:lumOff val="5000"/>
                  </a:schemeClr>
                </a:solidFill>
                <a:latin typeface="微软雅黑" pitchFamily="34" charset="-122"/>
                <a:ea typeface="微软雅黑" pitchFamily="34" charset="-122"/>
                <a:cs typeface="Times New Roman" pitchFamily="18" charset="0"/>
              </a:endParaRPr>
            </a:p>
          </p:txBody>
        </p:sp>
      </p:grpSp>
      <p:grpSp>
        <p:nvGrpSpPr>
          <p:cNvPr id="4" name="组合 20"/>
          <p:cNvGrpSpPr>
            <a:grpSpLocks/>
          </p:cNvGrpSpPr>
          <p:nvPr/>
        </p:nvGrpSpPr>
        <p:grpSpPr bwMode="auto">
          <a:xfrm>
            <a:off x="2096300" y="4921011"/>
            <a:ext cx="5050993" cy="812245"/>
            <a:chOff x="4247964" y="2057753"/>
            <a:chExt cx="5051439" cy="811368"/>
          </a:xfrm>
        </p:grpSpPr>
        <p:sp>
          <p:nvSpPr>
            <p:cNvPr id="15" name="TextBox 14"/>
            <p:cNvSpPr txBox="1"/>
            <p:nvPr/>
          </p:nvSpPr>
          <p:spPr>
            <a:xfrm>
              <a:off x="5003681" y="2057753"/>
              <a:ext cx="4295722" cy="461167"/>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SPIE Digital Library </a:t>
              </a:r>
              <a:r>
                <a:rPr lang="zh-CN" altLang="en-US" sz="2400" dirty="0" smtClean="0">
                  <a:solidFill>
                    <a:schemeClr val="tx1">
                      <a:lumMod val="95000"/>
                      <a:lumOff val="5000"/>
                    </a:schemeClr>
                  </a:solidFill>
                  <a:latin typeface="微软雅黑" pitchFamily="34" charset="-122"/>
                  <a:ea typeface="微软雅黑" pitchFamily="34" charset="-122"/>
                </a:rPr>
                <a:t>平台说明</a:t>
              </a:r>
              <a:endParaRPr lang="en-US" altLang="zh-CN" sz="2400" dirty="0" smtClean="0">
                <a:solidFill>
                  <a:schemeClr val="tx1">
                    <a:lumMod val="95000"/>
                    <a:lumOff val="5000"/>
                  </a:schemeClr>
                </a:solidFill>
                <a:latin typeface="微软雅黑" pitchFamily="34" charset="-122"/>
                <a:ea typeface="微软雅黑" pitchFamily="34" charset="-122"/>
              </a:endParaRPr>
            </a:p>
          </p:txBody>
        </p:sp>
        <p:sp>
          <p:nvSpPr>
            <p:cNvPr id="1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3</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7" name="TextBox 16"/>
            <p:cNvSpPr txBox="1"/>
            <p:nvPr/>
          </p:nvSpPr>
          <p:spPr>
            <a:xfrm>
              <a:off x="5013207" y="2500188"/>
              <a:ext cx="3062327"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浏览、检索</a:t>
              </a:r>
              <a:r>
                <a:rPr lang="zh-CN" altLang="en-US"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远程</a:t>
              </a:r>
              <a:r>
                <a:rPr lang="zh-CN" altLang="en-US" dirty="0" smtClean="0">
                  <a:solidFill>
                    <a:schemeClr val="tx1">
                      <a:lumMod val="95000"/>
                      <a:lumOff val="5000"/>
                    </a:schemeClr>
                  </a:solidFill>
                  <a:latin typeface="微软雅黑" pitchFamily="34" charset="-122"/>
                  <a:ea typeface="微软雅黑" pitchFamily="34" charset="-122"/>
                </a:rPr>
                <a:t>访问</a:t>
              </a:r>
              <a:endParaRPr lang="zh-CN" altLang="en-US" kern="0" dirty="0">
                <a:solidFill>
                  <a:schemeClr val="tx1">
                    <a:lumMod val="95000"/>
                    <a:lumOff val="5000"/>
                  </a:schemeClr>
                </a:solidFill>
                <a:latin typeface="微软雅黑" pitchFamily="34" charset="-122"/>
                <a:ea typeface="微软雅黑" pitchFamily="34" charset="-122"/>
              </a:endParaRPr>
            </a:p>
          </p:txBody>
        </p:sp>
      </p:grpSp>
      <p:sp>
        <p:nvSpPr>
          <p:cNvPr id="19" name="标题 24"/>
          <p:cNvSpPr txBox="1">
            <a:spLocks/>
          </p:cNvSpPr>
          <p:nvPr/>
        </p:nvSpPr>
        <p:spPr bwMode="auto">
          <a:xfrm>
            <a:off x="806896" y="1268760"/>
            <a:ext cx="8229600" cy="704850"/>
          </a:xfrm>
          <a:prstGeom prst="rect">
            <a:avLst/>
          </a:prstGeom>
          <a:noFill/>
          <a:ln w="9525">
            <a:noFill/>
            <a:miter lim="800000"/>
            <a:headEnd/>
            <a:tailEnd/>
          </a:ln>
        </p:spPr>
        <p:txBody>
          <a:bodyPr anchor="ctr"/>
          <a:lstStyle/>
          <a:p>
            <a:r>
              <a:rPr lang="zh-CN" altLang="en-US" sz="4000" b="1" dirty="0" smtClean="0">
                <a:solidFill>
                  <a:schemeClr val="tx1">
                    <a:lumMod val="95000"/>
                    <a:lumOff val="5000"/>
                  </a:schemeClr>
                </a:solidFill>
                <a:latin typeface="微软雅黑" pitchFamily="34" charset="-122"/>
                <a:ea typeface="微软雅黑" pitchFamily="34" charset="-122"/>
              </a:rPr>
              <a:t>提纲 </a:t>
            </a:r>
            <a:r>
              <a:rPr lang="en-US" altLang="zh-CN" sz="3200" dirty="0" smtClean="0">
                <a:solidFill>
                  <a:schemeClr val="tx1">
                    <a:lumMod val="95000"/>
                    <a:lumOff val="5000"/>
                  </a:schemeClr>
                </a:solidFill>
                <a:latin typeface="微软雅黑" pitchFamily="34" charset="-122"/>
                <a:ea typeface="微软雅黑" pitchFamily="34" charset="-122"/>
              </a:rPr>
              <a:t>CONTENTS</a:t>
            </a:r>
            <a:endParaRPr lang="zh-CN" altLang="en-US" sz="3200" dirty="0">
              <a:solidFill>
                <a:schemeClr val="tx1">
                  <a:lumMod val="95000"/>
                  <a:lumOff val="5000"/>
                </a:schemeClr>
              </a:solidFill>
              <a:latin typeface="微软雅黑" pitchFamily="34" charset="-122"/>
              <a:ea typeface="微软雅黑" pitchFamily="34" charset="-122"/>
            </a:endParaRPr>
          </a:p>
        </p:txBody>
      </p:sp>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18" name="Picture 1"/>
          <p:cNvPicPr>
            <a:picLocks noChangeAspect="1" noChangeArrowheads="1"/>
          </p:cNvPicPr>
          <p:nvPr/>
        </p:nvPicPr>
        <p:blipFill>
          <a:blip r:embed="rId2" cstate="print"/>
          <a:srcRect/>
          <a:stretch>
            <a:fillRect/>
          </a:stretch>
        </p:blipFill>
        <p:spPr bwMode="auto">
          <a:xfrm>
            <a:off x="7380312" y="1700808"/>
            <a:ext cx="1738325" cy="71438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8800"/>
            <a:ext cx="9144000" cy="830997"/>
          </a:xfrm>
          <a:prstGeom prst="rect">
            <a:avLst/>
          </a:prstGeom>
        </p:spPr>
        <p:txBody>
          <a:bodyPr wrap="square">
            <a:spAutoFit/>
          </a:bodyPr>
          <a:lstStyle/>
          <a:p>
            <a:pPr algn="ctr"/>
            <a:r>
              <a:rPr lang="en-US" altLang="zh-CN" sz="4800" b="1" dirty="0" smtClean="0"/>
              <a:t>PAPERS </a:t>
            </a:r>
            <a:r>
              <a:rPr lang="zh-CN" altLang="en-US" sz="4800" b="1" dirty="0" smtClean="0"/>
              <a:t>会议录浏览</a:t>
            </a:r>
          </a:p>
        </p:txBody>
      </p:sp>
      <p:sp>
        <p:nvSpPr>
          <p:cNvPr id="5"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20</a:t>
            </a:fld>
            <a:endParaRPr lang="zh-CN" altLang="en-US" sz="1200" kern="1200" dirty="0">
              <a:solidFill>
                <a:prstClr val="black">
                  <a:tint val="75000"/>
                </a:prstClr>
              </a:solidFill>
              <a:latin typeface="Calibri"/>
              <a:ea typeface="宋体"/>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36512" y="2900444"/>
            <a:ext cx="9144000" cy="2688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C:\Users\igroup\Desktop\111.jpg"/>
          <p:cNvPicPr>
            <a:picLocks noChangeAspect="1" noChangeArrowheads="1"/>
          </p:cNvPicPr>
          <p:nvPr/>
        </p:nvPicPr>
        <p:blipFill>
          <a:blip r:embed="rId2" cstate="print"/>
          <a:srcRect/>
          <a:stretch>
            <a:fillRect/>
          </a:stretch>
        </p:blipFill>
        <p:spPr bwMode="auto">
          <a:xfrm>
            <a:off x="107504" y="1008557"/>
            <a:ext cx="8820000" cy="6092851"/>
          </a:xfrm>
          <a:prstGeom prst="rect">
            <a:avLst/>
          </a:prstGeom>
          <a:noFill/>
        </p:spPr>
      </p:pic>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21</a:t>
            </a:fld>
            <a:endParaRPr lang="zh-CN" altLang="en-US" sz="1200" kern="1200" dirty="0">
              <a:solidFill>
                <a:prstClr val="black">
                  <a:tint val="75000"/>
                </a:prstClr>
              </a:solidFill>
              <a:latin typeface="Calibri"/>
              <a:ea typeface="宋体"/>
              <a:cs typeface="+mn-cs"/>
            </a:endParaRPr>
          </a:p>
        </p:txBody>
      </p:sp>
      <p:sp>
        <p:nvSpPr>
          <p:cNvPr id="5" name="AutoShape 4"/>
          <p:cNvSpPr>
            <a:spLocks noChangeArrowheads="1"/>
          </p:cNvSpPr>
          <p:nvPr/>
        </p:nvSpPr>
        <p:spPr bwMode="auto">
          <a:xfrm>
            <a:off x="1043608" y="3573016"/>
            <a:ext cx="3512432" cy="504056"/>
          </a:xfrm>
          <a:prstGeom prst="wedgeRectCallout">
            <a:avLst>
              <a:gd name="adj1" fmla="val -22720"/>
              <a:gd name="adj2" fmla="val -80014"/>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b="1" dirty="0" smtClean="0"/>
              <a:t>最新会议录   </a:t>
            </a:r>
            <a:r>
              <a:rPr lang="en-US" altLang="zh-CN" sz="1400" b="1" dirty="0" smtClean="0"/>
              <a:t>|   </a:t>
            </a:r>
            <a:r>
              <a:rPr lang="zh-CN" altLang="en-US" sz="1400" b="1" dirty="0" smtClean="0"/>
              <a:t>按年份浏览   </a:t>
            </a:r>
            <a:r>
              <a:rPr lang="en-US" altLang="zh-CN" sz="1400" b="1" dirty="0" smtClean="0"/>
              <a:t>|   </a:t>
            </a:r>
            <a:r>
              <a:rPr lang="zh-CN" altLang="en-US" sz="1400" b="1" dirty="0" smtClean="0"/>
              <a:t>按卷期浏览</a:t>
            </a:r>
            <a:r>
              <a:rPr lang="en-US" altLang="zh-CN" sz="1400" b="1" dirty="0" smtClean="0"/>
              <a:t> </a:t>
            </a:r>
            <a:endParaRPr lang="en-US" altLang="zh-CN" sz="1400" b="1" dirty="0"/>
          </a:p>
        </p:txBody>
      </p:sp>
      <p:sp>
        <p:nvSpPr>
          <p:cNvPr id="15" name="下箭头 14"/>
          <p:cNvSpPr/>
          <p:nvPr/>
        </p:nvSpPr>
        <p:spPr>
          <a:xfrm>
            <a:off x="8358214" y="5429264"/>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2" name="椭圆 1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6" name="AutoShape 4"/>
          <p:cNvSpPr>
            <a:spLocks noChangeArrowheads="1"/>
          </p:cNvSpPr>
          <p:nvPr/>
        </p:nvSpPr>
        <p:spPr bwMode="auto">
          <a:xfrm>
            <a:off x="2627784" y="5589240"/>
            <a:ext cx="1656184" cy="360040"/>
          </a:xfrm>
          <a:prstGeom prst="wedgeRectCallout">
            <a:avLst>
              <a:gd name="adj1" fmla="val -20747"/>
              <a:gd name="adj2" fmla="val 82515"/>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最新发布的会议录</a:t>
            </a:r>
            <a:endParaRPr lang="en-US" altLang="zh-CN" sz="1400" dirty="0"/>
          </a:p>
        </p:txBody>
      </p:sp>
      <p:sp>
        <p:nvSpPr>
          <p:cNvPr id="17" name="AutoShape 4"/>
          <p:cNvSpPr>
            <a:spLocks noChangeArrowheads="1"/>
          </p:cNvSpPr>
          <p:nvPr/>
        </p:nvSpPr>
        <p:spPr bwMode="auto">
          <a:xfrm>
            <a:off x="5724272" y="5589240"/>
            <a:ext cx="1296000" cy="360040"/>
          </a:xfrm>
          <a:prstGeom prst="wedgeRectCallout">
            <a:avLst>
              <a:gd name="adj1" fmla="val -20747"/>
              <a:gd name="adj2" fmla="val 82515"/>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特色会议视频</a:t>
            </a:r>
            <a:endParaRPr lang="en-US" altLang="zh-CN"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下箭头 6"/>
          <p:cNvSpPr/>
          <p:nvPr/>
        </p:nvSpPr>
        <p:spPr>
          <a:xfrm>
            <a:off x="8358214" y="5429264"/>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pic>
        <p:nvPicPr>
          <p:cNvPr id="57346" name="Picture 2" descr="C:\Users\igroup\Desktop\3.jpg"/>
          <p:cNvPicPr>
            <a:picLocks noChangeAspect="1" noChangeArrowheads="1"/>
          </p:cNvPicPr>
          <p:nvPr/>
        </p:nvPicPr>
        <p:blipFill>
          <a:blip r:embed="rId2" cstate="print"/>
          <a:srcRect/>
          <a:stretch>
            <a:fillRect/>
          </a:stretch>
        </p:blipFill>
        <p:spPr bwMode="auto">
          <a:xfrm>
            <a:off x="0" y="1340768"/>
            <a:ext cx="9144000" cy="3530715"/>
          </a:xfrm>
          <a:prstGeom prst="rect">
            <a:avLst/>
          </a:prstGeom>
          <a:noFill/>
        </p:spPr>
      </p:pic>
      <p:sp>
        <p:nvSpPr>
          <p:cNvPr id="17"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22</a:t>
            </a:fld>
            <a:endParaRPr lang="zh-CN" altLang="en-US" sz="1200" kern="1200" dirty="0">
              <a:solidFill>
                <a:prstClr val="black">
                  <a:tint val="75000"/>
                </a:prstClr>
              </a:solidFill>
              <a:latin typeface="Calibri"/>
              <a:ea typeface="宋体"/>
              <a:cs typeface="+mn-cs"/>
            </a:endParaRPr>
          </a:p>
        </p:txBody>
      </p:sp>
      <p:sp>
        <p:nvSpPr>
          <p:cNvPr id="18" name="AutoShape 4"/>
          <p:cNvSpPr>
            <a:spLocks noChangeArrowheads="1"/>
          </p:cNvSpPr>
          <p:nvPr/>
        </p:nvSpPr>
        <p:spPr bwMode="auto">
          <a:xfrm>
            <a:off x="1403648" y="5085184"/>
            <a:ext cx="2952328" cy="360040"/>
          </a:xfrm>
          <a:prstGeom prst="wedgeRectCallout">
            <a:avLst>
              <a:gd name="adj1" fmla="val -21623"/>
              <a:gd name="adj2" fmla="val -78737"/>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下载量最高文章：限时</a:t>
            </a:r>
            <a:r>
              <a:rPr lang="en-US" altLang="zh-CN" sz="1400" dirty="0" smtClean="0"/>
              <a:t>OA</a:t>
            </a:r>
            <a:r>
              <a:rPr lang="zh-CN" altLang="en-US" sz="1400" dirty="0" smtClean="0"/>
              <a:t>免费下载</a:t>
            </a:r>
            <a:endParaRPr lang="en-US" altLang="zh-CN" sz="1400" dirty="0"/>
          </a:p>
        </p:txBody>
      </p:sp>
      <p:sp>
        <p:nvSpPr>
          <p:cNvPr id="19" name="AutoShape 4"/>
          <p:cNvSpPr>
            <a:spLocks noChangeArrowheads="1"/>
          </p:cNvSpPr>
          <p:nvPr/>
        </p:nvSpPr>
        <p:spPr bwMode="auto">
          <a:xfrm>
            <a:off x="6012304" y="5085184"/>
            <a:ext cx="1296000" cy="360040"/>
          </a:xfrm>
          <a:prstGeom prst="wedgeRectCallout">
            <a:avLst>
              <a:gd name="adj1" fmla="val -21867"/>
              <a:gd name="adj2" fmla="val -74706"/>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最新公告信息</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igroup\Desktop\4.jpg"/>
          <p:cNvPicPr>
            <a:picLocks noChangeAspect="1" noChangeArrowheads="1"/>
          </p:cNvPicPr>
          <p:nvPr/>
        </p:nvPicPr>
        <p:blipFill>
          <a:blip r:embed="rId2" cstate="print"/>
          <a:srcRect/>
          <a:stretch>
            <a:fillRect/>
          </a:stretch>
        </p:blipFill>
        <p:spPr bwMode="auto">
          <a:xfrm>
            <a:off x="-36512" y="1340768"/>
            <a:ext cx="9144000" cy="3468651"/>
          </a:xfrm>
          <a:prstGeom prst="rect">
            <a:avLst/>
          </a:prstGeom>
          <a:noFill/>
        </p:spPr>
      </p:pic>
      <p:sp>
        <p:nvSpPr>
          <p:cNvPr id="8"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3" name="AutoShape 4"/>
          <p:cNvSpPr>
            <a:spLocks noChangeArrowheads="1"/>
          </p:cNvSpPr>
          <p:nvPr/>
        </p:nvSpPr>
        <p:spPr bwMode="auto">
          <a:xfrm>
            <a:off x="1403648" y="5085184"/>
            <a:ext cx="1800200" cy="360040"/>
          </a:xfrm>
          <a:prstGeom prst="wedgeRectCallout">
            <a:avLst>
              <a:gd name="adj1" fmla="val -21623"/>
              <a:gd name="adj2" fmla="val -78737"/>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正在征稿的</a:t>
            </a:r>
            <a:r>
              <a:rPr lang="en-US" altLang="zh-CN" sz="1400" dirty="0" smtClean="0"/>
              <a:t>SPIE </a:t>
            </a:r>
            <a:r>
              <a:rPr lang="zh-CN" altLang="en-US" sz="1400" dirty="0" smtClean="0"/>
              <a:t>会议</a:t>
            </a:r>
            <a:endParaRPr lang="en-US" altLang="zh-CN" sz="1400" dirty="0"/>
          </a:p>
        </p:txBody>
      </p:sp>
      <p:sp>
        <p:nvSpPr>
          <p:cNvPr id="14" name="AutoShape 4"/>
          <p:cNvSpPr>
            <a:spLocks noChangeArrowheads="1"/>
          </p:cNvSpPr>
          <p:nvPr/>
        </p:nvSpPr>
        <p:spPr bwMode="auto">
          <a:xfrm>
            <a:off x="6012304" y="5085184"/>
            <a:ext cx="2088088" cy="360040"/>
          </a:xfrm>
          <a:prstGeom prst="wedgeRectCallout">
            <a:avLst>
              <a:gd name="adj1" fmla="val -21867"/>
              <a:gd name="adj2" fmla="val -74706"/>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按学科主题浏览</a:t>
            </a:r>
            <a:r>
              <a:rPr lang="en-US" altLang="zh-CN" sz="1400" dirty="0" smtClean="0"/>
              <a:t>SPIE</a:t>
            </a:r>
            <a:r>
              <a:rPr lang="zh-CN" altLang="en-US" sz="1400" dirty="0" smtClean="0"/>
              <a:t>文献</a:t>
            </a:r>
            <a:endParaRPr lang="en-US" altLang="zh-CN" sz="1400" dirty="0"/>
          </a:p>
        </p:txBody>
      </p:sp>
      <p:sp>
        <p:nvSpPr>
          <p:cNvPr id="15"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23</a:t>
            </a:fld>
            <a:endParaRPr lang="zh-CN" altLang="en-US" sz="1200" kern="1200" dirty="0">
              <a:solidFill>
                <a:prstClr val="black">
                  <a:tint val="75000"/>
                </a:prstClr>
              </a:solidFill>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57158" y="4714884"/>
            <a:ext cx="135732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noChangeArrowheads="1"/>
          </p:cNvPicPr>
          <p:nvPr/>
        </p:nvPicPr>
        <p:blipFill>
          <a:blip r:embed="rId2" cstate="print"/>
          <a:srcRect/>
          <a:stretch>
            <a:fillRect/>
          </a:stretch>
        </p:blipFill>
        <p:spPr bwMode="auto">
          <a:xfrm>
            <a:off x="107504" y="1928801"/>
            <a:ext cx="8820000" cy="3267762"/>
          </a:xfrm>
          <a:prstGeom prst="rect">
            <a:avLst/>
          </a:prstGeom>
          <a:noFill/>
          <a:ln w="9525">
            <a:noFill/>
            <a:miter lim="800000"/>
            <a:headEnd/>
            <a:tailEnd/>
          </a:ln>
          <a:effectLst/>
        </p:spPr>
      </p:pic>
      <p:sp>
        <p:nvSpPr>
          <p:cNvPr id="21" name="页脚占位符 5"/>
          <p:cNvSpPr>
            <a:spLocks noGrp="1"/>
          </p:cNvSpPr>
          <p:nvPr>
            <p:ph type="ftr" sz="quarter" idx="11"/>
          </p:nvPr>
        </p:nvSpPr>
        <p:spPr>
          <a:xfrm>
            <a:off x="3124200" y="6357958"/>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23" name="矩形 22"/>
          <p:cNvSpPr/>
          <p:nvPr/>
        </p:nvSpPr>
        <p:spPr>
          <a:xfrm>
            <a:off x="179512" y="4797152"/>
            <a:ext cx="140400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24</a:t>
            </a:fld>
            <a:endParaRPr lang="zh-CN" altLang="en-US" sz="1200" kern="1200" dirty="0">
              <a:solidFill>
                <a:prstClr val="black">
                  <a:tint val="75000"/>
                </a:prstClr>
              </a:solidFill>
              <a:latin typeface="Calibri"/>
              <a:ea typeface="宋体"/>
              <a:cs typeface="+mn-cs"/>
            </a:endParaRPr>
          </a:p>
        </p:txBody>
      </p:sp>
      <p:sp>
        <p:nvSpPr>
          <p:cNvPr id="10" name="椭圆 9"/>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2" name="AutoShape 4"/>
          <p:cNvSpPr>
            <a:spLocks noChangeArrowheads="1"/>
          </p:cNvSpPr>
          <p:nvPr/>
        </p:nvSpPr>
        <p:spPr bwMode="auto">
          <a:xfrm>
            <a:off x="179512" y="5301208"/>
            <a:ext cx="1800200" cy="360040"/>
          </a:xfrm>
          <a:prstGeom prst="wedgeRectCallout">
            <a:avLst>
              <a:gd name="adj1" fmla="val -21623"/>
              <a:gd name="adj2" fmla="val -78737"/>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选择“按会议”浏览</a:t>
            </a:r>
            <a:endParaRPr lang="en-US" altLang="zh-CN" sz="1400" dirty="0"/>
          </a:p>
        </p:txBody>
      </p:sp>
      <p:sp>
        <p:nvSpPr>
          <p:cNvPr id="13" name="TextBox 12"/>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1438" y="1340768"/>
            <a:ext cx="8820000" cy="4704872"/>
          </a:xfrm>
          <a:prstGeom prst="rect">
            <a:avLst/>
          </a:prstGeom>
          <a:noFill/>
          <a:ln w="9525">
            <a:noFill/>
            <a:miter lim="800000"/>
            <a:headEnd/>
            <a:tailEnd/>
          </a:ln>
          <a:effectLst/>
        </p:spPr>
      </p:pic>
      <p:sp>
        <p:nvSpPr>
          <p:cNvPr id="3" name="矩形 2"/>
          <p:cNvSpPr/>
          <p:nvPr/>
        </p:nvSpPr>
        <p:spPr>
          <a:xfrm>
            <a:off x="71406" y="2852936"/>
            <a:ext cx="1714480" cy="158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页脚占位符 5"/>
          <p:cNvSpPr>
            <a:spLocks noGrp="1"/>
          </p:cNvSpPr>
          <p:nvPr>
            <p:ph type="ftr" sz="quarter" idx="11"/>
          </p:nvPr>
        </p:nvSpPr>
        <p:spPr>
          <a:xfrm>
            <a:off x="3124200" y="6357958"/>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8"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25</a:t>
            </a:fld>
            <a:endParaRPr lang="zh-CN" altLang="en-US" sz="1200" kern="1200" dirty="0">
              <a:solidFill>
                <a:prstClr val="black">
                  <a:tint val="75000"/>
                </a:prstClr>
              </a:solidFill>
              <a:latin typeface="Calibri"/>
              <a:ea typeface="宋体"/>
              <a:cs typeface="+mn-cs"/>
            </a:endParaRPr>
          </a:p>
        </p:txBody>
      </p:sp>
      <p:sp>
        <p:nvSpPr>
          <p:cNvPr id="9" name="TextBox 8"/>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0" name="椭圆 9"/>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11" name="AutoShape 4"/>
          <p:cNvSpPr>
            <a:spLocks noChangeArrowheads="1"/>
          </p:cNvSpPr>
          <p:nvPr/>
        </p:nvSpPr>
        <p:spPr bwMode="auto">
          <a:xfrm>
            <a:off x="122096" y="4653136"/>
            <a:ext cx="1692000" cy="360040"/>
          </a:xfrm>
          <a:prstGeom prst="wedgeRectCallout">
            <a:avLst>
              <a:gd name="adj1" fmla="val -21623"/>
              <a:gd name="adj2" fmla="val -78737"/>
            </a:avLst>
          </a:prstGeom>
          <a:solidFill>
            <a:srgbClr val="FFFF99"/>
          </a:solidFill>
          <a:ln w="25400" algn="ctr">
            <a:solidFill>
              <a:srgbClr val="00B0F0"/>
            </a:solidFill>
            <a:miter lim="800000"/>
            <a:headEnd/>
            <a:tailEnd/>
          </a:ln>
          <a:effectLst/>
        </p:spPr>
        <p:txBody>
          <a:bodyPr anchor="t"/>
          <a:lstStyle/>
          <a:p>
            <a:pPr>
              <a:spcBef>
                <a:spcPct val="0"/>
              </a:spcBef>
            </a:pPr>
            <a:r>
              <a:rPr lang="zh-CN" altLang="en-US" sz="1400" dirty="0" smtClean="0"/>
              <a:t>选择一个</a:t>
            </a:r>
            <a:r>
              <a:rPr lang="en-US" altLang="zh-CN" sz="1400" dirty="0" smtClean="0"/>
              <a:t>SPIE </a:t>
            </a:r>
            <a:r>
              <a:rPr lang="zh-CN" altLang="en-US" sz="1400" dirty="0" smtClean="0"/>
              <a:t>会议</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1571612"/>
            <a:ext cx="9144000" cy="4550829"/>
          </a:xfrm>
          <a:prstGeom prst="rect">
            <a:avLst/>
          </a:prstGeom>
          <a:noFill/>
          <a:ln w="9525">
            <a:noFill/>
            <a:miter lim="800000"/>
            <a:headEnd/>
            <a:tailEnd/>
          </a:ln>
          <a:effectLst/>
        </p:spPr>
      </p:pic>
      <p:sp>
        <p:nvSpPr>
          <p:cNvPr id="3" name="矩形 2"/>
          <p:cNvSpPr/>
          <p:nvPr/>
        </p:nvSpPr>
        <p:spPr>
          <a:xfrm>
            <a:off x="1500166" y="2714620"/>
            <a:ext cx="392909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页脚占位符 5"/>
          <p:cNvSpPr>
            <a:spLocks noGrp="1"/>
          </p:cNvSpPr>
          <p:nvPr>
            <p:ph type="ftr" sz="quarter" idx="11"/>
          </p:nvPr>
        </p:nvSpPr>
        <p:spPr>
          <a:xfrm>
            <a:off x="3124200" y="6357958"/>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8"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26</a:t>
            </a:fld>
            <a:endParaRPr lang="zh-CN" altLang="en-US" sz="1200" kern="1200" dirty="0">
              <a:solidFill>
                <a:prstClr val="black">
                  <a:tint val="75000"/>
                </a:prstClr>
              </a:solidFill>
              <a:latin typeface="Calibri"/>
              <a:ea typeface="宋体"/>
              <a:cs typeface="+mn-cs"/>
            </a:endParaRPr>
          </a:p>
        </p:txBody>
      </p:sp>
      <p:sp>
        <p:nvSpPr>
          <p:cNvPr id="9" name="TextBox 8"/>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0" name="椭圆 9"/>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12" name="AutoShape 4"/>
          <p:cNvSpPr>
            <a:spLocks noChangeArrowheads="1"/>
          </p:cNvSpPr>
          <p:nvPr/>
        </p:nvSpPr>
        <p:spPr bwMode="auto">
          <a:xfrm>
            <a:off x="3491880" y="2204864"/>
            <a:ext cx="1692000" cy="360040"/>
          </a:xfrm>
          <a:prstGeom prst="wedgeRectCallout">
            <a:avLst>
              <a:gd name="adj1" fmla="val -19907"/>
              <a:gd name="adj2" fmla="val 74452"/>
            </a:avLst>
          </a:prstGeom>
          <a:solidFill>
            <a:srgbClr val="FFFF99"/>
          </a:solidFill>
          <a:ln w="25400" algn="ctr">
            <a:solidFill>
              <a:srgbClr val="00B0F0"/>
            </a:solidFill>
            <a:miter lim="800000"/>
            <a:headEnd/>
            <a:tailEnd/>
          </a:ln>
          <a:effectLst/>
        </p:spPr>
        <p:txBody>
          <a:bodyPr anchor="t"/>
          <a:lstStyle/>
          <a:p>
            <a:pPr algn="ctr">
              <a:spcBef>
                <a:spcPct val="0"/>
              </a:spcBef>
            </a:pPr>
            <a:r>
              <a:rPr lang="zh-CN" altLang="en-US" sz="1400" dirty="0" smtClean="0"/>
              <a:t>选择具体卷期</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36512" y="1500174"/>
            <a:ext cx="9144000" cy="4824531"/>
          </a:xfrm>
          <a:prstGeom prst="rect">
            <a:avLst/>
          </a:prstGeom>
          <a:noFill/>
          <a:ln w="9525">
            <a:noFill/>
            <a:miter lim="800000"/>
            <a:headEnd/>
            <a:tailEnd/>
          </a:ln>
          <a:effectLst/>
        </p:spPr>
      </p:pic>
      <p:sp>
        <p:nvSpPr>
          <p:cNvPr id="3" name="矩形 2"/>
          <p:cNvSpPr/>
          <p:nvPr/>
        </p:nvSpPr>
        <p:spPr>
          <a:xfrm>
            <a:off x="121216" y="4473144"/>
            <a:ext cx="15840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AutoShape 4"/>
          <p:cNvSpPr>
            <a:spLocks noChangeArrowheads="1"/>
          </p:cNvSpPr>
          <p:nvPr/>
        </p:nvSpPr>
        <p:spPr bwMode="auto">
          <a:xfrm>
            <a:off x="2283704" y="2996952"/>
            <a:ext cx="2000264" cy="720080"/>
          </a:xfrm>
          <a:prstGeom prst="wedgeRectCallout">
            <a:avLst>
              <a:gd name="adj1" fmla="val -58046"/>
              <a:gd name="adj2" fmla="val -1865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t>作者编辑信息，点击可查看其发表的其他文献</a:t>
            </a:r>
            <a:endParaRPr lang="en-US" altLang="zh-CN" sz="1400" dirty="0"/>
          </a:p>
        </p:txBody>
      </p:sp>
      <p:sp>
        <p:nvSpPr>
          <p:cNvPr id="5" name="AutoShape 4"/>
          <p:cNvSpPr>
            <a:spLocks noChangeArrowheads="1"/>
          </p:cNvSpPr>
          <p:nvPr/>
        </p:nvSpPr>
        <p:spPr bwMode="auto">
          <a:xfrm>
            <a:off x="6357950" y="4441102"/>
            <a:ext cx="1428760" cy="500066"/>
          </a:xfrm>
          <a:prstGeom prst="wedgeRectCallout">
            <a:avLst>
              <a:gd name="adj1" fmla="val -20886"/>
              <a:gd name="adj2" fmla="val -71753"/>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观看该会议视频</a:t>
            </a:r>
            <a:endParaRPr lang="en-US" altLang="zh-CN" sz="1400" dirty="0"/>
          </a:p>
        </p:txBody>
      </p:sp>
      <p:sp>
        <p:nvSpPr>
          <p:cNvPr id="8" name="页脚占位符 5"/>
          <p:cNvSpPr>
            <a:spLocks noGrp="1"/>
          </p:cNvSpPr>
          <p:nvPr>
            <p:ph type="ftr" sz="quarter" idx="11"/>
          </p:nvPr>
        </p:nvSpPr>
        <p:spPr>
          <a:xfrm>
            <a:off x="3124200" y="6357958"/>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9" name="TextBox 8"/>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0" name="椭圆 9"/>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5</a:t>
            </a:r>
            <a:endParaRPr lang="zh-CN" altLang="en-US" b="1" dirty="0">
              <a:latin typeface="微软雅黑" pitchFamily="34" charset="-122"/>
              <a:ea typeface="微软雅黑" pitchFamily="34" charset="-122"/>
            </a:endParaRPr>
          </a:p>
        </p:txBody>
      </p:sp>
      <p:sp>
        <p:nvSpPr>
          <p:cNvPr id="11" name="矩形 10"/>
          <p:cNvSpPr/>
          <p:nvPr/>
        </p:nvSpPr>
        <p:spPr>
          <a:xfrm>
            <a:off x="107504" y="3032984"/>
            <a:ext cx="18720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AutoShape 4"/>
          <p:cNvSpPr>
            <a:spLocks noChangeArrowheads="1"/>
          </p:cNvSpPr>
          <p:nvPr/>
        </p:nvSpPr>
        <p:spPr bwMode="auto">
          <a:xfrm>
            <a:off x="2267744" y="4509120"/>
            <a:ext cx="2160240" cy="1296144"/>
          </a:xfrm>
          <a:prstGeom prst="wedgeRectCallout">
            <a:avLst>
              <a:gd name="adj1" fmla="val -58046"/>
              <a:gd name="adj2" fmla="val -1865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t>该卷期内容：</a:t>
            </a:r>
            <a:endParaRPr lang="en-US" altLang="zh-CN" sz="1400" dirty="0" smtClean="0"/>
          </a:p>
          <a:p>
            <a:pPr>
              <a:lnSpc>
                <a:spcPct val="130000"/>
              </a:lnSpc>
              <a:spcBef>
                <a:spcPct val="0"/>
              </a:spcBef>
            </a:pPr>
            <a:r>
              <a:rPr lang="en-US" altLang="zh-CN" sz="1400" dirty="0" smtClean="0"/>
              <a:t>Sessions  - </a:t>
            </a:r>
            <a:r>
              <a:rPr lang="zh-CN" altLang="en-US" sz="1400" dirty="0" smtClean="0"/>
              <a:t>分会期次</a:t>
            </a:r>
            <a:endParaRPr lang="en-US" altLang="zh-CN" sz="1400" dirty="0" smtClean="0"/>
          </a:p>
          <a:p>
            <a:pPr>
              <a:lnSpc>
                <a:spcPct val="130000"/>
              </a:lnSpc>
              <a:spcBef>
                <a:spcPct val="0"/>
              </a:spcBef>
            </a:pPr>
            <a:r>
              <a:rPr lang="en-US" altLang="zh-CN" sz="1400" dirty="0" smtClean="0"/>
              <a:t>Papers  - </a:t>
            </a:r>
            <a:r>
              <a:rPr lang="zh-CN" altLang="en-US" sz="1400" dirty="0" smtClean="0"/>
              <a:t>会议文章</a:t>
            </a:r>
            <a:endParaRPr lang="en-US" altLang="zh-CN" sz="1400" dirty="0" smtClean="0"/>
          </a:p>
          <a:p>
            <a:pPr>
              <a:lnSpc>
                <a:spcPct val="130000"/>
              </a:lnSpc>
              <a:spcBef>
                <a:spcPct val="0"/>
              </a:spcBef>
            </a:pPr>
            <a:r>
              <a:rPr lang="en-US" altLang="zh-CN" sz="1400" dirty="0" smtClean="0"/>
              <a:t>Presentations – </a:t>
            </a:r>
            <a:r>
              <a:rPr lang="zh-CN" altLang="en-US" sz="1400" dirty="0" smtClean="0"/>
              <a:t>会议视频</a:t>
            </a:r>
            <a:r>
              <a:rPr lang="en-US" altLang="zh-CN" sz="1400" dirty="0" smtClean="0"/>
              <a:t> </a:t>
            </a:r>
            <a:endParaRPr lang="en-US" altLang="zh-CN" sz="1400" dirty="0"/>
          </a:p>
        </p:txBody>
      </p:sp>
      <p:sp>
        <p:nvSpPr>
          <p:cNvPr id="13"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27</a:t>
            </a:fld>
            <a:endParaRPr lang="zh-CN" altLang="en-US" sz="1200" kern="1200" dirty="0">
              <a:solidFill>
                <a:prstClr val="black">
                  <a:tint val="75000"/>
                </a:prstClr>
              </a:solidFill>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1857364"/>
            <a:ext cx="9144000" cy="4290430"/>
          </a:xfrm>
          <a:prstGeom prst="rect">
            <a:avLst/>
          </a:prstGeom>
          <a:noFill/>
          <a:ln w="9525">
            <a:noFill/>
            <a:miter lim="800000"/>
            <a:headEnd/>
            <a:tailEnd/>
          </a:ln>
          <a:effectLst/>
        </p:spPr>
      </p:pic>
      <p:sp>
        <p:nvSpPr>
          <p:cNvPr id="6" name="矩形 5"/>
          <p:cNvSpPr/>
          <p:nvPr/>
        </p:nvSpPr>
        <p:spPr>
          <a:xfrm>
            <a:off x="58898" y="2276872"/>
            <a:ext cx="410400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utoShape 4"/>
          <p:cNvSpPr>
            <a:spLocks noChangeArrowheads="1"/>
          </p:cNvSpPr>
          <p:nvPr/>
        </p:nvSpPr>
        <p:spPr bwMode="auto">
          <a:xfrm>
            <a:off x="5589264" y="5229200"/>
            <a:ext cx="1647032" cy="1080120"/>
          </a:xfrm>
          <a:prstGeom prst="wedgeRectCallout">
            <a:avLst>
              <a:gd name="adj1" fmla="val 57682"/>
              <a:gd name="adj2" fmla="val -21579"/>
            </a:avLst>
          </a:prstGeom>
          <a:solidFill>
            <a:srgbClr val="FFFF99"/>
          </a:solidFill>
          <a:ln w="25400" algn="ctr">
            <a:solidFill>
              <a:srgbClr val="00B0F0"/>
            </a:solidFill>
            <a:miter lim="800000"/>
            <a:headEnd/>
            <a:tailEnd/>
          </a:ln>
          <a:effectLst/>
        </p:spPr>
        <p:txBody>
          <a:bodyPr anchor="ctr"/>
          <a:lstStyle/>
          <a:p>
            <a:pPr>
              <a:spcBef>
                <a:spcPct val="0"/>
              </a:spcBef>
              <a:spcAft>
                <a:spcPts val="800"/>
              </a:spcAft>
            </a:pPr>
            <a:r>
              <a:rPr lang="zh-CN" altLang="en-US" sz="1400" dirty="0" smtClean="0"/>
              <a:t>下载</a:t>
            </a:r>
            <a:r>
              <a:rPr lang="en-US" altLang="zh-CN" sz="1400" dirty="0" smtClean="0"/>
              <a:t>PDF</a:t>
            </a:r>
            <a:r>
              <a:rPr lang="zh-CN" altLang="en-US" sz="1400" dirty="0" smtClean="0"/>
              <a:t>格式全文</a:t>
            </a:r>
            <a:endParaRPr lang="en-US" altLang="zh-CN" sz="1400" dirty="0" smtClean="0"/>
          </a:p>
          <a:p>
            <a:pPr>
              <a:spcBef>
                <a:spcPct val="0"/>
              </a:spcBef>
            </a:pPr>
            <a:r>
              <a:rPr lang="en-US" altLang="zh-CN" sz="1400" dirty="0" smtClean="0"/>
              <a:t>Save to my library </a:t>
            </a:r>
          </a:p>
          <a:p>
            <a:pPr>
              <a:spcBef>
                <a:spcPct val="0"/>
              </a:spcBef>
            </a:pPr>
            <a:r>
              <a:rPr lang="zh-CN" altLang="en-US" sz="1400" dirty="0" smtClean="0"/>
              <a:t>保存至我的图书馆</a:t>
            </a:r>
            <a:endParaRPr lang="en-US" altLang="zh-CN" sz="1400" dirty="0"/>
          </a:p>
        </p:txBody>
      </p:sp>
      <p:sp>
        <p:nvSpPr>
          <p:cNvPr id="12" name="页脚占位符 5"/>
          <p:cNvSpPr>
            <a:spLocks noGrp="1"/>
          </p:cNvSpPr>
          <p:nvPr>
            <p:ph type="ftr" sz="quarter" idx="11"/>
          </p:nvPr>
        </p:nvSpPr>
        <p:spPr>
          <a:xfrm>
            <a:off x="3124200" y="6357958"/>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3" name="TextBox 12"/>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4" name="椭圆 13"/>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6</a:t>
            </a:r>
          </a:p>
        </p:txBody>
      </p:sp>
      <p:pic>
        <p:nvPicPr>
          <p:cNvPr id="51202" name="Picture 2" descr="https://www.spiedigitallibrary.org/Content/themes/SPIEImages/PresentationOnlyIcon.png"/>
          <p:cNvPicPr>
            <a:picLocks noChangeAspect="1" noChangeArrowheads="1"/>
          </p:cNvPicPr>
          <p:nvPr/>
        </p:nvPicPr>
        <p:blipFill>
          <a:blip r:embed="rId3" cstate="print"/>
          <a:srcRect/>
          <a:stretch>
            <a:fillRect/>
          </a:stretch>
        </p:blipFill>
        <p:spPr bwMode="auto">
          <a:xfrm>
            <a:off x="155575" y="-136525"/>
            <a:ext cx="1209675" cy="133350"/>
          </a:xfrm>
          <a:prstGeom prst="rect">
            <a:avLst/>
          </a:prstGeom>
          <a:noFill/>
        </p:spPr>
      </p:pic>
      <p:pic>
        <p:nvPicPr>
          <p:cNvPr id="51204" name="Picture 4" descr="https://www.spiedigitallibrary.org/Content/themes/SPIEImages/PresentationOnlyIcon.png"/>
          <p:cNvPicPr>
            <a:picLocks noChangeAspect="1" noChangeArrowheads="1"/>
          </p:cNvPicPr>
          <p:nvPr/>
        </p:nvPicPr>
        <p:blipFill>
          <a:blip r:embed="rId3" cstate="print"/>
          <a:srcRect/>
          <a:stretch>
            <a:fillRect/>
          </a:stretch>
        </p:blipFill>
        <p:spPr bwMode="auto">
          <a:xfrm>
            <a:off x="155575" y="-136525"/>
            <a:ext cx="1209675" cy="133350"/>
          </a:xfrm>
          <a:prstGeom prst="rect">
            <a:avLst/>
          </a:prstGeom>
          <a:noFill/>
        </p:spPr>
      </p:pic>
      <p:sp>
        <p:nvSpPr>
          <p:cNvPr id="17" name="AutoShape 4"/>
          <p:cNvSpPr>
            <a:spLocks noChangeArrowheads="1"/>
          </p:cNvSpPr>
          <p:nvPr/>
        </p:nvSpPr>
        <p:spPr bwMode="auto">
          <a:xfrm>
            <a:off x="107504" y="1700808"/>
            <a:ext cx="1944000" cy="360000"/>
          </a:xfrm>
          <a:prstGeom prst="wedgeRectCallout">
            <a:avLst>
              <a:gd name="adj1" fmla="val -21902"/>
              <a:gd name="adj2" fmla="val 89517"/>
            </a:avLst>
          </a:prstGeom>
          <a:solidFill>
            <a:srgbClr val="FFFF99"/>
          </a:solidFill>
          <a:ln w="25400" algn="ctr">
            <a:solidFill>
              <a:srgbClr val="00B0F0"/>
            </a:solidFill>
            <a:miter lim="800000"/>
            <a:headEnd/>
            <a:tailEnd/>
          </a:ln>
          <a:effectLst/>
        </p:spPr>
        <p:txBody>
          <a:bodyPr anchor="ctr"/>
          <a:lstStyle/>
          <a:p>
            <a:pPr algn="ctr">
              <a:spcBef>
                <a:spcPct val="0"/>
              </a:spcBef>
            </a:pPr>
            <a:r>
              <a:rPr lang="zh-CN" altLang="en-US" sz="1400" dirty="0" smtClean="0"/>
              <a:t>点击进入具体文章</a:t>
            </a:r>
            <a:endParaRPr lang="en-US" altLang="zh-CN" sz="1400" dirty="0"/>
          </a:p>
        </p:txBody>
      </p:sp>
      <p:grpSp>
        <p:nvGrpSpPr>
          <p:cNvPr id="19" name="组合 18"/>
          <p:cNvGrpSpPr/>
          <p:nvPr/>
        </p:nvGrpSpPr>
        <p:grpSpPr>
          <a:xfrm>
            <a:off x="4499992" y="1268760"/>
            <a:ext cx="4248472" cy="360000"/>
            <a:chOff x="3779912" y="1268760"/>
            <a:chExt cx="4248472" cy="360000"/>
          </a:xfrm>
        </p:grpSpPr>
        <p:pic>
          <p:nvPicPr>
            <p:cNvPr id="51205" name="Picture 5" descr="C:\Users\igroup\Desktop\PresentationPaperIcon.png"/>
            <p:cNvPicPr>
              <a:picLocks noChangeAspect="1" noChangeArrowheads="1"/>
            </p:cNvPicPr>
            <p:nvPr/>
          </p:nvPicPr>
          <p:blipFill>
            <a:blip r:embed="rId4" cstate="print"/>
            <a:srcRect/>
            <a:stretch>
              <a:fillRect/>
            </a:stretch>
          </p:blipFill>
          <p:spPr bwMode="auto">
            <a:xfrm>
              <a:off x="3779912" y="1412776"/>
              <a:ext cx="1352550" cy="133350"/>
            </a:xfrm>
            <a:prstGeom prst="rect">
              <a:avLst/>
            </a:prstGeom>
            <a:noFill/>
          </p:spPr>
        </p:pic>
        <p:sp>
          <p:nvSpPr>
            <p:cNvPr id="18" name="AutoShape 4"/>
            <p:cNvSpPr>
              <a:spLocks noChangeArrowheads="1"/>
            </p:cNvSpPr>
            <p:nvPr/>
          </p:nvSpPr>
          <p:spPr bwMode="auto">
            <a:xfrm>
              <a:off x="5292080" y="1268760"/>
              <a:ext cx="2736304" cy="360000"/>
            </a:xfrm>
            <a:prstGeom prst="wedgeRectCallout">
              <a:avLst>
                <a:gd name="adj1" fmla="val -21155"/>
                <a:gd name="adj2" fmla="val 20978"/>
              </a:avLst>
            </a:prstGeom>
            <a:solidFill>
              <a:srgbClr val="FFFF99"/>
            </a:solidFill>
            <a:ln w="25400" algn="ctr">
              <a:solidFill>
                <a:srgbClr val="00B0F0"/>
              </a:solidFill>
              <a:miter lim="800000"/>
              <a:headEnd/>
              <a:tailEnd/>
            </a:ln>
            <a:effectLst/>
          </p:spPr>
          <p:txBody>
            <a:bodyPr anchor="ctr"/>
            <a:lstStyle/>
            <a:p>
              <a:pPr algn="ctr">
                <a:spcBef>
                  <a:spcPct val="0"/>
                </a:spcBef>
              </a:pPr>
              <a:r>
                <a:rPr lang="zh-CN" altLang="en-US" sz="1400" dirty="0" smtClean="0"/>
                <a:t>该图标表示该文献配有会议视频</a:t>
              </a:r>
              <a:endParaRPr lang="en-US" altLang="zh-CN" sz="1400" dirty="0"/>
            </a:p>
          </p:txBody>
        </p:sp>
      </p:grpSp>
      <p:sp>
        <p:nvSpPr>
          <p:cNvPr id="20"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28</a:t>
            </a:fld>
            <a:endParaRPr lang="zh-CN" altLang="en-US" sz="1200" kern="1200" dirty="0">
              <a:solidFill>
                <a:prstClr val="black">
                  <a:tint val="75000"/>
                </a:prstClr>
              </a:solidFill>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32770" name="Picture 2"/>
          <p:cNvPicPr>
            <a:picLocks noChangeAspect="1" noChangeArrowheads="1"/>
          </p:cNvPicPr>
          <p:nvPr/>
        </p:nvPicPr>
        <p:blipFill>
          <a:blip r:embed="rId2" cstate="print"/>
          <a:srcRect/>
          <a:stretch>
            <a:fillRect/>
          </a:stretch>
        </p:blipFill>
        <p:spPr bwMode="auto">
          <a:xfrm>
            <a:off x="-19050" y="1571612"/>
            <a:ext cx="9144000" cy="4049214"/>
          </a:xfrm>
          <a:prstGeom prst="rect">
            <a:avLst/>
          </a:prstGeom>
          <a:noFill/>
          <a:ln w="9525">
            <a:noFill/>
            <a:miter lim="800000"/>
            <a:headEnd/>
            <a:tailEnd/>
          </a:ln>
          <a:effectLst/>
        </p:spPr>
      </p:pic>
      <p:sp>
        <p:nvSpPr>
          <p:cNvPr id="3" name="AutoShape 4"/>
          <p:cNvSpPr>
            <a:spLocks noChangeArrowheads="1"/>
          </p:cNvSpPr>
          <p:nvPr/>
        </p:nvSpPr>
        <p:spPr bwMode="auto">
          <a:xfrm>
            <a:off x="142843" y="4439962"/>
            <a:ext cx="3565062" cy="357190"/>
          </a:xfrm>
          <a:prstGeom prst="wedgeRectCallout">
            <a:avLst>
              <a:gd name="adj1" fmla="val -20780"/>
              <a:gd name="adj2" fmla="val -87664"/>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在线查看</a:t>
            </a:r>
            <a:r>
              <a:rPr lang="en-US" altLang="zh-CN" sz="1400" dirty="0" smtClean="0"/>
              <a:t>HTML</a:t>
            </a:r>
            <a:r>
              <a:rPr lang="zh-CN" altLang="en-US" sz="1400" dirty="0" smtClean="0"/>
              <a:t>全文 </a:t>
            </a:r>
            <a:r>
              <a:rPr lang="en-US" altLang="zh-CN" sz="1400" dirty="0" smtClean="0"/>
              <a:t>|  </a:t>
            </a:r>
            <a:r>
              <a:rPr lang="zh-CN" altLang="en-US" sz="1400" dirty="0" smtClean="0"/>
              <a:t>图表数据 </a:t>
            </a:r>
            <a:r>
              <a:rPr lang="en-US" altLang="zh-CN" sz="1400" dirty="0" smtClean="0"/>
              <a:t>|  </a:t>
            </a:r>
            <a:r>
              <a:rPr lang="zh-CN" altLang="en-US" sz="1400" dirty="0" smtClean="0"/>
              <a:t>参考文献</a:t>
            </a:r>
            <a:r>
              <a:rPr lang="en-US" altLang="zh-CN" sz="1400" dirty="0" smtClean="0"/>
              <a:t>  </a:t>
            </a:r>
            <a:endParaRPr lang="en-US" altLang="zh-CN" sz="1400" dirty="0"/>
          </a:p>
        </p:txBody>
      </p:sp>
      <p:sp>
        <p:nvSpPr>
          <p:cNvPr id="17" name="AutoShape 4"/>
          <p:cNvSpPr>
            <a:spLocks noChangeArrowheads="1"/>
          </p:cNvSpPr>
          <p:nvPr/>
        </p:nvSpPr>
        <p:spPr bwMode="auto">
          <a:xfrm>
            <a:off x="6228184" y="3000592"/>
            <a:ext cx="2232000" cy="356400"/>
          </a:xfrm>
          <a:prstGeom prst="wedgeRectCallout">
            <a:avLst>
              <a:gd name="adj1" fmla="val -20910"/>
              <a:gd name="adj2" fmla="val 85354"/>
            </a:avLst>
          </a:prstGeom>
          <a:solidFill>
            <a:srgbClr val="FFFF99"/>
          </a:solidFill>
          <a:ln w="25400" algn="ctr">
            <a:solidFill>
              <a:srgbClr val="00B0F0"/>
            </a:solidFill>
            <a:miter lim="800000"/>
            <a:headEnd/>
            <a:tailEnd/>
          </a:ln>
          <a:effectLst/>
        </p:spPr>
        <p:txBody>
          <a:bodyPr anchor="ctr"/>
          <a:lstStyle/>
          <a:p>
            <a:pPr algn="ctr">
              <a:spcBef>
                <a:spcPct val="0"/>
              </a:spcBef>
            </a:pPr>
            <a:r>
              <a:rPr lang="zh-CN" altLang="en-US" sz="1400" dirty="0" smtClean="0"/>
              <a:t>观看该会议视频</a:t>
            </a:r>
            <a:endParaRPr lang="en-US" altLang="zh-CN" sz="1400" dirty="0"/>
          </a:p>
        </p:txBody>
      </p:sp>
      <p:sp>
        <p:nvSpPr>
          <p:cNvPr id="21" name="下箭头 20"/>
          <p:cNvSpPr/>
          <p:nvPr/>
        </p:nvSpPr>
        <p:spPr>
          <a:xfrm>
            <a:off x="8501090" y="5786454"/>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24" name="椭圆 23"/>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7</a:t>
            </a:r>
            <a:endParaRPr lang="zh-CN" altLang="en-US" b="1" dirty="0">
              <a:latin typeface="微软雅黑" pitchFamily="34" charset="-122"/>
              <a:ea typeface="微软雅黑" pitchFamily="34" charset="-122"/>
            </a:endParaRPr>
          </a:p>
        </p:txBody>
      </p:sp>
      <p:sp>
        <p:nvSpPr>
          <p:cNvPr id="25" name="AutoShape 4"/>
          <p:cNvSpPr>
            <a:spLocks noChangeArrowheads="1"/>
          </p:cNvSpPr>
          <p:nvPr/>
        </p:nvSpPr>
        <p:spPr bwMode="auto">
          <a:xfrm>
            <a:off x="6228184" y="5160042"/>
            <a:ext cx="2232248" cy="357190"/>
          </a:xfrm>
          <a:prstGeom prst="wedgeRectCallout">
            <a:avLst>
              <a:gd name="adj1" fmla="val -21712"/>
              <a:gd name="adj2" fmla="val -79537"/>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文章分享 </a:t>
            </a:r>
            <a:r>
              <a:rPr lang="en-US" altLang="zh-CN" sz="1400" dirty="0" smtClean="0"/>
              <a:t>|  </a:t>
            </a:r>
            <a:r>
              <a:rPr lang="zh-CN" altLang="en-US" sz="1400" dirty="0" smtClean="0"/>
              <a:t>下载引文信息</a:t>
            </a:r>
            <a:endParaRPr lang="en-US" altLang="zh-CN" sz="1400" dirty="0"/>
          </a:p>
        </p:txBody>
      </p:sp>
      <p:sp>
        <p:nvSpPr>
          <p:cNvPr id="26"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29</a:t>
            </a:fld>
            <a:endParaRPr lang="zh-CN" altLang="en-US" sz="1200" kern="1200" dirty="0">
              <a:solidFill>
                <a:prstClr val="black">
                  <a:tint val="75000"/>
                </a:prstClr>
              </a:solidFill>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21"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3</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8" name="Title 1"/>
          <p:cNvSpPr txBox="1">
            <a:spLocks/>
          </p:cNvSpPr>
          <p:nvPr/>
        </p:nvSpPr>
        <p:spPr>
          <a:xfrm>
            <a:off x="2714612" y="1142984"/>
            <a:ext cx="4968552" cy="965583"/>
          </a:xfrm>
          <a:prstGeom prst="rect">
            <a:avLst/>
          </a:prstGeom>
        </p:spPr>
        <p:txBody>
          <a:bodyPr vert="horz" lIns="91440" tIns="45720" rIns="91440" bIns="45720" rtlCol="0" anchor="ctr">
            <a:noAutofit/>
          </a:bodyPr>
          <a:lstStyle/>
          <a:p>
            <a:pPr lvl="0">
              <a:spcBef>
                <a:spcPct val="0"/>
              </a:spcBef>
            </a:pPr>
            <a:r>
              <a:rPr lang="zh-CN" altLang="en-US" sz="3600" b="1" dirty="0" smtClean="0">
                <a:latin typeface="微软雅黑" pitchFamily="34" charset="-122"/>
                <a:ea typeface="微软雅黑" pitchFamily="34" charset="-122"/>
              </a:rPr>
              <a:t> （国际光学工程学会）</a:t>
            </a:r>
            <a:endParaRPr kumimoji="0" lang="en-US" sz="36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endParaRPr>
          </a:p>
        </p:txBody>
      </p:sp>
      <p:sp>
        <p:nvSpPr>
          <p:cNvPr id="20" name="Content Placeholder 2"/>
          <p:cNvSpPr txBox="1">
            <a:spLocks/>
          </p:cNvSpPr>
          <p:nvPr/>
        </p:nvSpPr>
        <p:spPr>
          <a:xfrm>
            <a:off x="780510" y="2178109"/>
            <a:ext cx="7662042" cy="1917203"/>
          </a:xfrm>
          <a:prstGeom prst="rect">
            <a:avLst/>
          </a:prstGeom>
        </p:spPr>
        <p:txBody>
          <a:bodyPr vert="horz" lIns="91440" tIns="45720" rIns="91440" bIns="45720" rtlCol="0">
            <a:noAutofit/>
          </a:bodyPr>
          <a:lstStyle/>
          <a:p>
            <a:pPr algn="just">
              <a:spcAft>
                <a:spcPts val="600"/>
              </a:spcAft>
              <a:buFont typeface="Wingdings" pitchFamily="2" charset="2"/>
              <a:buChar char="Ø"/>
              <a:defRPr/>
            </a:pPr>
            <a:r>
              <a:rPr kumimoji="0" lang="en-US" sz="185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 SPIE (the International Society for Optics and Photonics) </a:t>
            </a:r>
            <a:r>
              <a:rPr kumimoji="0" lang="zh-CN" altLang="en-US" sz="185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成立于</a:t>
            </a:r>
            <a:r>
              <a:rPr kumimoji="0" lang="en-US" altLang="zh-CN" sz="185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1955</a:t>
            </a:r>
            <a:r>
              <a:rPr kumimoji="0" lang="zh-CN" altLang="en-US" sz="185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rPr>
              <a:t>年</a:t>
            </a:r>
            <a:r>
              <a:rPr lang="zh-CN" altLang="en-US" sz="1850" dirty="0" smtClean="0">
                <a:latin typeface="微软雅黑" pitchFamily="34" charset="-122"/>
                <a:ea typeface="微软雅黑" pitchFamily="34" charset="-122"/>
              </a:rPr>
              <a:t>，服务于来自约</a:t>
            </a:r>
            <a:r>
              <a:rPr lang="en-US" altLang="zh-CN" sz="1850" dirty="0" smtClean="0">
                <a:latin typeface="微软雅黑" pitchFamily="34" charset="-122"/>
                <a:ea typeface="微软雅黑" pitchFamily="34" charset="-122"/>
              </a:rPr>
              <a:t>155</a:t>
            </a:r>
            <a:r>
              <a:rPr lang="zh-CN" altLang="en-US" sz="1850" dirty="0" smtClean="0">
                <a:latin typeface="微软雅黑" pitchFamily="34" charset="-122"/>
                <a:ea typeface="微软雅黑" pitchFamily="34" charset="-122"/>
              </a:rPr>
              <a:t>个国家超过</a:t>
            </a:r>
            <a:r>
              <a:rPr lang="en-US" altLang="zh-CN" sz="1850" dirty="0" smtClean="0">
                <a:latin typeface="微软雅黑" pitchFamily="34" charset="-122"/>
                <a:ea typeface="微软雅黑" pitchFamily="34" charset="-122"/>
              </a:rPr>
              <a:t>256,000</a:t>
            </a:r>
            <a:r>
              <a:rPr lang="zh-CN" altLang="en-US" sz="1850" dirty="0" smtClean="0">
                <a:latin typeface="微软雅黑" pitchFamily="34" charset="-122"/>
                <a:ea typeface="微软雅黑" pitchFamily="34" charset="-122"/>
              </a:rPr>
              <a:t>名成员。其目的是通过跨学科信息交流、继续教育、专利项目、职业和专业发展，促进新兴学科进步。</a:t>
            </a:r>
            <a:endParaRPr lang="en-US" altLang="zh-CN" sz="1850" dirty="0" smtClean="0">
              <a:latin typeface="微软雅黑" pitchFamily="34" charset="-122"/>
              <a:ea typeface="微软雅黑" pitchFamily="34" charset="-122"/>
            </a:endParaRPr>
          </a:p>
          <a:p>
            <a:pPr algn="just">
              <a:spcAft>
                <a:spcPts val="600"/>
              </a:spcAft>
              <a:buFont typeface="Wingdings" pitchFamily="2" charset="2"/>
              <a:buChar char="Ø"/>
              <a:defRPr/>
            </a:pPr>
            <a:r>
              <a:rPr lang="en-US" sz="1850" dirty="0" smtClean="0">
                <a:latin typeface="微软雅黑" pitchFamily="34" charset="-122"/>
                <a:ea typeface="微软雅黑" pitchFamily="34" charset="-122"/>
              </a:rPr>
              <a:t> </a:t>
            </a:r>
            <a:r>
              <a:rPr lang="zh-CN" altLang="en-US" sz="1850" dirty="0" smtClean="0">
                <a:latin typeface="微软雅黑" pitchFamily="34" charset="-122"/>
                <a:ea typeface="微软雅黑" pitchFamily="34" charset="-122"/>
              </a:rPr>
              <a:t>每年</a:t>
            </a:r>
            <a:r>
              <a:rPr lang="en-US" altLang="zh-CN" sz="1850" dirty="0" smtClean="0">
                <a:latin typeface="微软雅黑" pitchFamily="34" charset="-122"/>
                <a:ea typeface="微软雅黑" pitchFamily="34" charset="-122"/>
              </a:rPr>
              <a:t>SPIE</a:t>
            </a:r>
            <a:r>
              <a:rPr lang="zh-CN" altLang="en-US" sz="1850" dirty="0" smtClean="0">
                <a:latin typeface="微软雅黑" pitchFamily="34" charset="-122"/>
                <a:ea typeface="微软雅黑" pitchFamily="34" charset="-122"/>
              </a:rPr>
              <a:t>在全球范围组织和赞助举办</a:t>
            </a:r>
            <a:r>
              <a:rPr lang="en-US" altLang="zh-CN" sz="1850" dirty="0" smtClean="0">
                <a:latin typeface="微软雅黑" pitchFamily="34" charset="-122"/>
                <a:ea typeface="微软雅黑" pitchFamily="34" charset="-122"/>
              </a:rPr>
              <a:t>25</a:t>
            </a:r>
            <a:r>
              <a:rPr lang="zh-CN" altLang="en-US" sz="1850" dirty="0" smtClean="0">
                <a:latin typeface="微软雅黑" pitchFamily="34" charset="-122"/>
                <a:ea typeface="微软雅黑" pitchFamily="34" charset="-122"/>
              </a:rPr>
              <a:t>个重要技术性论坛、行业展会及教育项目。</a:t>
            </a:r>
            <a:endParaRPr lang="en-US" altLang="zh-CN" sz="1850" dirty="0" smtClean="0">
              <a:latin typeface="微软雅黑" pitchFamily="34" charset="-122"/>
              <a:ea typeface="微软雅黑" pitchFamily="34" charset="-122"/>
            </a:endParaRPr>
          </a:p>
        </p:txBody>
      </p:sp>
      <p:pic>
        <p:nvPicPr>
          <p:cNvPr id="11265" name="Picture 1"/>
          <p:cNvPicPr>
            <a:picLocks noChangeAspect="1" noChangeArrowheads="1"/>
          </p:cNvPicPr>
          <p:nvPr/>
        </p:nvPicPr>
        <p:blipFill>
          <a:blip r:embed="rId2" cstate="print"/>
          <a:srcRect/>
          <a:stretch>
            <a:fillRect/>
          </a:stretch>
        </p:blipFill>
        <p:spPr bwMode="auto">
          <a:xfrm>
            <a:off x="1071538" y="1285860"/>
            <a:ext cx="1738325" cy="714380"/>
          </a:xfrm>
          <a:prstGeom prst="rect">
            <a:avLst/>
          </a:prstGeom>
          <a:noFill/>
          <a:ln w="9525">
            <a:noFill/>
            <a:miter lim="800000"/>
            <a:headEnd/>
            <a:tailEnd/>
          </a:ln>
          <a:effectLst/>
        </p:spPr>
      </p:pic>
      <p:pic>
        <p:nvPicPr>
          <p:cNvPr id="68612" name="Picture 4" descr="http://spie.org/Images/Graphics/AboutSPIE/LandingPage/About_The_Society_topimage4.jpg"/>
          <p:cNvPicPr>
            <a:picLocks noChangeAspect="1" noChangeArrowheads="1"/>
          </p:cNvPicPr>
          <p:nvPr/>
        </p:nvPicPr>
        <p:blipFill>
          <a:blip r:embed="rId3" cstate="print"/>
          <a:srcRect/>
          <a:stretch>
            <a:fillRect/>
          </a:stretch>
        </p:blipFill>
        <p:spPr bwMode="auto">
          <a:xfrm>
            <a:off x="899592" y="4192983"/>
            <a:ext cx="6408712" cy="2548385"/>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755776" y="1556792"/>
            <a:ext cx="2958611" cy="4320000"/>
          </a:xfrm>
          <a:prstGeom prst="rect">
            <a:avLst/>
          </a:prstGeom>
          <a:ln w="88900" cap="sq" cmpd="thickThin">
            <a:noFill/>
            <a:prstDash val="solid"/>
            <a:miter lim="800000"/>
          </a:ln>
          <a:effectLst>
            <a:innerShdw blurRad="76200">
              <a:srgbClr val="000000"/>
            </a:innerShdw>
          </a:effectLst>
        </p:spPr>
      </p:pic>
      <p:pic>
        <p:nvPicPr>
          <p:cNvPr id="3" name="Picture 4"/>
          <p:cNvPicPr>
            <a:picLocks noChangeAspect="1" noChangeArrowheads="1"/>
          </p:cNvPicPr>
          <p:nvPr/>
        </p:nvPicPr>
        <p:blipFill>
          <a:blip r:embed="rId3" cstate="print"/>
          <a:srcRect/>
          <a:stretch>
            <a:fillRect/>
          </a:stretch>
        </p:blipFill>
        <p:spPr bwMode="auto">
          <a:xfrm>
            <a:off x="4932240" y="1556792"/>
            <a:ext cx="2759705" cy="4320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8" name="AutoShape 4"/>
          <p:cNvSpPr>
            <a:spLocks noChangeArrowheads="1"/>
          </p:cNvSpPr>
          <p:nvPr/>
        </p:nvSpPr>
        <p:spPr bwMode="auto">
          <a:xfrm>
            <a:off x="2772000" y="1556792"/>
            <a:ext cx="1800000" cy="900000"/>
          </a:xfrm>
          <a:prstGeom prst="wedgeRectCallout">
            <a:avLst>
              <a:gd name="adj1" fmla="val -56903"/>
              <a:gd name="adj2" fmla="val -26383"/>
            </a:avLst>
          </a:prstGeom>
          <a:solidFill>
            <a:srgbClr val="FFFF99"/>
          </a:solidFill>
          <a:ln w="25400" algn="ctr">
            <a:solidFill>
              <a:srgbClr val="00B0F0"/>
            </a:solidFill>
            <a:miter lim="800000"/>
            <a:headEnd/>
            <a:tailEnd/>
          </a:ln>
          <a:effectLst/>
        </p:spPr>
        <p:txBody>
          <a:bodyPr anchor="ctr"/>
          <a:lstStyle/>
          <a:p>
            <a:pPr algn="just">
              <a:lnSpc>
                <a:spcPct val="130000"/>
              </a:lnSpc>
              <a:spcBef>
                <a:spcPct val="0"/>
              </a:spcBef>
            </a:pPr>
            <a:r>
              <a:rPr lang="zh-CN" altLang="en-US" sz="1400" dirty="0" smtClean="0"/>
              <a:t>关键词及其出现频率</a:t>
            </a:r>
            <a:endParaRPr lang="en-US" altLang="zh-CN" sz="1400" dirty="0" smtClean="0"/>
          </a:p>
          <a:p>
            <a:pPr algn="just">
              <a:lnSpc>
                <a:spcPct val="130000"/>
              </a:lnSpc>
              <a:spcBef>
                <a:spcPct val="0"/>
              </a:spcBef>
            </a:pPr>
            <a:r>
              <a:rPr lang="zh-CN" altLang="en-US" sz="1400" dirty="0" smtClean="0"/>
              <a:t>点击关键词，可关联检索其他文献</a:t>
            </a:r>
            <a:endParaRPr lang="en-US" altLang="zh-CN" sz="1400" dirty="0"/>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会议录浏览</a:t>
            </a:r>
            <a:endParaRPr lang="zh-CN" altLang="en-US" sz="2000" b="1" dirty="0">
              <a:latin typeface="微软雅黑" pitchFamily="34" charset="-122"/>
              <a:ea typeface="微软雅黑" pitchFamily="34" charset="-122"/>
            </a:endParaRPr>
          </a:p>
        </p:txBody>
      </p:sp>
      <p:sp>
        <p:nvSpPr>
          <p:cNvPr id="13" name="AutoShape 4"/>
          <p:cNvSpPr>
            <a:spLocks noChangeArrowheads="1"/>
          </p:cNvSpPr>
          <p:nvPr/>
        </p:nvSpPr>
        <p:spPr bwMode="auto">
          <a:xfrm>
            <a:off x="6804448" y="1556792"/>
            <a:ext cx="1800000" cy="714380"/>
          </a:xfrm>
          <a:prstGeom prst="wedgeRectCallout">
            <a:avLst>
              <a:gd name="adj1" fmla="val -56903"/>
              <a:gd name="adj2" fmla="val -26383"/>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其他相关会议录信息</a:t>
            </a:r>
            <a:endParaRPr lang="en-US" altLang="zh-CN" sz="1400" dirty="0"/>
          </a:p>
        </p:txBody>
      </p:sp>
      <p:sp>
        <p:nvSpPr>
          <p:cNvPr id="15" name="椭圆 14"/>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8</a:t>
            </a:r>
            <a:endParaRPr lang="zh-CN" altLang="en-US" b="1" dirty="0">
              <a:latin typeface="微软雅黑" pitchFamily="34" charset="-122"/>
              <a:ea typeface="微软雅黑" pitchFamily="34" charset="-122"/>
            </a:endParaRPr>
          </a:p>
        </p:txBody>
      </p:sp>
      <p:sp>
        <p:nvSpPr>
          <p:cNvPr id="16"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30</a:t>
            </a:fld>
            <a:endParaRPr lang="zh-CN" altLang="en-US" sz="1200" kern="1200" dirty="0">
              <a:solidFill>
                <a:prstClr val="black">
                  <a:tint val="75000"/>
                </a:prstClr>
              </a:solidFill>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8800"/>
            <a:ext cx="9144000" cy="830997"/>
          </a:xfrm>
          <a:prstGeom prst="rect">
            <a:avLst/>
          </a:prstGeom>
        </p:spPr>
        <p:txBody>
          <a:bodyPr wrap="square">
            <a:spAutoFit/>
          </a:bodyPr>
          <a:lstStyle/>
          <a:p>
            <a:pPr algn="ctr"/>
            <a:r>
              <a:rPr lang="en-US" altLang="zh-CN" sz="4800" b="1" dirty="0" smtClean="0"/>
              <a:t>PRESENTATION </a:t>
            </a:r>
            <a:r>
              <a:rPr lang="zh-CN" altLang="en-US" sz="4800" b="1" dirty="0" smtClean="0"/>
              <a:t>会议</a:t>
            </a:r>
            <a:r>
              <a:rPr lang="zh-CN" altLang="en-US" sz="4800" b="1" dirty="0" smtClean="0"/>
              <a:t>视频</a:t>
            </a:r>
            <a:endParaRPr lang="zh-CN" altLang="en-US" sz="4800" b="1" dirty="0" smtClean="0"/>
          </a:p>
        </p:txBody>
      </p:sp>
      <p:sp>
        <p:nvSpPr>
          <p:cNvPr id="5"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31</a:t>
            </a:fld>
            <a:endParaRPr lang="zh-CN" altLang="en-US" sz="1200" kern="1200" dirty="0">
              <a:solidFill>
                <a:prstClr val="black">
                  <a:tint val="75000"/>
                </a:prstClr>
              </a:solidFill>
              <a:latin typeface="Calibri"/>
              <a:ea typeface="宋体"/>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1" y="2852936"/>
            <a:ext cx="9144000" cy="3932052"/>
          </a:xfrm>
          <a:prstGeom prst="rect">
            <a:avLst/>
          </a:prstGeom>
          <a:ln>
            <a:noFill/>
          </a:ln>
          <a:effectLst>
            <a:softEdge rad="112500"/>
          </a:effectLst>
        </p:spPr>
      </p:pic>
      <p:sp>
        <p:nvSpPr>
          <p:cNvPr id="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cstate="print"/>
          <a:srcRect/>
          <a:stretch>
            <a:fillRect/>
          </a:stretch>
        </p:blipFill>
        <p:spPr bwMode="auto">
          <a:xfrm>
            <a:off x="144488" y="1988839"/>
            <a:ext cx="8820000" cy="4140000"/>
          </a:xfrm>
          <a:prstGeom prst="rect">
            <a:avLst/>
          </a:prstGeom>
          <a:noFill/>
          <a:ln w="9525">
            <a:noFill/>
            <a:miter lim="800000"/>
            <a:headEnd/>
            <a:tailEnd/>
          </a:ln>
          <a:effectLst/>
        </p:spPr>
      </p:pic>
      <p:sp>
        <p:nvSpPr>
          <p:cNvPr id="6" name="TextBox 5"/>
          <p:cNvSpPr txBox="1"/>
          <p:nvPr/>
        </p:nvSpPr>
        <p:spPr>
          <a:xfrm>
            <a:off x="0" y="1412776"/>
            <a:ext cx="9144000" cy="369332"/>
          </a:xfrm>
          <a:prstGeom prst="rect">
            <a:avLst/>
          </a:prstGeom>
          <a:noFill/>
        </p:spPr>
        <p:txBody>
          <a:bodyPr wrap="square" rtlCol="0">
            <a:spAutoFit/>
          </a:bodyPr>
          <a:lstStyle/>
          <a:p>
            <a:pPr algn="ctr"/>
            <a:r>
              <a:rPr lang="zh-CN" altLang="en-US" b="1" dirty="0" smtClean="0">
                <a:latin typeface="微软雅黑" pitchFamily="34" charset="-122"/>
                <a:ea typeface="微软雅黑" pitchFamily="34" charset="-122"/>
              </a:rPr>
              <a:t>平台新增会议报告观看功能，可观看会议中讲者的</a:t>
            </a:r>
            <a:r>
              <a:rPr lang="en-US" altLang="zh-CN" b="1" dirty="0" smtClean="0">
                <a:latin typeface="微软雅黑" pitchFamily="34" charset="-122"/>
                <a:ea typeface="微软雅黑" pitchFamily="34" charset="-122"/>
              </a:rPr>
              <a:t>PPT</a:t>
            </a:r>
            <a:r>
              <a:rPr lang="zh-CN" altLang="en-US" b="1" dirty="0" smtClean="0">
                <a:latin typeface="微软雅黑" pitchFamily="34" charset="-122"/>
                <a:ea typeface="微软雅黑" pitchFamily="34" charset="-122"/>
              </a:rPr>
              <a:t>演示以及动画</a:t>
            </a:r>
            <a:endParaRPr lang="zh-CN" altLang="en-US" b="1" dirty="0">
              <a:latin typeface="微软雅黑" pitchFamily="34" charset="-122"/>
              <a:ea typeface="微软雅黑" pitchFamily="34" charset="-122"/>
            </a:endParaRPr>
          </a:p>
        </p:txBody>
      </p:sp>
      <p:sp>
        <p:nvSpPr>
          <p:cNvPr id="7" name="矩形 6"/>
          <p:cNvSpPr/>
          <p:nvPr/>
        </p:nvSpPr>
        <p:spPr>
          <a:xfrm>
            <a:off x="2771800" y="2348912"/>
            <a:ext cx="11520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下箭头 9"/>
          <p:cNvSpPr/>
          <p:nvPr/>
        </p:nvSpPr>
        <p:spPr>
          <a:xfrm>
            <a:off x="8316416" y="5733256"/>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会议视频浏览</a:t>
            </a:r>
            <a:endParaRPr lang="zh-CN" altLang="en-US" sz="2000" b="1" dirty="0">
              <a:latin typeface="微软雅黑" pitchFamily="34" charset="-122"/>
              <a:ea typeface="微软雅黑" pitchFamily="34" charset="-122"/>
            </a:endParaRPr>
          </a:p>
        </p:txBody>
      </p:sp>
      <p:sp>
        <p:nvSpPr>
          <p:cNvPr id="13" name="椭圆 12"/>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5"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2052" name="Picture 4"/>
          <p:cNvPicPr>
            <a:picLocks noChangeAspect="1" noChangeArrowheads="1"/>
          </p:cNvPicPr>
          <p:nvPr/>
        </p:nvPicPr>
        <p:blipFill>
          <a:blip r:embed="rId2" cstate="print"/>
          <a:srcRect/>
          <a:stretch>
            <a:fillRect/>
          </a:stretch>
        </p:blipFill>
        <p:spPr bwMode="auto">
          <a:xfrm>
            <a:off x="899592" y="1484784"/>
            <a:ext cx="1879752" cy="4680000"/>
          </a:xfrm>
          <a:prstGeom prst="rect">
            <a:avLst/>
          </a:prstGeom>
          <a:ln>
            <a:noFill/>
          </a:ln>
          <a:effectLst>
            <a:outerShdw blurRad="292100" dist="139700" dir="2700000" algn="tl" rotWithShape="0">
              <a:srgbClr val="333333">
                <a:alpha val="65000"/>
              </a:srgbClr>
            </a:outerShdw>
          </a:effectLst>
        </p:spPr>
      </p:pic>
      <p:pic>
        <p:nvPicPr>
          <p:cNvPr id="2053" name="Picture 5"/>
          <p:cNvPicPr>
            <a:picLocks noChangeAspect="1" noChangeArrowheads="1"/>
          </p:cNvPicPr>
          <p:nvPr/>
        </p:nvPicPr>
        <p:blipFill>
          <a:blip r:embed="rId3" cstate="print"/>
          <a:srcRect/>
          <a:stretch>
            <a:fillRect/>
          </a:stretch>
        </p:blipFill>
        <p:spPr bwMode="auto">
          <a:xfrm>
            <a:off x="3215149" y="1500174"/>
            <a:ext cx="1788899" cy="4320000"/>
          </a:xfrm>
          <a:prstGeom prst="rect">
            <a:avLst/>
          </a:prstGeom>
          <a:ln>
            <a:noFill/>
          </a:ln>
          <a:effectLst>
            <a:outerShdw blurRad="292100" dist="139700" dir="2700000" algn="tl" rotWithShape="0">
              <a:srgbClr val="333333">
                <a:alpha val="65000"/>
              </a:srgbClr>
            </a:outerShdw>
          </a:effectLst>
        </p:spPr>
      </p:pic>
      <p:pic>
        <p:nvPicPr>
          <p:cNvPr id="2054" name="Picture 6"/>
          <p:cNvPicPr>
            <a:picLocks noChangeAspect="1" noChangeArrowheads="1"/>
          </p:cNvPicPr>
          <p:nvPr/>
        </p:nvPicPr>
        <p:blipFill>
          <a:blip r:embed="rId4" cstate="print"/>
          <a:srcRect/>
          <a:stretch>
            <a:fillRect/>
          </a:stretch>
        </p:blipFill>
        <p:spPr bwMode="auto">
          <a:xfrm>
            <a:off x="5399698" y="1500174"/>
            <a:ext cx="1764590" cy="4680000"/>
          </a:xfrm>
          <a:prstGeom prst="rect">
            <a:avLst/>
          </a:prstGeom>
          <a:ln>
            <a:noFill/>
          </a:ln>
          <a:effectLst>
            <a:outerShdw blurRad="292100" dist="139700" dir="2700000" algn="tl" rotWithShape="0">
              <a:srgbClr val="333333">
                <a:alpha val="65000"/>
              </a:srgbClr>
            </a:outerShdw>
          </a:effectLst>
        </p:spPr>
      </p:pic>
      <p:sp>
        <p:nvSpPr>
          <p:cNvPr id="10" name="AutoShape 4"/>
          <p:cNvSpPr>
            <a:spLocks noChangeArrowheads="1"/>
          </p:cNvSpPr>
          <p:nvPr/>
        </p:nvSpPr>
        <p:spPr bwMode="auto">
          <a:xfrm>
            <a:off x="7524328" y="1521000"/>
            <a:ext cx="1080000" cy="1908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gn="just">
              <a:lnSpc>
                <a:spcPct val="130000"/>
              </a:lnSpc>
              <a:spcBef>
                <a:spcPct val="0"/>
              </a:spcBef>
            </a:pPr>
            <a:r>
              <a:rPr lang="zh-CN" altLang="en-US" sz="1400" dirty="0" smtClean="0">
                <a:latin typeface="微软雅黑" pitchFamily="34" charset="-122"/>
                <a:ea typeface="微软雅黑" pitchFamily="34" charset="-122"/>
              </a:rPr>
              <a:t>可按年份</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algn="just">
              <a:lnSpc>
                <a:spcPct val="130000"/>
              </a:lnSpc>
              <a:spcBef>
                <a:spcPct val="0"/>
              </a:spcBef>
            </a:pPr>
            <a:r>
              <a:rPr lang="zh-CN" altLang="en-US" sz="1400" dirty="0" smtClean="0">
                <a:latin typeface="微软雅黑" pitchFamily="34" charset="-122"/>
                <a:ea typeface="微软雅黑" pitchFamily="34" charset="-122"/>
              </a:rPr>
              <a:t>会议</a:t>
            </a:r>
            <a:r>
              <a:rPr lang="zh-CN" altLang="en-US" sz="1400" dirty="0" smtClean="0">
                <a:latin typeface="微软雅黑" pitchFamily="34" charset="-122"/>
                <a:ea typeface="微软雅黑" pitchFamily="34" charset="-122"/>
              </a:rPr>
              <a:t>名称</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algn="just">
              <a:lnSpc>
                <a:spcPct val="130000"/>
              </a:lnSpc>
              <a:spcBef>
                <a:spcPct val="0"/>
              </a:spcBef>
            </a:pPr>
            <a:r>
              <a:rPr lang="zh-CN" altLang="en-US" sz="1400" dirty="0" smtClean="0">
                <a:latin typeface="微软雅黑" pitchFamily="34" charset="-122"/>
                <a:ea typeface="微软雅黑" pitchFamily="34" charset="-122"/>
              </a:rPr>
              <a:t>学科</a:t>
            </a:r>
            <a:r>
              <a:rPr lang="zh-CN" altLang="en-US" sz="1400" dirty="0" smtClean="0">
                <a:latin typeface="微软雅黑" pitchFamily="34" charset="-122"/>
                <a:ea typeface="微软雅黑" pitchFamily="34" charset="-122"/>
              </a:rPr>
              <a:t>领域</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algn="just">
              <a:lnSpc>
                <a:spcPct val="130000"/>
              </a:lnSpc>
              <a:spcBef>
                <a:spcPct val="0"/>
              </a:spcBef>
            </a:pPr>
            <a:r>
              <a:rPr lang="zh-CN" altLang="en-US" sz="1400" dirty="0" smtClean="0">
                <a:latin typeface="微软雅黑" pitchFamily="34" charset="-122"/>
                <a:ea typeface="微软雅黑" pitchFamily="34" charset="-122"/>
              </a:rPr>
              <a:t>关键词、</a:t>
            </a:r>
            <a:endParaRPr lang="en-US" altLang="zh-CN" sz="1400" dirty="0" smtClean="0">
              <a:latin typeface="微软雅黑" pitchFamily="34" charset="-122"/>
              <a:ea typeface="微软雅黑" pitchFamily="34" charset="-122"/>
            </a:endParaRPr>
          </a:p>
          <a:p>
            <a:pPr algn="just">
              <a:lnSpc>
                <a:spcPct val="130000"/>
              </a:lnSpc>
              <a:spcBef>
                <a:spcPct val="0"/>
              </a:spcBef>
            </a:pPr>
            <a:r>
              <a:rPr lang="zh-CN" altLang="en-US" sz="1400" dirty="0" smtClean="0">
                <a:latin typeface="微软雅黑" pitchFamily="34" charset="-122"/>
                <a:ea typeface="微软雅黑" pitchFamily="34" charset="-122"/>
              </a:rPr>
              <a:t>是否</a:t>
            </a:r>
            <a:r>
              <a:rPr lang="en-US" altLang="zh-CN" sz="1400" dirty="0" smtClean="0">
                <a:latin typeface="微软雅黑" pitchFamily="34" charset="-122"/>
                <a:ea typeface="微软雅黑" pitchFamily="34" charset="-122"/>
              </a:rPr>
              <a:t>OA</a:t>
            </a:r>
          </a:p>
          <a:p>
            <a:pPr algn="just">
              <a:lnSpc>
                <a:spcPct val="130000"/>
              </a:lnSpc>
              <a:spcBef>
                <a:spcPct val="0"/>
              </a:spcBef>
            </a:pPr>
            <a:r>
              <a:rPr lang="zh-CN" altLang="en-US" sz="1400" dirty="0" smtClean="0">
                <a:latin typeface="微软雅黑" pitchFamily="34" charset="-122"/>
                <a:ea typeface="微软雅黑" pitchFamily="34" charset="-122"/>
              </a:rPr>
              <a:t>筛选</a:t>
            </a:r>
            <a:r>
              <a:rPr lang="zh-CN" altLang="en-US" sz="1400" dirty="0" smtClean="0">
                <a:latin typeface="微软雅黑" pitchFamily="34" charset="-122"/>
                <a:ea typeface="微软雅黑" pitchFamily="34" charset="-122"/>
              </a:rPr>
              <a:t>查找</a:t>
            </a:r>
            <a:endParaRPr lang="en-US" altLang="zh-CN" sz="1400" dirty="0">
              <a:latin typeface="微软雅黑" pitchFamily="34" charset="-122"/>
              <a:ea typeface="微软雅黑" pitchFamily="34" charset="-122"/>
            </a:endParaRPr>
          </a:p>
        </p:txBody>
      </p:sp>
      <p:sp>
        <p:nvSpPr>
          <p:cNvPr id="20" name="右箭头 19"/>
          <p:cNvSpPr/>
          <p:nvPr/>
        </p:nvSpPr>
        <p:spPr>
          <a:xfrm>
            <a:off x="8172400" y="6000768"/>
            <a:ext cx="571504" cy="4286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会议视频浏览</a:t>
            </a:r>
            <a:endParaRPr lang="zh-CN" altLang="en-US" sz="2000" b="1" dirty="0">
              <a:latin typeface="微软雅黑" pitchFamily="34" charset="-122"/>
              <a:ea typeface="微软雅黑" pitchFamily="34" charset="-122"/>
            </a:endParaRPr>
          </a:p>
        </p:txBody>
      </p:sp>
      <p:sp>
        <p:nvSpPr>
          <p:cNvPr id="12" name="椭圆 1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3"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下箭头 8"/>
          <p:cNvSpPr/>
          <p:nvPr/>
        </p:nvSpPr>
        <p:spPr>
          <a:xfrm>
            <a:off x="8463852" y="5733256"/>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会议视频浏览</a:t>
            </a:r>
            <a:endParaRPr lang="zh-CN" altLang="en-US" sz="2000" b="1" dirty="0">
              <a:latin typeface="微软雅黑" pitchFamily="34" charset="-122"/>
              <a:ea typeface="微软雅黑" pitchFamily="34" charset="-122"/>
            </a:endParaRPr>
          </a:p>
        </p:txBody>
      </p:sp>
      <p:sp>
        <p:nvSpPr>
          <p:cNvPr id="11" name="椭圆 10"/>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pic>
        <p:nvPicPr>
          <p:cNvPr id="2050" name="Picture 2" descr="C:\Users\igroup\Desktop\111.jpg"/>
          <p:cNvPicPr>
            <a:picLocks noChangeAspect="1" noChangeArrowheads="1"/>
          </p:cNvPicPr>
          <p:nvPr/>
        </p:nvPicPr>
        <p:blipFill>
          <a:blip r:embed="rId2" cstate="print"/>
          <a:srcRect/>
          <a:stretch>
            <a:fillRect/>
          </a:stretch>
        </p:blipFill>
        <p:spPr bwMode="auto">
          <a:xfrm>
            <a:off x="179512" y="1288268"/>
            <a:ext cx="6840288" cy="5525108"/>
          </a:xfrm>
          <a:prstGeom prst="rect">
            <a:avLst/>
          </a:prstGeom>
          <a:noFill/>
        </p:spPr>
      </p:pic>
      <p:sp>
        <p:nvSpPr>
          <p:cNvPr id="13" name="AutoShape 4"/>
          <p:cNvSpPr>
            <a:spLocks noChangeArrowheads="1"/>
          </p:cNvSpPr>
          <p:nvPr/>
        </p:nvSpPr>
        <p:spPr bwMode="auto">
          <a:xfrm>
            <a:off x="7308304" y="1304864"/>
            <a:ext cx="972000" cy="900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latin typeface="微软雅黑" pitchFamily="34" charset="-122"/>
                <a:ea typeface="微软雅黑" pitchFamily="34" charset="-122"/>
              </a:rPr>
              <a:t>点击查看会议视频</a:t>
            </a:r>
            <a:endParaRPr lang="en-US" altLang="zh-CN" sz="1400" dirty="0">
              <a:latin typeface="微软雅黑" pitchFamily="34" charset="-122"/>
              <a:ea typeface="微软雅黑" pitchFamily="34" charset="-122"/>
            </a:endParaRPr>
          </a:p>
        </p:txBody>
      </p:sp>
      <p:sp>
        <p:nvSpPr>
          <p:cNvPr id="14" name="AutoShape 4"/>
          <p:cNvSpPr>
            <a:spLocks noChangeArrowheads="1"/>
          </p:cNvSpPr>
          <p:nvPr/>
        </p:nvSpPr>
        <p:spPr bwMode="auto">
          <a:xfrm>
            <a:off x="7308304" y="3321088"/>
            <a:ext cx="972000" cy="900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latin typeface="微软雅黑" pitchFamily="34" charset="-122"/>
                <a:ea typeface="微软雅黑" pitchFamily="34" charset="-122"/>
              </a:rPr>
              <a:t>点击查看</a:t>
            </a:r>
            <a:r>
              <a:rPr lang="en-US" altLang="zh-CN" sz="1400" dirty="0" smtClean="0">
                <a:latin typeface="微软雅黑" pitchFamily="34" charset="-122"/>
                <a:ea typeface="微软雅黑" pitchFamily="34" charset="-122"/>
              </a:rPr>
              <a:t>PPT</a:t>
            </a:r>
            <a:r>
              <a:rPr lang="zh-CN" altLang="en-US" sz="1400" dirty="0" smtClean="0">
                <a:latin typeface="微软雅黑" pitchFamily="34" charset="-122"/>
                <a:ea typeface="微软雅黑" pitchFamily="34" charset="-122"/>
              </a:rPr>
              <a:t>讲义</a:t>
            </a:r>
            <a:endParaRPr lang="en-US" altLang="zh-CN" sz="1400" dirty="0">
              <a:latin typeface="微软雅黑" pitchFamily="34" charset="-122"/>
              <a:ea typeface="微软雅黑" pitchFamily="34" charset="-122"/>
            </a:endParaRPr>
          </a:p>
        </p:txBody>
      </p:sp>
      <p:sp>
        <p:nvSpPr>
          <p:cNvPr id="15" name="AutoShape 4"/>
          <p:cNvSpPr>
            <a:spLocks noChangeArrowheads="1"/>
          </p:cNvSpPr>
          <p:nvPr/>
        </p:nvSpPr>
        <p:spPr bwMode="auto">
          <a:xfrm>
            <a:off x="7308304" y="5193296"/>
            <a:ext cx="972000" cy="900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latin typeface="微软雅黑" pitchFamily="34" charset="-122"/>
                <a:ea typeface="微软雅黑" pitchFamily="34" charset="-122"/>
              </a:rPr>
              <a:t>按学科</a:t>
            </a:r>
            <a:endParaRPr lang="en-US" altLang="zh-CN" sz="1400" dirty="0" smtClean="0">
              <a:latin typeface="微软雅黑" pitchFamily="34" charset="-122"/>
              <a:ea typeface="微软雅黑" pitchFamily="34" charset="-122"/>
            </a:endParaRPr>
          </a:p>
          <a:p>
            <a:pPr>
              <a:lnSpc>
                <a:spcPct val="130000"/>
              </a:lnSpc>
              <a:spcBef>
                <a:spcPct val="0"/>
              </a:spcBef>
            </a:pPr>
            <a:r>
              <a:rPr lang="zh-CN" altLang="en-US" sz="1400" dirty="0" smtClean="0">
                <a:latin typeface="微软雅黑" pitchFamily="34" charset="-122"/>
                <a:ea typeface="微软雅黑" pitchFamily="34" charset="-122"/>
              </a:rPr>
              <a:t>浏览视频</a:t>
            </a:r>
            <a:endParaRPr lang="en-US" altLang="zh-CN" sz="1400" dirty="0">
              <a:latin typeface="微软雅黑" pitchFamily="34" charset="-122"/>
              <a:ea typeface="微软雅黑" pitchFamily="34" charset="-122"/>
            </a:endParaRPr>
          </a:p>
        </p:txBody>
      </p:sp>
      <p:sp>
        <p:nvSpPr>
          <p:cNvPr id="16"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
        <p:nvSpPr>
          <p:cNvPr id="18" name="矩形 17"/>
          <p:cNvSpPr/>
          <p:nvPr/>
        </p:nvSpPr>
        <p:spPr>
          <a:xfrm>
            <a:off x="1907704" y="1556792"/>
            <a:ext cx="1260000" cy="172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84784"/>
            <a:ext cx="9144000" cy="4728348"/>
          </a:xfrm>
          <a:prstGeom prst="rect">
            <a:avLst/>
          </a:prstGeom>
          <a:noFill/>
          <a:ln w="9525">
            <a:noFill/>
            <a:miter lim="800000"/>
            <a:headEnd/>
            <a:tailEnd/>
          </a:ln>
        </p:spPr>
      </p:pic>
      <p:sp>
        <p:nvSpPr>
          <p:cNvPr id="6"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会议视频浏览</a:t>
            </a:r>
            <a:endParaRPr lang="zh-CN" altLang="en-US" sz="2000" b="1" dirty="0">
              <a:latin typeface="微软雅黑" pitchFamily="34" charset="-122"/>
              <a:ea typeface="微软雅黑" pitchFamily="34" charset="-122"/>
            </a:endParaRPr>
          </a:p>
        </p:txBody>
      </p:sp>
      <p:sp>
        <p:nvSpPr>
          <p:cNvPr id="11" name="椭圆 10"/>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13"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pic>
        <p:nvPicPr>
          <p:cNvPr id="3076" name="Picture 4" descr="C:\Users\igroup\Desktop\2.jpg"/>
          <p:cNvPicPr>
            <a:picLocks noChangeAspect="1" noChangeArrowheads="1"/>
          </p:cNvPicPr>
          <p:nvPr/>
        </p:nvPicPr>
        <p:blipFill>
          <a:blip r:embed="rId3" cstate="print"/>
          <a:srcRect/>
          <a:stretch>
            <a:fillRect/>
          </a:stretch>
        </p:blipFill>
        <p:spPr bwMode="auto">
          <a:xfrm>
            <a:off x="5172050" y="3789040"/>
            <a:ext cx="1200150" cy="809625"/>
          </a:xfrm>
          <a:prstGeom prst="rect">
            <a:avLst/>
          </a:prstGeom>
          <a:noFill/>
        </p:spPr>
      </p:pic>
      <p:pic>
        <p:nvPicPr>
          <p:cNvPr id="3077" name="Picture 5" descr="C:\Users\igroup\Desktop\1.jpg"/>
          <p:cNvPicPr>
            <a:picLocks noChangeAspect="1" noChangeArrowheads="1"/>
          </p:cNvPicPr>
          <p:nvPr/>
        </p:nvPicPr>
        <p:blipFill>
          <a:blip r:embed="rId4" cstate="print"/>
          <a:srcRect/>
          <a:stretch>
            <a:fillRect/>
          </a:stretch>
        </p:blipFill>
        <p:spPr bwMode="auto">
          <a:xfrm>
            <a:off x="4968096" y="3736553"/>
            <a:ext cx="432000" cy="1204615"/>
          </a:xfrm>
          <a:prstGeom prst="rect">
            <a:avLst/>
          </a:prstGeom>
          <a:noFill/>
        </p:spPr>
      </p:pic>
      <p:sp>
        <p:nvSpPr>
          <p:cNvPr id="17" name="AutoShape 4"/>
          <p:cNvSpPr>
            <a:spLocks noChangeArrowheads="1"/>
          </p:cNvSpPr>
          <p:nvPr/>
        </p:nvSpPr>
        <p:spPr bwMode="auto">
          <a:xfrm>
            <a:off x="6588224" y="4509120"/>
            <a:ext cx="1620000" cy="648000"/>
          </a:xfrm>
          <a:prstGeom prst="wedgeRectCallout">
            <a:avLst>
              <a:gd name="adj1" fmla="val -20886"/>
              <a:gd name="adj2" fmla="val -71753"/>
            </a:avLst>
          </a:prstGeom>
          <a:solidFill>
            <a:srgbClr val="FFFF99"/>
          </a:solidFill>
          <a:ln w="25400" algn="ctr">
            <a:solidFill>
              <a:srgbClr val="00B0F0"/>
            </a:solidFill>
            <a:miter lim="800000"/>
            <a:headEnd/>
            <a:tailEnd/>
          </a:ln>
          <a:effectLst/>
        </p:spPr>
        <p:txBody>
          <a:bodyPr anchor="ctr"/>
          <a:lstStyle/>
          <a:p>
            <a:pPr>
              <a:lnSpc>
                <a:spcPct val="120000"/>
              </a:lnSpc>
              <a:spcBef>
                <a:spcPct val="0"/>
              </a:spcBef>
            </a:pPr>
            <a:r>
              <a:rPr lang="zh-CN" altLang="en-US" sz="1400" dirty="0" smtClean="0"/>
              <a:t>查看会议录</a:t>
            </a:r>
            <a:endParaRPr lang="en-US" altLang="zh-CN" sz="1400" dirty="0" smtClean="0"/>
          </a:p>
          <a:p>
            <a:pPr>
              <a:lnSpc>
                <a:spcPct val="120000"/>
              </a:lnSpc>
              <a:spcBef>
                <a:spcPct val="0"/>
              </a:spcBef>
            </a:pPr>
            <a:r>
              <a:rPr lang="zh-CN" altLang="en-US" sz="1400" dirty="0" smtClean="0"/>
              <a:t>保存至我的图书馆</a:t>
            </a:r>
            <a:endParaRPr lang="en-US" altLang="zh-CN" sz="1400" dirty="0"/>
          </a:p>
        </p:txBody>
      </p:sp>
      <p:sp>
        <p:nvSpPr>
          <p:cNvPr id="18" name="AutoShape 4"/>
          <p:cNvSpPr>
            <a:spLocks noChangeArrowheads="1"/>
          </p:cNvSpPr>
          <p:nvPr/>
        </p:nvSpPr>
        <p:spPr bwMode="auto">
          <a:xfrm>
            <a:off x="4716016" y="5157192"/>
            <a:ext cx="1620000" cy="396000"/>
          </a:xfrm>
          <a:prstGeom prst="wedgeRectCallout">
            <a:avLst>
              <a:gd name="adj1" fmla="val -20886"/>
              <a:gd name="adj2" fmla="val -71753"/>
            </a:avLst>
          </a:prstGeom>
          <a:solidFill>
            <a:srgbClr val="FFFF99"/>
          </a:solidFill>
          <a:ln w="25400" algn="ctr">
            <a:solidFill>
              <a:srgbClr val="00B0F0"/>
            </a:solidFill>
            <a:miter lim="800000"/>
            <a:headEnd/>
            <a:tailEnd/>
          </a:ln>
          <a:effectLst/>
        </p:spPr>
        <p:txBody>
          <a:bodyPr anchor="ctr"/>
          <a:lstStyle/>
          <a:p>
            <a:pPr algn="ctr">
              <a:lnSpc>
                <a:spcPct val="120000"/>
              </a:lnSpc>
              <a:spcBef>
                <a:spcPct val="0"/>
              </a:spcBef>
            </a:pPr>
            <a:r>
              <a:rPr lang="zh-CN" altLang="en-US" sz="1400" dirty="0" smtClean="0"/>
              <a:t>调整播放倍速</a:t>
            </a:r>
            <a:endParaRPr lang="en-US" altLang="zh-CN" sz="1400" dirty="0"/>
          </a:p>
        </p:txBody>
      </p:sp>
      <p:sp>
        <p:nvSpPr>
          <p:cNvPr id="19" name="AutoShape 4"/>
          <p:cNvSpPr>
            <a:spLocks noChangeArrowheads="1"/>
          </p:cNvSpPr>
          <p:nvPr/>
        </p:nvSpPr>
        <p:spPr bwMode="auto">
          <a:xfrm>
            <a:off x="4499992" y="5157192"/>
            <a:ext cx="1620000" cy="396000"/>
          </a:xfrm>
          <a:prstGeom prst="wedgeRectCallout">
            <a:avLst>
              <a:gd name="adj1" fmla="val 21224"/>
              <a:gd name="adj2" fmla="val -75418"/>
            </a:avLst>
          </a:prstGeom>
          <a:solidFill>
            <a:srgbClr val="FFFF99"/>
          </a:solidFill>
          <a:ln w="25400" algn="ctr">
            <a:solidFill>
              <a:srgbClr val="00B0F0"/>
            </a:solidFill>
            <a:miter lim="800000"/>
            <a:headEnd/>
            <a:tailEnd/>
          </a:ln>
          <a:effectLst/>
        </p:spPr>
        <p:txBody>
          <a:bodyPr anchor="ctr"/>
          <a:lstStyle/>
          <a:p>
            <a:pPr algn="ctr">
              <a:lnSpc>
                <a:spcPct val="120000"/>
              </a:lnSpc>
              <a:spcBef>
                <a:spcPct val="0"/>
              </a:spcBef>
            </a:pPr>
            <a:r>
              <a:rPr lang="zh-CN" altLang="en-US" sz="1400" dirty="0" smtClean="0"/>
              <a:t>打开或关闭字幕</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ipe(down)">
                                      <p:cBhvr>
                                        <p:cTn id="12" dur="500"/>
                                        <p:tgtEl>
                                          <p:spTgt spid="307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07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wipe(down)">
                                      <p:cBhvr>
                                        <p:cTn id="27" dur="500"/>
                                        <p:tgtEl>
                                          <p:spTgt spid="3076"/>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8800"/>
            <a:ext cx="9144000" cy="830997"/>
          </a:xfrm>
          <a:prstGeom prst="rect">
            <a:avLst/>
          </a:prstGeom>
        </p:spPr>
        <p:txBody>
          <a:bodyPr wrap="square">
            <a:spAutoFit/>
          </a:bodyPr>
          <a:lstStyle/>
          <a:p>
            <a:pPr algn="ctr"/>
            <a:r>
              <a:rPr lang="en-US" altLang="zh-CN" sz="4800" b="1" dirty="0" smtClean="0"/>
              <a:t>JOURNAL</a:t>
            </a:r>
            <a:r>
              <a:rPr lang="en-US" altLang="zh-CN" sz="4800" b="1" dirty="0" smtClean="0"/>
              <a:t>S </a:t>
            </a:r>
            <a:r>
              <a:rPr lang="zh-CN" altLang="en-US" sz="4800" b="1" dirty="0" smtClean="0"/>
              <a:t>期刊</a:t>
            </a:r>
            <a:r>
              <a:rPr lang="zh-CN" altLang="en-US" sz="4800" b="1" dirty="0" smtClean="0"/>
              <a:t>浏览</a:t>
            </a:r>
            <a:endParaRPr lang="zh-CN" altLang="en-US" sz="4800" b="1" dirty="0" smtClean="0"/>
          </a:p>
        </p:txBody>
      </p:sp>
      <p:pic>
        <p:nvPicPr>
          <p:cNvPr id="7" name="Picture 2"/>
          <p:cNvPicPr>
            <a:picLocks noChangeAspect="1" noChangeArrowheads="1"/>
          </p:cNvPicPr>
          <p:nvPr/>
        </p:nvPicPr>
        <p:blipFill>
          <a:blip r:embed="rId2" cstate="print"/>
          <a:srcRect/>
          <a:stretch>
            <a:fillRect/>
          </a:stretch>
        </p:blipFill>
        <p:spPr bwMode="auto">
          <a:xfrm>
            <a:off x="-36512" y="2780928"/>
            <a:ext cx="9144000" cy="3143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33794" name="Picture 2"/>
          <p:cNvPicPr>
            <a:picLocks noChangeAspect="1" noChangeArrowheads="1"/>
          </p:cNvPicPr>
          <p:nvPr/>
        </p:nvPicPr>
        <p:blipFill>
          <a:blip r:embed="rId2" cstate="print"/>
          <a:srcRect b="35247"/>
          <a:stretch>
            <a:fillRect/>
          </a:stretch>
        </p:blipFill>
        <p:spPr bwMode="auto">
          <a:xfrm>
            <a:off x="144488" y="1428736"/>
            <a:ext cx="8820000" cy="3440424"/>
          </a:xfrm>
          <a:prstGeom prst="rect">
            <a:avLst/>
          </a:prstGeom>
          <a:noFill/>
          <a:ln w="9525">
            <a:noFill/>
            <a:miter lim="800000"/>
            <a:headEnd/>
            <a:tailEnd/>
          </a:ln>
          <a:effectLst/>
        </p:spPr>
      </p:pic>
      <p:sp>
        <p:nvSpPr>
          <p:cNvPr id="5" name="AutoShape 4"/>
          <p:cNvSpPr>
            <a:spLocks noChangeArrowheads="1"/>
          </p:cNvSpPr>
          <p:nvPr/>
        </p:nvSpPr>
        <p:spPr bwMode="auto">
          <a:xfrm>
            <a:off x="6747060" y="2207714"/>
            <a:ext cx="1857388" cy="357190"/>
          </a:xfrm>
          <a:prstGeom prst="wedgeRectCallout">
            <a:avLst>
              <a:gd name="adj1" fmla="val -21719"/>
              <a:gd name="adj2" fmla="val 77246"/>
            </a:avLst>
          </a:prstGeom>
          <a:solidFill>
            <a:srgbClr val="FFFF99"/>
          </a:solidFill>
          <a:ln w="25400" algn="ctr">
            <a:solidFill>
              <a:srgbClr val="00B0F0"/>
            </a:solidFill>
            <a:miter lim="800000"/>
            <a:headEnd/>
            <a:tailEnd/>
          </a:ln>
          <a:effectLst/>
        </p:spPr>
        <p:txBody>
          <a:bodyPr anchor="ctr"/>
          <a:lstStyle/>
          <a:p>
            <a:pPr algn="ctr">
              <a:spcBef>
                <a:spcPct val="0"/>
              </a:spcBef>
            </a:pPr>
            <a:r>
              <a:rPr lang="zh-CN" altLang="en-US" sz="1400" dirty="0" smtClean="0"/>
              <a:t>点击</a:t>
            </a:r>
            <a:r>
              <a:rPr lang="zh-CN" altLang="en-US" sz="1400" dirty="0" smtClean="0"/>
              <a:t>进入具体期刊</a:t>
            </a:r>
            <a:endParaRPr lang="en-US" altLang="zh-CN" sz="1400" dirty="0"/>
          </a:p>
        </p:txBody>
      </p:sp>
      <p:sp>
        <p:nvSpPr>
          <p:cNvPr id="7" name="矩形 6"/>
          <p:cNvSpPr/>
          <p:nvPr/>
        </p:nvSpPr>
        <p:spPr>
          <a:xfrm>
            <a:off x="4644008" y="2708920"/>
            <a:ext cx="396044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期刊</a:t>
            </a:r>
            <a:r>
              <a:rPr lang="zh-CN" altLang="en-US" sz="2000" b="1" dirty="0" smtClean="0">
                <a:latin typeface="微软雅黑" pitchFamily="34" charset="-122"/>
                <a:ea typeface="微软雅黑" pitchFamily="34" charset="-122"/>
              </a:rPr>
              <a:t>浏览</a:t>
            </a:r>
            <a:endParaRPr lang="zh-CN" altLang="en-US" sz="2000" b="1" dirty="0">
              <a:latin typeface="微软雅黑" pitchFamily="34" charset="-122"/>
              <a:ea typeface="微软雅黑" pitchFamily="34" charset="-122"/>
            </a:endParaRPr>
          </a:p>
        </p:txBody>
      </p:sp>
      <p:sp>
        <p:nvSpPr>
          <p:cNvPr id="11" name="椭圆 10"/>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2" name="矩形 11"/>
          <p:cNvSpPr/>
          <p:nvPr/>
        </p:nvSpPr>
        <p:spPr>
          <a:xfrm>
            <a:off x="4139952" y="1700808"/>
            <a:ext cx="864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AutoShape 4"/>
          <p:cNvSpPr>
            <a:spLocks noChangeArrowheads="1"/>
          </p:cNvSpPr>
          <p:nvPr/>
        </p:nvSpPr>
        <p:spPr bwMode="auto">
          <a:xfrm>
            <a:off x="5796136" y="4869160"/>
            <a:ext cx="2786082" cy="428628"/>
          </a:xfrm>
          <a:prstGeom prst="wedgeRectCallout">
            <a:avLst>
              <a:gd name="adj1" fmla="val -19635"/>
              <a:gd name="adj2" fmla="val -74457"/>
            </a:avLst>
          </a:prstGeom>
          <a:solidFill>
            <a:srgbClr val="FFFF99"/>
          </a:solidFill>
          <a:ln w="25400" algn="ctr">
            <a:solidFill>
              <a:srgbClr val="00B0F0"/>
            </a:solidFill>
            <a:miter lim="800000"/>
            <a:headEnd/>
            <a:tailEnd/>
          </a:ln>
          <a:effectLst/>
        </p:spPr>
        <p:txBody>
          <a:bodyPr anchor="ctr"/>
          <a:lstStyle/>
          <a:p>
            <a:pPr algn="ctr">
              <a:spcBef>
                <a:spcPct val="0"/>
              </a:spcBef>
            </a:pPr>
            <a:r>
              <a:rPr lang="zh-CN" altLang="en-US" sz="1400" dirty="0" smtClean="0"/>
              <a:t>该</a:t>
            </a:r>
            <a:r>
              <a:rPr lang="zh-CN" altLang="en-US" sz="1400" dirty="0" smtClean="0"/>
              <a:t>本期刊</a:t>
            </a:r>
            <a:r>
              <a:rPr lang="zh-CN" altLang="en-US" sz="1400" dirty="0" smtClean="0"/>
              <a:t>当前期次  </a:t>
            </a:r>
            <a:r>
              <a:rPr lang="en-US" altLang="zh-CN" sz="1400" dirty="0" smtClean="0"/>
              <a:t>|  </a:t>
            </a:r>
            <a:r>
              <a:rPr lang="zh-CN" altLang="en-US" sz="1400" dirty="0" smtClean="0"/>
              <a:t>所有期次</a:t>
            </a:r>
            <a:endParaRPr lang="en-US" altLang="zh-CN" sz="1400" dirty="0"/>
          </a:p>
        </p:txBody>
      </p:sp>
      <p:sp>
        <p:nvSpPr>
          <p:cNvPr id="14"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179512" y="1340768"/>
            <a:ext cx="8820000" cy="4881374"/>
          </a:xfrm>
          <a:prstGeom prst="rect">
            <a:avLst/>
          </a:prstGeom>
          <a:noFill/>
          <a:ln w="9525">
            <a:noFill/>
            <a:miter lim="800000"/>
            <a:headEnd/>
            <a:tailEnd/>
          </a:ln>
          <a:effectLst/>
        </p:spPr>
      </p:pic>
      <p:sp>
        <p:nvSpPr>
          <p:cNvPr id="3" name="AutoShape 4"/>
          <p:cNvSpPr>
            <a:spLocks noChangeArrowheads="1"/>
          </p:cNvSpPr>
          <p:nvPr/>
        </p:nvSpPr>
        <p:spPr bwMode="auto">
          <a:xfrm>
            <a:off x="684464" y="4581128"/>
            <a:ext cx="8028000" cy="433188"/>
          </a:xfrm>
          <a:prstGeom prst="wedgeRectCallout">
            <a:avLst>
              <a:gd name="adj1" fmla="val -19558"/>
              <a:gd name="adj2" fmla="val 42816"/>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    最新热点内容     </a:t>
            </a:r>
            <a:r>
              <a:rPr lang="en-US" altLang="zh-CN" sz="1400" dirty="0" smtClean="0"/>
              <a:t>|    </a:t>
            </a:r>
            <a:r>
              <a:rPr lang="zh-CN" altLang="en-US" sz="1400" dirty="0" smtClean="0"/>
              <a:t>期刊范围和详情    </a:t>
            </a:r>
            <a:r>
              <a:rPr lang="en-US" altLang="zh-CN" sz="1400" dirty="0" smtClean="0"/>
              <a:t>|         </a:t>
            </a:r>
            <a:r>
              <a:rPr lang="zh-CN" altLang="en-US" sz="1400" dirty="0" smtClean="0"/>
              <a:t>期刊编委会       </a:t>
            </a:r>
            <a:r>
              <a:rPr lang="en-US" altLang="zh-CN" sz="1400" dirty="0" smtClean="0"/>
              <a:t>|            </a:t>
            </a:r>
            <a:r>
              <a:rPr lang="zh-CN" altLang="en-US" sz="1400" dirty="0" smtClean="0"/>
              <a:t>投稿征集          </a:t>
            </a:r>
            <a:r>
              <a:rPr lang="en-US" altLang="zh-CN" sz="1400" dirty="0" smtClean="0"/>
              <a:t>|           </a:t>
            </a:r>
            <a:r>
              <a:rPr lang="zh-CN" altLang="en-US" sz="1400" dirty="0" smtClean="0"/>
              <a:t>作者指南</a:t>
            </a:r>
            <a:endParaRPr lang="en-US" altLang="zh-CN" sz="1400" dirty="0"/>
          </a:p>
        </p:txBody>
      </p:sp>
      <p:sp>
        <p:nvSpPr>
          <p:cNvPr id="8" name="AutoShape 4"/>
          <p:cNvSpPr>
            <a:spLocks noChangeArrowheads="1"/>
          </p:cNvSpPr>
          <p:nvPr/>
        </p:nvSpPr>
        <p:spPr bwMode="auto">
          <a:xfrm>
            <a:off x="3635896" y="2203724"/>
            <a:ext cx="928694" cy="433188"/>
          </a:xfrm>
          <a:prstGeom prst="wedgeRectCallout">
            <a:avLst>
              <a:gd name="adj1" fmla="val -21783"/>
              <a:gd name="adj2" fmla="val 67282"/>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期刊介绍</a:t>
            </a:r>
            <a:endParaRPr lang="en-US" altLang="zh-CN" sz="1400" dirty="0"/>
          </a:p>
        </p:txBody>
      </p:sp>
      <p:sp>
        <p:nvSpPr>
          <p:cNvPr id="11"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4" name="AutoShape 4"/>
          <p:cNvSpPr>
            <a:spLocks noChangeArrowheads="1"/>
          </p:cNvSpPr>
          <p:nvPr/>
        </p:nvSpPr>
        <p:spPr bwMode="auto">
          <a:xfrm>
            <a:off x="6163586" y="5881262"/>
            <a:ext cx="928694" cy="500066"/>
          </a:xfrm>
          <a:prstGeom prst="wedgeRectCallout">
            <a:avLst>
              <a:gd name="adj1" fmla="val 57342"/>
              <a:gd name="adj2" fmla="val -21387"/>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提交稿件</a:t>
            </a:r>
            <a:endParaRPr lang="en-US" altLang="zh-CN" sz="1400" dirty="0"/>
          </a:p>
        </p:txBody>
      </p:sp>
      <p:sp>
        <p:nvSpPr>
          <p:cNvPr id="15" name="下箭头 14"/>
          <p:cNvSpPr/>
          <p:nvPr/>
        </p:nvSpPr>
        <p:spPr>
          <a:xfrm>
            <a:off x="8388424" y="6237312"/>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期刊</a:t>
            </a:r>
            <a:r>
              <a:rPr lang="zh-CN" altLang="en-US" sz="2000" b="1" dirty="0" smtClean="0">
                <a:latin typeface="微软雅黑" pitchFamily="34" charset="-122"/>
                <a:ea typeface="微软雅黑" pitchFamily="34" charset="-122"/>
              </a:rPr>
              <a:t>浏览</a:t>
            </a:r>
            <a:endParaRPr lang="zh-CN" altLang="en-US" sz="2000" b="1" dirty="0">
              <a:latin typeface="微软雅黑" pitchFamily="34" charset="-122"/>
              <a:ea typeface="微软雅黑" pitchFamily="34" charset="-122"/>
            </a:endParaRPr>
          </a:p>
        </p:txBody>
      </p:sp>
      <p:sp>
        <p:nvSpPr>
          <p:cNvPr id="22" name="椭圆 2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23" name="矩形 22"/>
          <p:cNvSpPr/>
          <p:nvPr/>
        </p:nvSpPr>
        <p:spPr>
          <a:xfrm>
            <a:off x="7236296" y="5877272"/>
            <a:ext cx="15121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srcRect b="16211"/>
          <a:stretch>
            <a:fillRect/>
          </a:stretch>
        </p:blipFill>
        <p:spPr bwMode="auto">
          <a:xfrm>
            <a:off x="179512" y="1340768"/>
            <a:ext cx="8820000" cy="5112568"/>
          </a:xfrm>
          <a:prstGeom prst="rect">
            <a:avLst/>
          </a:prstGeom>
          <a:ln w="88900" cap="sq" cmpd="thickThin">
            <a:noFill/>
            <a:prstDash val="solid"/>
            <a:miter lim="800000"/>
          </a:ln>
          <a:effectLst>
            <a:innerShdw blurRad="76200">
              <a:srgbClr val="000000"/>
            </a:innerShdw>
          </a:effectLst>
        </p:spPr>
      </p:pic>
      <p:sp>
        <p:nvSpPr>
          <p:cNvPr id="3" name="AutoShape 4"/>
          <p:cNvSpPr>
            <a:spLocks noChangeArrowheads="1"/>
          </p:cNvSpPr>
          <p:nvPr/>
        </p:nvSpPr>
        <p:spPr bwMode="auto">
          <a:xfrm>
            <a:off x="4211960" y="1700888"/>
            <a:ext cx="1656000" cy="720000"/>
          </a:xfrm>
          <a:prstGeom prst="wedgeRectCallout">
            <a:avLst>
              <a:gd name="adj1" fmla="val -44277"/>
              <a:gd name="adj2" fmla="val -20549"/>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t>本期刊当月下载量最高的文章</a:t>
            </a:r>
            <a:endParaRPr lang="en-US" altLang="zh-CN" sz="1400" dirty="0"/>
          </a:p>
        </p:txBody>
      </p:sp>
      <p:sp>
        <p:nvSpPr>
          <p:cNvPr id="4" name="矩形 3"/>
          <p:cNvSpPr/>
          <p:nvPr/>
        </p:nvSpPr>
        <p:spPr>
          <a:xfrm>
            <a:off x="251520" y="2780928"/>
            <a:ext cx="7704856"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AutoShape 4"/>
          <p:cNvSpPr>
            <a:spLocks noChangeArrowheads="1"/>
          </p:cNvSpPr>
          <p:nvPr/>
        </p:nvSpPr>
        <p:spPr bwMode="auto">
          <a:xfrm>
            <a:off x="8172400" y="2780928"/>
            <a:ext cx="900000" cy="684000"/>
          </a:xfrm>
          <a:prstGeom prst="wedgeRectCallout">
            <a:avLst>
              <a:gd name="adj1" fmla="val -60777"/>
              <a:gd name="adj2" fmla="val -18291"/>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点击进入具体文章</a:t>
            </a:r>
            <a:endParaRPr lang="en-US" altLang="zh-CN" sz="1400" dirty="0"/>
          </a:p>
        </p:txBody>
      </p:sp>
      <p:sp>
        <p:nvSpPr>
          <p:cNvPr id="8" name="TextBox 7"/>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期刊</a:t>
            </a:r>
            <a:r>
              <a:rPr lang="zh-CN" altLang="en-US" sz="2000" b="1" dirty="0" smtClean="0">
                <a:latin typeface="微软雅黑" pitchFamily="34" charset="-122"/>
                <a:ea typeface="微软雅黑" pitchFamily="34" charset="-122"/>
              </a:rPr>
              <a:t>浏览</a:t>
            </a:r>
            <a:endParaRPr lang="zh-CN" altLang="en-US" sz="2000" b="1" dirty="0">
              <a:latin typeface="微软雅黑" pitchFamily="34" charset="-122"/>
              <a:ea typeface="微软雅黑" pitchFamily="34" charset="-122"/>
            </a:endParaRPr>
          </a:p>
        </p:txBody>
      </p:sp>
      <p:sp>
        <p:nvSpPr>
          <p:cNvPr id="9" name="椭圆 8"/>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10"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4</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9" name="Content Placeholder 2"/>
          <p:cNvSpPr txBox="1">
            <a:spLocks/>
          </p:cNvSpPr>
          <p:nvPr/>
        </p:nvSpPr>
        <p:spPr>
          <a:xfrm>
            <a:off x="4894295" y="2276892"/>
            <a:ext cx="4178299" cy="48203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zh-CN" altLang="en-US" sz="2400" dirty="0" smtClean="0">
                <a:latin typeface="微软雅黑" pitchFamily="34" charset="-122"/>
                <a:ea typeface="微软雅黑" pitchFamily="34" charset="-122"/>
              </a:rPr>
              <a:t>纳米科技</a:t>
            </a:r>
            <a:r>
              <a:rPr lang="en-US" sz="2400" dirty="0" smtClean="0">
                <a:latin typeface="微软雅黑" pitchFamily="34" charset="-122"/>
                <a:ea typeface="微软雅黑" pitchFamily="34" charset="-122"/>
              </a:rPr>
              <a:t> </a:t>
            </a:r>
          </a:p>
          <a:p>
            <a:pPr>
              <a:spcBef>
                <a:spcPts val="1200"/>
              </a:spcBef>
            </a:pPr>
            <a:r>
              <a:rPr lang="zh-CN" altLang="en-US" sz="2400" dirty="0" smtClean="0">
                <a:latin typeface="微软雅黑" pitchFamily="34" charset="-122"/>
                <a:ea typeface="微软雅黑" pitchFamily="34" charset="-122"/>
              </a:rPr>
              <a:t>光学设计与光学工程</a:t>
            </a:r>
            <a:r>
              <a:rPr lang="en-US" sz="2400" dirty="0" smtClean="0">
                <a:latin typeface="微软雅黑" pitchFamily="34" charset="-122"/>
                <a:ea typeface="微软雅黑" pitchFamily="34" charset="-122"/>
              </a:rPr>
              <a:t> </a:t>
            </a:r>
          </a:p>
          <a:p>
            <a:pPr>
              <a:spcBef>
                <a:spcPts val="1200"/>
              </a:spcBef>
            </a:pPr>
            <a:r>
              <a:rPr lang="zh-CN" altLang="en-US" sz="2400" dirty="0" smtClean="0">
                <a:latin typeface="微软雅黑" pitchFamily="34" charset="-122"/>
                <a:ea typeface="微软雅黑" pitchFamily="34" charset="-122"/>
              </a:rPr>
              <a:t>光通讯</a:t>
            </a:r>
            <a:endParaRPr lang="en-US" sz="2400" dirty="0" smtClean="0">
              <a:latin typeface="微软雅黑" pitchFamily="34" charset="-122"/>
              <a:ea typeface="微软雅黑" pitchFamily="34" charset="-122"/>
            </a:endParaRPr>
          </a:p>
          <a:p>
            <a:pPr>
              <a:spcBef>
                <a:spcPts val="1200"/>
              </a:spcBef>
            </a:pPr>
            <a:r>
              <a:rPr lang="zh-CN" altLang="en-US" sz="2400" dirty="0" smtClean="0">
                <a:latin typeface="微软雅黑" pitchFamily="34" charset="-122"/>
                <a:ea typeface="微软雅黑" pitchFamily="34" charset="-122"/>
              </a:rPr>
              <a:t>物理学</a:t>
            </a:r>
            <a:endParaRPr lang="en-US" sz="2400" dirty="0" smtClean="0">
              <a:latin typeface="微软雅黑" pitchFamily="34" charset="-122"/>
              <a:ea typeface="微软雅黑" pitchFamily="34" charset="-122"/>
            </a:endParaRPr>
          </a:p>
          <a:p>
            <a:pPr>
              <a:spcBef>
                <a:spcPts val="1200"/>
              </a:spcBef>
            </a:pPr>
            <a:r>
              <a:rPr lang="zh-CN" altLang="en-US" sz="2400" dirty="0" smtClean="0">
                <a:latin typeface="微软雅黑" pitchFamily="34" charset="-122"/>
                <a:ea typeface="微软雅黑" pitchFamily="34" charset="-122"/>
              </a:rPr>
              <a:t>遥感</a:t>
            </a:r>
            <a:r>
              <a:rPr lang="en-US" sz="2400" dirty="0" smtClean="0">
                <a:latin typeface="微软雅黑" pitchFamily="34" charset="-122"/>
                <a:ea typeface="微软雅黑" pitchFamily="34" charset="-122"/>
              </a:rPr>
              <a:t> </a:t>
            </a:r>
          </a:p>
          <a:p>
            <a:pPr>
              <a:spcBef>
                <a:spcPts val="1200"/>
              </a:spcBef>
            </a:pPr>
            <a:r>
              <a:rPr lang="zh-CN" altLang="en-US" sz="2400" dirty="0" smtClean="0">
                <a:latin typeface="微软雅黑" pitchFamily="34" charset="-122"/>
                <a:ea typeface="微软雅黑" pitchFamily="34" charset="-122"/>
              </a:rPr>
              <a:t>测量与传感</a:t>
            </a:r>
            <a:endParaRPr lang="en-US" altLang="zh-CN" sz="2400" dirty="0" smtClean="0">
              <a:latin typeface="微软雅黑" pitchFamily="34" charset="-122"/>
              <a:ea typeface="微软雅黑" pitchFamily="34" charset="-122"/>
            </a:endParaRPr>
          </a:p>
          <a:p>
            <a:pPr>
              <a:spcBef>
                <a:spcPts val="1200"/>
              </a:spcBef>
            </a:pPr>
            <a:r>
              <a:rPr lang="zh-CN" altLang="en-US" sz="2400" dirty="0" smtClean="0">
                <a:latin typeface="微软雅黑" pitchFamily="34" charset="-122"/>
                <a:ea typeface="微软雅黑" pitchFamily="34" charset="-122"/>
              </a:rPr>
              <a:t>太阳能及可替代能源</a:t>
            </a:r>
            <a:r>
              <a:rPr lang="en-US" sz="2400" dirty="0" smtClean="0">
                <a:latin typeface="微软雅黑" pitchFamily="34" charset="-122"/>
                <a:ea typeface="微软雅黑" pitchFamily="34" charset="-122"/>
              </a:rPr>
              <a:t> </a:t>
            </a:r>
            <a:endParaRPr lang="en-US" sz="2400" dirty="0">
              <a:latin typeface="微软雅黑" pitchFamily="34" charset="-122"/>
              <a:ea typeface="微软雅黑" pitchFamily="34" charset="-122"/>
            </a:endParaRPr>
          </a:p>
        </p:txBody>
      </p:sp>
      <p:sp>
        <p:nvSpPr>
          <p:cNvPr id="10" name="Content Placeholder 2"/>
          <p:cNvSpPr txBox="1">
            <a:spLocks/>
          </p:cNvSpPr>
          <p:nvPr/>
        </p:nvSpPr>
        <p:spPr>
          <a:xfrm>
            <a:off x="1028677" y="2276872"/>
            <a:ext cx="3776718" cy="51124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zh-CN" altLang="en-US" sz="2400" dirty="0" smtClean="0">
                <a:latin typeface="微软雅黑" pitchFamily="34" charset="-122"/>
                <a:ea typeface="微软雅黑" pitchFamily="34" charset="-122"/>
              </a:rPr>
              <a:t>天文学</a:t>
            </a:r>
            <a:endParaRPr lang="en-US" altLang="zh-CN" sz="2400" dirty="0" smtClean="0">
              <a:latin typeface="微软雅黑" pitchFamily="34" charset="-122"/>
              <a:ea typeface="微软雅黑" pitchFamily="34" charset="-122"/>
            </a:endParaRPr>
          </a:p>
          <a:p>
            <a:pPr>
              <a:spcBef>
                <a:spcPts val="1200"/>
              </a:spcBef>
            </a:pPr>
            <a:r>
              <a:rPr lang="zh-CN" altLang="en-US" sz="2400" dirty="0" smtClean="0">
                <a:latin typeface="微软雅黑" pitchFamily="34" charset="-122"/>
                <a:ea typeface="微软雅黑" pitchFamily="34" charset="-122"/>
              </a:rPr>
              <a:t>生物医学光学</a:t>
            </a:r>
            <a:endParaRPr lang="en-US" sz="2400" dirty="0" smtClean="0">
              <a:latin typeface="微软雅黑" pitchFamily="34" charset="-122"/>
              <a:ea typeface="微软雅黑" pitchFamily="34" charset="-122"/>
            </a:endParaRPr>
          </a:p>
          <a:p>
            <a:pPr>
              <a:spcBef>
                <a:spcPts val="1200"/>
              </a:spcBef>
            </a:pPr>
            <a:r>
              <a:rPr lang="zh-CN" altLang="en-US" sz="2400" dirty="0" smtClean="0">
                <a:latin typeface="微软雅黑" pitchFamily="34" charset="-122"/>
                <a:ea typeface="微软雅黑" pitchFamily="34" charset="-122"/>
              </a:rPr>
              <a:t>国防与安全</a:t>
            </a:r>
            <a:endParaRPr lang="en-US" altLang="zh-CN" sz="2400" dirty="0" smtClean="0">
              <a:latin typeface="微软雅黑" pitchFamily="34" charset="-122"/>
              <a:ea typeface="微软雅黑" pitchFamily="34" charset="-122"/>
            </a:endParaRPr>
          </a:p>
          <a:p>
            <a:pPr>
              <a:spcBef>
                <a:spcPts val="1200"/>
              </a:spcBef>
            </a:pPr>
            <a:r>
              <a:rPr lang="zh-CN" altLang="en-US" sz="2400" dirty="0" smtClean="0">
                <a:latin typeface="微软雅黑" pitchFamily="34" charset="-122"/>
                <a:ea typeface="微软雅黑" pitchFamily="34" charset="-122"/>
              </a:rPr>
              <a:t>电子影像与信号处理</a:t>
            </a:r>
            <a:r>
              <a:rPr lang="en-US" sz="2400" dirty="0" smtClean="0">
                <a:latin typeface="微软雅黑" pitchFamily="34" charset="-122"/>
                <a:ea typeface="微软雅黑" pitchFamily="34" charset="-122"/>
              </a:rPr>
              <a:t> </a:t>
            </a:r>
          </a:p>
          <a:p>
            <a:pPr>
              <a:spcBef>
                <a:spcPts val="1200"/>
              </a:spcBef>
            </a:pPr>
            <a:r>
              <a:rPr lang="zh-CN" altLang="en-US" sz="2400" dirty="0" smtClean="0">
                <a:latin typeface="微软雅黑" pitchFamily="34" charset="-122"/>
                <a:ea typeface="微软雅黑" pitchFamily="34" charset="-122"/>
              </a:rPr>
              <a:t>照明与显示</a:t>
            </a:r>
            <a:r>
              <a:rPr lang="en-US" sz="2400" dirty="0" smtClean="0">
                <a:latin typeface="微软雅黑" pitchFamily="34" charset="-122"/>
                <a:ea typeface="微软雅黑" pitchFamily="34" charset="-122"/>
              </a:rPr>
              <a:t> </a:t>
            </a:r>
          </a:p>
          <a:p>
            <a:pPr>
              <a:spcBef>
                <a:spcPts val="1200"/>
              </a:spcBef>
            </a:pPr>
            <a:r>
              <a:rPr lang="zh-CN" altLang="en-US" sz="2400" dirty="0" smtClean="0">
                <a:latin typeface="微软雅黑" pitchFamily="34" charset="-122"/>
                <a:ea typeface="微软雅黑" pitchFamily="34" charset="-122"/>
              </a:rPr>
              <a:t>激光技术</a:t>
            </a:r>
            <a:r>
              <a:rPr lang="en-US" sz="2400" dirty="0" smtClean="0">
                <a:latin typeface="微软雅黑" pitchFamily="34" charset="-122"/>
                <a:ea typeface="微软雅黑" pitchFamily="34" charset="-122"/>
              </a:rPr>
              <a:t> </a:t>
            </a:r>
          </a:p>
          <a:p>
            <a:pPr>
              <a:spcBef>
                <a:spcPts val="1200"/>
              </a:spcBef>
            </a:pPr>
            <a:r>
              <a:rPr lang="zh-CN" altLang="en-US" sz="2400" dirty="0" smtClean="0">
                <a:latin typeface="微软雅黑" pitchFamily="34" charset="-122"/>
                <a:ea typeface="微软雅黑" pitchFamily="34" charset="-122"/>
              </a:rPr>
              <a:t>刻蚀技术</a:t>
            </a:r>
            <a:endParaRPr lang="en-US" altLang="en-US" sz="2400" dirty="0">
              <a:latin typeface="微软雅黑" pitchFamily="34" charset="-122"/>
              <a:ea typeface="微软雅黑" pitchFamily="34" charset="-122"/>
            </a:endParaRPr>
          </a:p>
        </p:txBody>
      </p:sp>
      <p:sp>
        <p:nvSpPr>
          <p:cNvPr id="14" name="Title 1"/>
          <p:cNvSpPr txBox="1">
            <a:spLocks/>
          </p:cNvSpPr>
          <p:nvPr/>
        </p:nvSpPr>
        <p:spPr>
          <a:xfrm>
            <a:off x="2714612" y="1142984"/>
            <a:ext cx="5529796" cy="965583"/>
          </a:xfrm>
          <a:prstGeom prst="rect">
            <a:avLst/>
          </a:prstGeom>
        </p:spPr>
        <p:txBody>
          <a:bodyPr vert="horz" lIns="91440" tIns="45720" rIns="91440" bIns="45720" rtlCol="0" anchor="ctr">
            <a:noAutofit/>
          </a:bodyPr>
          <a:lstStyle/>
          <a:p>
            <a:pPr lvl="0" algn="ctr">
              <a:spcBef>
                <a:spcPct val="0"/>
              </a:spcBef>
              <a:defRPr/>
            </a:pPr>
            <a:r>
              <a:rPr lang="zh-CN" altLang="en-US" sz="3600" b="1" dirty="0" smtClean="0">
                <a:latin typeface="微软雅黑" pitchFamily="34" charset="-122"/>
                <a:ea typeface="微软雅黑" pitchFamily="34" charset="-122"/>
              </a:rPr>
              <a:t>光学与光子学及相关学科</a:t>
            </a:r>
            <a:endParaRPr lang="en-US" altLang="zh-CN" sz="3600" dirty="0">
              <a:latin typeface="微软雅黑" pitchFamily="34" charset="-122"/>
              <a:ea typeface="微软雅黑" pitchFamily="34" charset="-122"/>
            </a:endParaRPr>
          </a:p>
        </p:txBody>
      </p:sp>
      <p:pic>
        <p:nvPicPr>
          <p:cNvPr id="15" name="Picture 1"/>
          <p:cNvPicPr>
            <a:picLocks noChangeAspect="1" noChangeArrowheads="1"/>
          </p:cNvPicPr>
          <p:nvPr/>
        </p:nvPicPr>
        <p:blipFill>
          <a:blip r:embed="rId2" cstate="print"/>
          <a:srcRect/>
          <a:stretch>
            <a:fillRect/>
          </a:stretch>
        </p:blipFill>
        <p:spPr bwMode="auto">
          <a:xfrm>
            <a:off x="1071538" y="1285860"/>
            <a:ext cx="1738325" cy="71438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2050" name="Picture 2"/>
          <p:cNvPicPr>
            <a:picLocks noChangeAspect="1" noChangeArrowheads="1"/>
          </p:cNvPicPr>
          <p:nvPr/>
        </p:nvPicPr>
        <p:blipFill>
          <a:blip r:embed="rId2" cstate="print"/>
          <a:srcRect/>
          <a:stretch>
            <a:fillRect/>
          </a:stretch>
        </p:blipFill>
        <p:spPr bwMode="auto">
          <a:xfrm>
            <a:off x="214282" y="1357298"/>
            <a:ext cx="8837613" cy="5257800"/>
          </a:xfrm>
          <a:prstGeom prst="rect">
            <a:avLst/>
          </a:prstGeom>
          <a:noFill/>
          <a:ln w="9525">
            <a:noFill/>
            <a:miter lim="800000"/>
            <a:headEnd/>
            <a:tailEnd/>
          </a:ln>
          <a:effectLst/>
        </p:spPr>
      </p:pic>
      <p:sp>
        <p:nvSpPr>
          <p:cNvPr id="21" name="TextBox 20"/>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期刊</a:t>
            </a:r>
            <a:r>
              <a:rPr lang="zh-CN" altLang="en-US" sz="2000" b="1" dirty="0" smtClean="0">
                <a:latin typeface="微软雅黑" pitchFamily="34" charset="-122"/>
                <a:ea typeface="微软雅黑" pitchFamily="34" charset="-122"/>
              </a:rPr>
              <a:t>浏览</a:t>
            </a:r>
            <a:endParaRPr lang="zh-CN" altLang="en-US" sz="2000" b="1" dirty="0">
              <a:latin typeface="微软雅黑" pitchFamily="34" charset="-122"/>
              <a:ea typeface="微软雅黑" pitchFamily="34" charset="-122"/>
            </a:endParaRPr>
          </a:p>
        </p:txBody>
      </p:sp>
      <p:sp>
        <p:nvSpPr>
          <p:cNvPr id="22" name="椭圆 2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23"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
        <p:nvSpPr>
          <p:cNvPr id="24" name="AutoShape 4"/>
          <p:cNvSpPr>
            <a:spLocks noChangeArrowheads="1"/>
          </p:cNvSpPr>
          <p:nvPr/>
        </p:nvSpPr>
        <p:spPr bwMode="auto">
          <a:xfrm>
            <a:off x="430874" y="2924944"/>
            <a:ext cx="4789198" cy="357190"/>
          </a:xfrm>
          <a:prstGeom prst="wedgeRectCallout">
            <a:avLst>
              <a:gd name="adj1" fmla="val -22001"/>
              <a:gd name="adj2" fmla="val 87065"/>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 查看全文  </a:t>
            </a:r>
            <a:r>
              <a:rPr lang="en-US" altLang="zh-CN" sz="1400" dirty="0" smtClean="0"/>
              <a:t>|  </a:t>
            </a:r>
            <a:r>
              <a:rPr lang="zh-CN" altLang="en-US" sz="1400" dirty="0" smtClean="0"/>
              <a:t>章节跳转 </a:t>
            </a:r>
            <a:r>
              <a:rPr lang="zh-CN" altLang="en-US" sz="1400" dirty="0" smtClean="0"/>
              <a:t> </a:t>
            </a:r>
            <a:r>
              <a:rPr lang="en-US" altLang="zh-CN" sz="1400" dirty="0" smtClean="0"/>
              <a:t>|  </a:t>
            </a:r>
            <a:r>
              <a:rPr lang="en-US" altLang="zh-CN" sz="1400" dirty="0" smtClean="0"/>
              <a:t> </a:t>
            </a:r>
            <a:r>
              <a:rPr lang="zh-CN" altLang="en-US" sz="1400" dirty="0" smtClean="0"/>
              <a:t>图表数据  </a:t>
            </a:r>
            <a:r>
              <a:rPr lang="en-US" altLang="zh-CN" sz="1400" dirty="0" smtClean="0"/>
              <a:t>|  </a:t>
            </a:r>
            <a:r>
              <a:rPr lang="zh-CN" altLang="en-US" sz="1400" dirty="0" smtClean="0"/>
              <a:t>参考文献  </a:t>
            </a:r>
            <a:r>
              <a:rPr lang="en-US" altLang="zh-CN" sz="1400" dirty="0" smtClean="0"/>
              <a:t>|  </a:t>
            </a:r>
            <a:r>
              <a:rPr lang="zh-CN" altLang="en-US" sz="1400" dirty="0" smtClean="0"/>
              <a:t>查看引文</a:t>
            </a:r>
            <a:r>
              <a:rPr lang="en-US" altLang="zh-CN" sz="1400" dirty="0" smtClean="0"/>
              <a:t>  </a:t>
            </a:r>
            <a:endParaRPr lang="en-US" altLang="zh-CN" sz="1400" dirty="0"/>
          </a:p>
        </p:txBody>
      </p:sp>
      <p:sp>
        <p:nvSpPr>
          <p:cNvPr id="26" name="AutoShape 4"/>
          <p:cNvSpPr>
            <a:spLocks noChangeArrowheads="1"/>
          </p:cNvSpPr>
          <p:nvPr/>
        </p:nvSpPr>
        <p:spPr bwMode="auto">
          <a:xfrm>
            <a:off x="6588224" y="4872010"/>
            <a:ext cx="2232248" cy="357190"/>
          </a:xfrm>
          <a:prstGeom prst="wedgeRectCallout">
            <a:avLst>
              <a:gd name="adj1" fmla="val -21712"/>
              <a:gd name="adj2" fmla="val -79537"/>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文章分享 </a:t>
            </a:r>
            <a:r>
              <a:rPr lang="en-US" altLang="zh-CN" sz="1400" dirty="0" smtClean="0"/>
              <a:t>|  </a:t>
            </a:r>
            <a:r>
              <a:rPr lang="zh-CN" altLang="en-US" sz="1400" dirty="0" smtClean="0"/>
              <a:t>下载引文信息</a:t>
            </a:r>
            <a:endParaRPr lang="en-US" altLang="zh-CN" sz="1400" dirty="0"/>
          </a:p>
        </p:txBody>
      </p:sp>
      <p:sp>
        <p:nvSpPr>
          <p:cNvPr id="27" name="AutoShape 4"/>
          <p:cNvSpPr>
            <a:spLocks noChangeArrowheads="1"/>
          </p:cNvSpPr>
          <p:nvPr/>
        </p:nvSpPr>
        <p:spPr bwMode="auto">
          <a:xfrm>
            <a:off x="5184248" y="2636912"/>
            <a:ext cx="1620000" cy="1080120"/>
          </a:xfrm>
          <a:prstGeom prst="wedgeRectCallout">
            <a:avLst>
              <a:gd name="adj1" fmla="val 57682"/>
              <a:gd name="adj2" fmla="val -21579"/>
            </a:avLst>
          </a:prstGeom>
          <a:solidFill>
            <a:srgbClr val="FFFF99"/>
          </a:solidFill>
          <a:ln w="25400" algn="ctr">
            <a:solidFill>
              <a:srgbClr val="00B0F0"/>
            </a:solidFill>
            <a:miter lim="800000"/>
            <a:headEnd/>
            <a:tailEnd/>
          </a:ln>
          <a:effectLst/>
        </p:spPr>
        <p:txBody>
          <a:bodyPr anchor="ctr"/>
          <a:lstStyle/>
          <a:p>
            <a:pPr>
              <a:spcBef>
                <a:spcPct val="0"/>
              </a:spcBef>
              <a:spcAft>
                <a:spcPts val="800"/>
              </a:spcAft>
            </a:pPr>
            <a:r>
              <a:rPr lang="zh-CN" altLang="en-US" sz="1400" dirty="0" smtClean="0"/>
              <a:t>下载</a:t>
            </a:r>
            <a:r>
              <a:rPr lang="en-US" altLang="zh-CN" sz="1400" dirty="0" smtClean="0"/>
              <a:t>PDF</a:t>
            </a:r>
            <a:r>
              <a:rPr lang="zh-CN" altLang="en-US" sz="1400" dirty="0" smtClean="0"/>
              <a:t>格式全文</a:t>
            </a:r>
            <a:endParaRPr lang="en-US" altLang="zh-CN" sz="1400" dirty="0" smtClean="0"/>
          </a:p>
          <a:p>
            <a:pPr>
              <a:spcBef>
                <a:spcPct val="0"/>
              </a:spcBef>
            </a:pPr>
            <a:r>
              <a:rPr lang="en-US" altLang="zh-CN" sz="1400" dirty="0" smtClean="0"/>
              <a:t>Save to my library </a:t>
            </a:r>
          </a:p>
          <a:p>
            <a:pPr>
              <a:spcBef>
                <a:spcPct val="0"/>
              </a:spcBef>
            </a:pPr>
            <a:r>
              <a:rPr lang="zh-CN" altLang="en-US" sz="1400" dirty="0" smtClean="0"/>
              <a:t>保存至我的图书馆</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7"/>
                                        </p:tgtEl>
                                        <p:attrNameLst>
                                          <p:attrName>style.visibility</p:attrName>
                                        </p:attrNameLst>
                                      </p:cBhvr>
                                      <p:to>
                                        <p:strVal val="hidden"/>
                                      </p:to>
                                    </p:set>
                                  </p:childTnLst>
                                </p:cTn>
                              </p:par>
                              <p:par>
                                <p:cTn id="12" presetID="3" presetClass="entr" presetSubtype="1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linds(horizontal)">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8800"/>
            <a:ext cx="9144000" cy="830997"/>
          </a:xfrm>
          <a:prstGeom prst="rect">
            <a:avLst/>
          </a:prstGeom>
        </p:spPr>
        <p:txBody>
          <a:bodyPr wrap="square">
            <a:spAutoFit/>
          </a:bodyPr>
          <a:lstStyle/>
          <a:p>
            <a:pPr algn="ctr"/>
            <a:r>
              <a:rPr lang="en-US" altLang="zh-CN" sz="4800" b="1" dirty="0" smtClean="0"/>
              <a:t>EBOOKS </a:t>
            </a:r>
            <a:r>
              <a:rPr lang="zh-CN" altLang="en-US" sz="4800" b="1" dirty="0" smtClean="0"/>
              <a:t>电子图书</a:t>
            </a:r>
            <a:r>
              <a:rPr lang="zh-CN" altLang="en-US" sz="4800" b="1" dirty="0" smtClean="0"/>
              <a:t>浏览</a:t>
            </a:r>
            <a:endParaRPr lang="zh-CN" altLang="en-US" sz="4800" b="1" dirty="0" smtClean="0"/>
          </a:p>
        </p:txBody>
      </p:sp>
      <p:sp>
        <p:nvSpPr>
          <p:cNvPr id="8"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grpSp>
        <p:nvGrpSpPr>
          <p:cNvPr id="9" name="组合 8"/>
          <p:cNvGrpSpPr/>
          <p:nvPr/>
        </p:nvGrpSpPr>
        <p:grpSpPr>
          <a:xfrm>
            <a:off x="36512" y="2780928"/>
            <a:ext cx="9144000" cy="3210073"/>
            <a:chOff x="36512" y="2780928"/>
            <a:chExt cx="9144000" cy="3210073"/>
          </a:xfrm>
        </p:grpSpPr>
        <p:pic>
          <p:nvPicPr>
            <p:cNvPr id="6" name="Picture 2"/>
            <p:cNvPicPr>
              <a:picLocks noChangeAspect="1" noChangeArrowheads="1"/>
            </p:cNvPicPr>
            <p:nvPr/>
          </p:nvPicPr>
          <p:blipFill>
            <a:blip r:embed="rId2" cstate="print"/>
            <a:srcRect/>
            <a:stretch>
              <a:fillRect/>
            </a:stretch>
          </p:blipFill>
          <p:spPr bwMode="auto">
            <a:xfrm>
              <a:off x="36512" y="2780928"/>
              <a:ext cx="9144000" cy="2548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0" name="Picture 2"/>
            <p:cNvPicPr>
              <a:picLocks noChangeAspect="1" noChangeArrowheads="1"/>
            </p:cNvPicPr>
            <p:nvPr/>
          </p:nvPicPr>
          <p:blipFill>
            <a:blip r:embed="rId3" cstate="print"/>
            <a:srcRect/>
            <a:stretch>
              <a:fillRect/>
            </a:stretch>
          </p:blipFill>
          <p:spPr bwMode="auto">
            <a:xfrm>
              <a:off x="323528" y="4005064"/>
              <a:ext cx="390525" cy="198593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179512" y="1340768"/>
            <a:ext cx="7776864" cy="5522415"/>
          </a:xfrm>
          <a:prstGeom prst="rect">
            <a:avLst/>
          </a:prstGeom>
          <a:noFill/>
          <a:ln w="9525">
            <a:noFill/>
            <a:miter lim="800000"/>
            <a:headEnd/>
            <a:tailEnd/>
          </a:ln>
          <a:effectLst/>
        </p:spPr>
      </p:pic>
      <p:sp>
        <p:nvSpPr>
          <p:cNvPr id="9"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1" name="下箭头 10"/>
          <p:cNvSpPr/>
          <p:nvPr/>
        </p:nvSpPr>
        <p:spPr>
          <a:xfrm>
            <a:off x="8463852" y="5881832"/>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电子图书</a:t>
            </a:r>
            <a:r>
              <a:rPr lang="zh-CN" altLang="en-US" sz="2000" b="1" dirty="0" smtClean="0">
                <a:latin typeface="微软雅黑" pitchFamily="34" charset="-122"/>
                <a:ea typeface="微软雅黑" pitchFamily="34" charset="-122"/>
              </a:rPr>
              <a:t>浏览</a:t>
            </a:r>
            <a:endParaRPr lang="zh-CN" altLang="en-US" sz="2000" b="1" dirty="0">
              <a:latin typeface="微软雅黑" pitchFamily="34" charset="-122"/>
              <a:ea typeface="微软雅黑" pitchFamily="34" charset="-122"/>
            </a:endParaRPr>
          </a:p>
        </p:txBody>
      </p:sp>
      <p:sp>
        <p:nvSpPr>
          <p:cNvPr id="12" name="椭圆 1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5" name="矩形 14"/>
          <p:cNvSpPr/>
          <p:nvPr/>
        </p:nvSpPr>
        <p:spPr>
          <a:xfrm>
            <a:off x="3491880" y="1592824"/>
            <a:ext cx="7920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AutoShape 4"/>
          <p:cNvSpPr>
            <a:spLocks noChangeArrowheads="1"/>
          </p:cNvSpPr>
          <p:nvPr/>
        </p:nvSpPr>
        <p:spPr bwMode="auto">
          <a:xfrm>
            <a:off x="2267744" y="2204864"/>
            <a:ext cx="1620000" cy="468000"/>
          </a:xfrm>
          <a:prstGeom prst="wedgeRectCallout">
            <a:avLst>
              <a:gd name="adj1" fmla="val -44277"/>
              <a:gd name="adj2" fmla="val -20549"/>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t>查看最新电子图书</a:t>
            </a:r>
            <a:endParaRPr lang="en-US" altLang="zh-CN" sz="1400" dirty="0"/>
          </a:p>
        </p:txBody>
      </p:sp>
      <p:sp>
        <p:nvSpPr>
          <p:cNvPr id="1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179512" y="1344180"/>
            <a:ext cx="7776000" cy="5685220"/>
          </a:xfrm>
          <a:prstGeom prst="rect">
            <a:avLst/>
          </a:prstGeom>
          <a:ln w="88900" cap="sq" cmpd="thickThin">
            <a:noFill/>
            <a:prstDash val="solid"/>
            <a:miter lim="800000"/>
          </a:ln>
          <a:effectLst>
            <a:innerShdw blurRad="76200">
              <a:srgbClr val="000000"/>
            </a:innerShdw>
          </a:effectLst>
        </p:spPr>
      </p:pic>
      <p:sp>
        <p:nvSpPr>
          <p:cNvPr id="8" name="TextBox 7"/>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电子图书</a:t>
            </a:r>
            <a:r>
              <a:rPr lang="zh-CN" altLang="en-US" sz="2000" b="1" dirty="0" smtClean="0">
                <a:latin typeface="微软雅黑" pitchFamily="34" charset="-122"/>
                <a:ea typeface="微软雅黑" pitchFamily="34" charset="-122"/>
              </a:rPr>
              <a:t>浏览</a:t>
            </a:r>
            <a:endParaRPr lang="zh-CN" altLang="en-US" sz="2000" b="1" dirty="0">
              <a:latin typeface="微软雅黑" pitchFamily="34" charset="-122"/>
              <a:ea typeface="微软雅黑" pitchFamily="34" charset="-122"/>
            </a:endParaRPr>
          </a:p>
        </p:txBody>
      </p:sp>
      <p:sp>
        <p:nvSpPr>
          <p:cNvPr id="9" name="椭圆 8"/>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0" name="下箭头 9"/>
          <p:cNvSpPr/>
          <p:nvPr/>
        </p:nvSpPr>
        <p:spPr>
          <a:xfrm>
            <a:off x="8463852" y="5881832"/>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
        <p:nvSpPr>
          <p:cNvPr id="12" name="AutoShape 4"/>
          <p:cNvSpPr>
            <a:spLocks noChangeArrowheads="1"/>
          </p:cNvSpPr>
          <p:nvPr/>
        </p:nvSpPr>
        <p:spPr bwMode="auto">
          <a:xfrm>
            <a:off x="2879992" y="1412776"/>
            <a:ext cx="1836024" cy="468000"/>
          </a:xfrm>
          <a:prstGeom prst="wedgeRectCallout">
            <a:avLst>
              <a:gd name="adj1" fmla="val -44277"/>
              <a:gd name="adj2" fmla="val -20549"/>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t>按系列浏览电子图书</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179512" y="1340768"/>
            <a:ext cx="7776864" cy="5522415"/>
          </a:xfrm>
          <a:prstGeom prst="rect">
            <a:avLst/>
          </a:prstGeom>
          <a:noFill/>
          <a:ln w="9525">
            <a:noFill/>
            <a:miter lim="800000"/>
            <a:headEnd/>
            <a:tailEnd/>
          </a:ln>
          <a:effectLst/>
        </p:spPr>
      </p:pic>
      <p:sp>
        <p:nvSpPr>
          <p:cNvPr id="9"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1" name="下箭头 10"/>
          <p:cNvSpPr/>
          <p:nvPr/>
        </p:nvSpPr>
        <p:spPr>
          <a:xfrm>
            <a:off x="8463852" y="5881832"/>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电子图书</a:t>
            </a:r>
            <a:r>
              <a:rPr lang="zh-CN" altLang="en-US" sz="2000" b="1" dirty="0" smtClean="0">
                <a:latin typeface="微软雅黑" pitchFamily="34" charset="-122"/>
                <a:ea typeface="微软雅黑" pitchFamily="34" charset="-122"/>
              </a:rPr>
              <a:t>浏览</a:t>
            </a:r>
            <a:endParaRPr lang="zh-CN" altLang="en-US" sz="2000" b="1" dirty="0">
              <a:latin typeface="微软雅黑" pitchFamily="34" charset="-122"/>
              <a:ea typeface="微软雅黑" pitchFamily="34" charset="-122"/>
            </a:endParaRPr>
          </a:p>
        </p:txBody>
      </p:sp>
      <p:sp>
        <p:nvSpPr>
          <p:cNvPr id="12" name="椭圆 1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1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
        <p:nvSpPr>
          <p:cNvPr id="10" name="矩形 9"/>
          <p:cNvSpPr/>
          <p:nvPr/>
        </p:nvSpPr>
        <p:spPr>
          <a:xfrm>
            <a:off x="395536" y="5373216"/>
            <a:ext cx="1440160"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AutoShape 4"/>
          <p:cNvSpPr>
            <a:spLocks noChangeArrowheads="1"/>
          </p:cNvSpPr>
          <p:nvPr/>
        </p:nvSpPr>
        <p:spPr bwMode="auto">
          <a:xfrm>
            <a:off x="2195736" y="5445224"/>
            <a:ext cx="1620000" cy="504000"/>
          </a:xfrm>
          <a:prstGeom prst="wedgeRectCallout">
            <a:avLst>
              <a:gd name="adj1" fmla="val -57047"/>
              <a:gd name="adj2" fmla="val -21150"/>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点击进入具体图书</a:t>
            </a:r>
            <a:endParaRPr lang="en-US"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group\Desktop\111.jpg"/>
          <p:cNvPicPr>
            <a:picLocks noChangeAspect="1" noChangeArrowheads="1"/>
          </p:cNvPicPr>
          <p:nvPr/>
        </p:nvPicPr>
        <p:blipFill>
          <a:blip r:embed="rId2" cstate="print"/>
          <a:srcRect/>
          <a:stretch>
            <a:fillRect/>
          </a:stretch>
        </p:blipFill>
        <p:spPr bwMode="auto">
          <a:xfrm>
            <a:off x="179512" y="1369208"/>
            <a:ext cx="8820000" cy="5228144"/>
          </a:xfrm>
          <a:prstGeom prst="rect">
            <a:avLst/>
          </a:prstGeom>
          <a:noFill/>
        </p:spPr>
      </p:pic>
      <p:sp>
        <p:nvSpPr>
          <p:cNvPr id="1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1" name="TextBox 10"/>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电子图书</a:t>
            </a:r>
            <a:r>
              <a:rPr lang="zh-CN" altLang="en-US" sz="2000" b="1" dirty="0" smtClean="0">
                <a:latin typeface="微软雅黑" pitchFamily="34" charset="-122"/>
                <a:ea typeface="微软雅黑" pitchFamily="34" charset="-122"/>
              </a:rPr>
              <a:t>浏览</a:t>
            </a:r>
            <a:endParaRPr lang="zh-CN" altLang="en-US" sz="2000" b="1" dirty="0">
              <a:latin typeface="微软雅黑" pitchFamily="34" charset="-122"/>
              <a:ea typeface="微软雅黑" pitchFamily="34" charset="-122"/>
            </a:endParaRPr>
          </a:p>
        </p:txBody>
      </p:sp>
      <p:sp>
        <p:nvSpPr>
          <p:cNvPr id="12" name="椭圆 1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17" name="AutoShape 4"/>
          <p:cNvSpPr>
            <a:spLocks noChangeArrowheads="1"/>
          </p:cNvSpPr>
          <p:nvPr/>
        </p:nvSpPr>
        <p:spPr bwMode="auto">
          <a:xfrm>
            <a:off x="4499992" y="2203724"/>
            <a:ext cx="1080120" cy="433188"/>
          </a:xfrm>
          <a:prstGeom prst="wedgeRectCallout">
            <a:avLst>
              <a:gd name="adj1" fmla="val -21783"/>
              <a:gd name="adj2" fmla="val 67282"/>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电子书</a:t>
            </a:r>
            <a:r>
              <a:rPr lang="zh-CN" altLang="en-US" sz="1400" dirty="0" smtClean="0"/>
              <a:t>介绍</a:t>
            </a:r>
            <a:endParaRPr lang="en-US" altLang="zh-CN" sz="1400" dirty="0"/>
          </a:p>
        </p:txBody>
      </p:sp>
      <p:sp>
        <p:nvSpPr>
          <p:cNvPr id="18" name="AutoShape 4"/>
          <p:cNvSpPr>
            <a:spLocks noChangeArrowheads="1"/>
          </p:cNvSpPr>
          <p:nvPr/>
        </p:nvSpPr>
        <p:spPr bwMode="auto">
          <a:xfrm>
            <a:off x="1187624" y="3283844"/>
            <a:ext cx="2124000" cy="433188"/>
          </a:xfrm>
          <a:prstGeom prst="wedgeRectCallout">
            <a:avLst>
              <a:gd name="adj1" fmla="val -21783"/>
              <a:gd name="adj2" fmla="val 67282"/>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查看示例章节 </a:t>
            </a:r>
            <a:r>
              <a:rPr lang="en-US" altLang="zh-CN" sz="1400" dirty="0" smtClean="0"/>
              <a:t>| </a:t>
            </a:r>
            <a:r>
              <a:rPr lang="zh-CN" altLang="en-US" sz="1400" dirty="0" smtClean="0"/>
              <a:t>查看摘要</a:t>
            </a:r>
            <a:endParaRPr lang="en-US" altLang="zh-CN" sz="1400" dirty="0"/>
          </a:p>
        </p:txBody>
      </p:sp>
      <p:sp>
        <p:nvSpPr>
          <p:cNvPr id="19" name="矩形 18"/>
          <p:cNvSpPr/>
          <p:nvPr/>
        </p:nvSpPr>
        <p:spPr>
          <a:xfrm>
            <a:off x="2915816" y="4149080"/>
            <a:ext cx="144016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4"/>
          <p:cNvSpPr>
            <a:spLocks noChangeArrowheads="1"/>
          </p:cNvSpPr>
          <p:nvPr/>
        </p:nvSpPr>
        <p:spPr bwMode="auto">
          <a:xfrm>
            <a:off x="4499992" y="3933056"/>
            <a:ext cx="1008112" cy="504000"/>
          </a:xfrm>
          <a:prstGeom prst="wedgeRectCallout">
            <a:avLst>
              <a:gd name="adj1" fmla="val -56721"/>
              <a:gd name="adj2" fmla="val -23183"/>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查看完整章节大纲</a:t>
            </a:r>
            <a:endParaRPr lang="en-US" altLang="zh-CN" sz="1400" dirty="0"/>
          </a:p>
        </p:txBody>
      </p:sp>
      <p:pic>
        <p:nvPicPr>
          <p:cNvPr id="8195" name="Picture 3" descr="C:\Users\igroup\Desktop\3.jpg"/>
          <p:cNvPicPr>
            <a:picLocks noChangeAspect="1" noChangeArrowheads="1"/>
          </p:cNvPicPr>
          <p:nvPr/>
        </p:nvPicPr>
        <p:blipFill>
          <a:blip r:embed="rId3" cstate="print"/>
          <a:srcRect/>
          <a:stretch>
            <a:fillRect/>
          </a:stretch>
        </p:blipFill>
        <p:spPr bwMode="auto">
          <a:xfrm>
            <a:off x="1187624" y="4941168"/>
            <a:ext cx="4895850" cy="2457450"/>
          </a:xfrm>
          <a:prstGeom prst="rect">
            <a:avLst/>
          </a:prstGeom>
          <a:ln>
            <a:noFill/>
          </a:ln>
          <a:effectLst>
            <a:outerShdw blurRad="292100" dist="139700" dir="2700000" algn="tl" rotWithShape="0">
              <a:srgbClr val="333333">
                <a:alpha val="65000"/>
              </a:srgbClr>
            </a:outerShdw>
          </a:effectLst>
        </p:spPr>
      </p:pic>
      <p:sp>
        <p:nvSpPr>
          <p:cNvPr id="21"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195"/>
                                        </p:tgtEl>
                                        <p:attrNameLst>
                                          <p:attrName>style.visibility</p:attrName>
                                        </p:attrNameLst>
                                      </p:cBhvr>
                                      <p:to>
                                        <p:strVal val="visible"/>
                                      </p:to>
                                    </p:set>
                                    <p:animEffect transition="in" filter="wipe(up)">
                                      <p:cBhvr>
                                        <p:cTn id="26"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8800"/>
            <a:ext cx="9144000" cy="830997"/>
          </a:xfrm>
          <a:prstGeom prst="rect">
            <a:avLst/>
          </a:prstGeom>
        </p:spPr>
        <p:txBody>
          <a:bodyPr wrap="square">
            <a:spAutoFit/>
          </a:bodyPr>
          <a:lstStyle/>
          <a:p>
            <a:pPr algn="ctr"/>
            <a:r>
              <a:rPr lang="en-US" altLang="zh-CN" sz="4800" b="1" dirty="0" smtClean="0"/>
              <a:t>SEARCH</a:t>
            </a:r>
            <a:r>
              <a:rPr lang="en-US" altLang="zh-CN" sz="4800" b="1" dirty="0" smtClean="0"/>
              <a:t> </a:t>
            </a:r>
            <a:r>
              <a:rPr lang="zh-CN" altLang="en-US" sz="4800" b="1" dirty="0" smtClean="0"/>
              <a:t>检索</a:t>
            </a:r>
            <a:endParaRPr lang="zh-CN" altLang="en-US" sz="4800" b="1" dirty="0" smtClean="0"/>
          </a:p>
        </p:txBody>
      </p:sp>
      <p:sp>
        <p:nvSpPr>
          <p:cNvPr id="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pic>
        <p:nvPicPr>
          <p:cNvPr id="9" name="Picture 2"/>
          <p:cNvPicPr>
            <a:picLocks noChangeAspect="1" noChangeArrowheads="1"/>
          </p:cNvPicPr>
          <p:nvPr/>
        </p:nvPicPr>
        <p:blipFill>
          <a:blip r:embed="rId2" cstate="print"/>
          <a:srcRect/>
          <a:stretch>
            <a:fillRect/>
          </a:stretch>
        </p:blipFill>
        <p:spPr bwMode="auto">
          <a:xfrm>
            <a:off x="35496" y="2950940"/>
            <a:ext cx="9144000" cy="33583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9512" y="1426699"/>
            <a:ext cx="8820000" cy="4594589"/>
          </a:xfrm>
          <a:prstGeom prst="rect">
            <a:avLst/>
          </a:prstGeom>
          <a:noFill/>
          <a:ln w="9525">
            <a:noFill/>
            <a:miter lim="800000"/>
            <a:headEnd/>
            <a:tailEnd/>
          </a:ln>
          <a:effectLst/>
        </p:spPr>
      </p:pic>
      <p:sp>
        <p:nvSpPr>
          <p:cNvPr id="4" name="矩形 3"/>
          <p:cNvSpPr/>
          <p:nvPr/>
        </p:nvSpPr>
        <p:spPr>
          <a:xfrm>
            <a:off x="1043608" y="3933056"/>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6" name="矩形 5"/>
          <p:cNvSpPr/>
          <p:nvPr/>
        </p:nvSpPr>
        <p:spPr>
          <a:xfrm>
            <a:off x="6732240" y="3933056"/>
            <a:ext cx="1116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AutoShape 4"/>
          <p:cNvSpPr>
            <a:spLocks noChangeArrowheads="1"/>
          </p:cNvSpPr>
          <p:nvPr/>
        </p:nvSpPr>
        <p:spPr bwMode="auto">
          <a:xfrm>
            <a:off x="2195736" y="3929066"/>
            <a:ext cx="1500198" cy="571504"/>
          </a:xfrm>
          <a:prstGeom prst="wedgeRectCallout">
            <a:avLst>
              <a:gd name="adj1" fmla="val -57665"/>
              <a:gd name="adj2" fmla="val -25652"/>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dirty="0" smtClean="0"/>
              <a:t>输入检索关键词</a:t>
            </a:r>
            <a:endParaRPr lang="en-US" altLang="zh-CN" sz="1400" dirty="0"/>
          </a:p>
        </p:txBody>
      </p:sp>
      <p:sp>
        <p:nvSpPr>
          <p:cNvPr id="9" name="AutoShape 4"/>
          <p:cNvSpPr>
            <a:spLocks noChangeArrowheads="1"/>
          </p:cNvSpPr>
          <p:nvPr/>
        </p:nvSpPr>
        <p:spPr bwMode="auto">
          <a:xfrm>
            <a:off x="6732240" y="4473168"/>
            <a:ext cx="1404000" cy="468000"/>
          </a:xfrm>
          <a:prstGeom prst="wedgeRectCallout">
            <a:avLst>
              <a:gd name="adj1" fmla="val -17421"/>
              <a:gd name="adj2" fmla="val -25278"/>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b="1" dirty="0" smtClean="0"/>
              <a:t>点击“</a:t>
            </a:r>
            <a:r>
              <a:rPr lang="en-US" altLang="zh-CN" sz="1400" b="1" dirty="0" smtClean="0"/>
              <a:t>SEARCH</a:t>
            </a:r>
            <a:r>
              <a:rPr lang="zh-CN" altLang="en-US" sz="1400" b="1" dirty="0" smtClean="0"/>
              <a:t>”</a:t>
            </a:r>
            <a:endParaRPr lang="en-US" altLang="zh-CN" sz="1400" b="1" dirty="0"/>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快速检索</a:t>
            </a:r>
            <a:endParaRPr lang="zh-CN" altLang="en-US" sz="2000" b="1" dirty="0">
              <a:latin typeface="微软雅黑" pitchFamily="34" charset="-122"/>
              <a:ea typeface="微软雅黑" pitchFamily="34" charset="-122"/>
            </a:endParaRPr>
          </a:p>
        </p:txBody>
      </p:sp>
      <p:sp>
        <p:nvSpPr>
          <p:cNvPr id="11" name="椭圆 10"/>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2"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44488" y="1412776"/>
            <a:ext cx="8820000" cy="5264225"/>
          </a:xfrm>
          <a:prstGeom prst="rect">
            <a:avLst/>
          </a:prstGeom>
          <a:noFill/>
          <a:ln w="9525">
            <a:noFill/>
            <a:miter lim="800000"/>
            <a:headEnd/>
            <a:tailEnd/>
          </a:ln>
          <a:effectLst/>
        </p:spPr>
      </p:pic>
      <p:sp>
        <p:nvSpPr>
          <p:cNvPr id="3" name="AutoShape 4"/>
          <p:cNvSpPr>
            <a:spLocks noChangeArrowheads="1"/>
          </p:cNvSpPr>
          <p:nvPr/>
        </p:nvSpPr>
        <p:spPr bwMode="auto">
          <a:xfrm>
            <a:off x="2699792" y="1916832"/>
            <a:ext cx="1800000" cy="720000"/>
          </a:xfrm>
          <a:prstGeom prst="wedgeRectCallout">
            <a:avLst>
              <a:gd name="adj1" fmla="val -55630"/>
              <a:gd name="adj2" fmla="val -15250"/>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t>可</a:t>
            </a:r>
            <a:r>
              <a:rPr lang="zh-CN" altLang="en-US" sz="1400" dirty="0" smtClean="0"/>
              <a:t>按相关性、发布顺序、标题首字母排序</a:t>
            </a:r>
            <a:endParaRPr lang="en-US" altLang="zh-CN" sz="1400" dirty="0"/>
          </a:p>
        </p:txBody>
      </p:sp>
      <p:sp>
        <p:nvSpPr>
          <p:cNvPr id="4" name="AutoShape 4"/>
          <p:cNvSpPr>
            <a:spLocks noChangeArrowheads="1"/>
          </p:cNvSpPr>
          <p:nvPr/>
        </p:nvSpPr>
        <p:spPr bwMode="auto">
          <a:xfrm>
            <a:off x="1403648" y="3789040"/>
            <a:ext cx="1071570" cy="428604"/>
          </a:xfrm>
          <a:prstGeom prst="wedgeRectCallout">
            <a:avLst>
              <a:gd name="adj1" fmla="val -19903"/>
              <a:gd name="adj2" fmla="val -35543"/>
            </a:avLst>
          </a:prstGeom>
          <a:solidFill>
            <a:srgbClr val="FFFF99"/>
          </a:solidFill>
          <a:ln w="25400" algn="ctr">
            <a:solidFill>
              <a:srgbClr val="00B0F0"/>
            </a:solidFill>
            <a:miter lim="800000"/>
            <a:headEnd/>
            <a:tailEnd/>
          </a:ln>
          <a:effectLst/>
        </p:spPr>
        <p:txBody>
          <a:bodyPr anchor="ctr"/>
          <a:lstStyle/>
          <a:p>
            <a:pPr algn="ctr">
              <a:spcBef>
                <a:spcPct val="0"/>
              </a:spcBef>
            </a:pPr>
            <a:r>
              <a:rPr lang="zh-CN" altLang="en-US" sz="1400" dirty="0" smtClean="0"/>
              <a:t>阅读摘要</a:t>
            </a:r>
            <a:endParaRPr lang="en-US" altLang="zh-CN" sz="1400" dirty="0"/>
          </a:p>
        </p:txBody>
      </p:sp>
      <p:sp>
        <p:nvSpPr>
          <p:cNvPr id="9"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左箭头 9"/>
          <p:cNvSpPr/>
          <p:nvPr/>
        </p:nvSpPr>
        <p:spPr>
          <a:xfrm>
            <a:off x="8176960" y="6237312"/>
            <a:ext cx="571504" cy="35719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快速检索</a:t>
            </a:r>
            <a:endParaRPr lang="zh-CN" altLang="en-US" sz="2000" b="1" dirty="0">
              <a:latin typeface="微软雅黑" pitchFamily="34" charset="-122"/>
              <a:ea typeface="微软雅黑" pitchFamily="34" charset="-122"/>
            </a:endParaRPr>
          </a:p>
        </p:txBody>
      </p:sp>
      <p:sp>
        <p:nvSpPr>
          <p:cNvPr id="12" name="椭圆 11"/>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3" name="矩形 12"/>
          <p:cNvSpPr/>
          <p:nvPr/>
        </p:nvSpPr>
        <p:spPr>
          <a:xfrm>
            <a:off x="179512" y="3789040"/>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AutoShape 4"/>
          <p:cNvSpPr>
            <a:spLocks noChangeArrowheads="1"/>
          </p:cNvSpPr>
          <p:nvPr/>
        </p:nvSpPr>
        <p:spPr bwMode="auto">
          <a:xfrm>
            <a:off x="5040232" y="4869160"/>
            <a:ext cx="1620000" cy="1080120"/>
          </a:xfrm>
          <a:prstGeom prst="wedgeRectCallout">
            <a:avLst>
              <a:gd name="adj1" fmla="val 57682"/>
              <a:gd name="adj2" fmla="val -21579"/>
            </a:avLst>
          </a:prstGeom>
          <a:solidFill>
            <a:srgbClr val="FFFF99"/>
          </a:solidFill>
          <a:ln w="25400" algn="ctr">
            <a:solidFill>
              <a:srgbClr val="00B0F0"/>
            </a:solidFill>
            <a:miter lim="800000"/>
            <a:headEnd/>
            <a:tailEnd/>
          </a:ln>
          <a:effectLst/>
        </p:spPr>
        <p:txBody>
          <a:bodyPr anchor="ctr"/>
          <a:lstStyle/>
          <a:p>
            <a:pPr>
              <a:spcBef>
                <a:spcPct val="0"/>
              </a:spcBef>
              <a:spcAft>
                <a:spcPts val="800"/>
              </a:spcAft>
            </a:pPr>
            <a:r>
              <a:rPr lang="zh-CN" altLang="en-US" sz="1400" dirty="0" smtClean="0"/>
              <a:t>下载</a:t>
            </a:r>
            <a:r>
              <a:rPr lang="en-US" altLang="zh-CN" sz="1400" dirty="0" smtClean="0"/>
              <a:t>PDF</a:t>
            </a:r>
            <a:r>
              <a:rPr lang="zh-CN" altLang="en-US" sz="1400" dirty="0" smtClean="0"/>
              <a:t>格式全文</a:t>
            </a:r>
            <a:endParaRPr lang="en-US" altLang="zh-CN" sz="1400" dirty="0" smtClean="0"/>
          </a:p>
          <a:p>
            <a:pPr>
              <a:spcBef>
                <a:spcPct val="0"/>
              </a:spcBef>
            </a:pPr>
            <a:r>
              <a:rPr lang="en-US" altLang="zh-CN" sz="1400" dirty="0" smtClean="0"/>
              <a:t>Save to my library </a:t>
            </a:r>
          </a:p>
          <a:p>
            <a:pPr>
              <a:spcBef>
                <a:spcPct val="0"/>
              </a:spcBef>
            </a:pPr>
            <a:r>
              <a:rPr lang="zh-CN" altLang="en-US" sz="1400" dirty="0" smtClean="0"/>
              <a:t>保存至我的图书馆</a:t>
            </a:r>
            <a:endParaRPr lang="en-US" altLang="zh-CN" sz="1400" dirty="0"/>
          </a:p>
        </p:txBody>
      </p:sp>
      <p:sp>
        <p:nvSpPr>
          <p:cNvPr id="15"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cstate="print"/>
          <a:srcRect/>
          <a:stretch>
            <a:fillRect/>
          </a:stretch>
        </p:blipFill>
        <p:spPr bwMode="auto">
          <a:xfrm>
            <a:off x="3203848" y="1500174"/>
            <a:ext cx="1771650" cy="4752975"/>
          </a:xfrm>
          <a:prstGeom prst="rect">
            <a:avLst/>
          </a:prstGeom>
          <a:ln>
            <a:noFill/>
          </a:ln>
          <a:effectLst>
            <a:outerShdw blurRad="292100" dist="139700" dir="2700000" algn="tl" rotWithShape="0">
              <a:srgbClr val="333333">
                <a:alpha val="65000"/>
              </a:srgbClr>
            </a:outerShdw>
          </a:effectLst>
        </p:spPr>
      </p:pic>
      <p:pic>
        <p:nvPicPr>
          <p:cNvPr id="22" name="Picture 5"/>
          <p:cNvPicPr>
            <a:picLocks noChangeAspect="1" noChangeArrowheads="1"/>
          </p:cNvPicPr>
          <p:nvPr/>
        </p:nvPicPr>
        <p:blipFill>
          <a:blip r:embed="rId3" cstate="print"/>
          <a:srcRect/>
          <a:stretch>
            <a:fillRect/>
          </a:stretch>
        </p:blipFill>
        <p:spPr bwMode="auto">
          <a:xfrm>
            <a:off x="5364088" y="1500174"/>
            <a:ext cx="1857375" cy="1190625"/>
          </a:xfrm>
          <a:prstGeom prst="rect">
            <a:avLst/>
          </a:prstGeom>
          <a:ln>
            <a:noFill/>
          </a:ln>
          <a:effectLst>
            <a:outerShdw blurRad="292100" dist="139700" dir="2700000" algn="tl" rotWithShape="0">
              <a:srgbClr val="333333">
                <a:alpha val="65000"/>
              </a:srgbClr>
            </a:outerShdw>
          </a:effectLst>
        </p:spPr>
      </p:pic>
      <p:pic>
        <p:nvPicPr>
          <p:cNvPr id="23" name="Picture 2"/>
          <p:cNvPicPr>
            <a:picLocks noChangeAspect="1" noChangeArrowheads="1"/>
          </p:cNvPicPr>
          <p:nvPr/>
        </p:nvPicPr>
        <p:blipFill>
          <a:blip r:embed="rId4" cstate="print"/>
          <a:srcRect/>
          <a:stretch>
            <a:fillRect/>
          </a:stretch>
        </p:blipFill>
        <p:spPr bwMode="auto">
          <a:xfrm>
            <a:off x="899592" y="1412776"/>
            <a:ext cx="1876425" cy="4743450"/>
          </a:xfrm>
          <a:prstGeom prst="rect">
            <a:avLst/>
          </a:prstGeom>
          <a:ln>
            <a:noFill/>
          </a:ln>
          <a:effectLst>
            <a:outerShdw blurRad="292100" dist="139700" dir="2700000" algn="tl" rotWithShape="0">
              <a:srgbClr val="333333">
                <a:alpha val="65000"/>
              </a:srgbClr>
            </a:outerShdw>
          </a:effectLst>
        </p:spPr>
      </p:pic>
      <p:sp>
        <p:nvSpPr>
          <p:cNvPr id="20" name="AutoShape 4"/>
          <p:cNvSpPr>
            <a:spLocks noChangeArrowheads="1"/>
          </p:cNvSpPr>
          <p:nvPr/>
        </p:nvSpPr>
        <p:spPr bwMode="auto">
          <a:xfrm>
            <a:off x="5508104" y="3068960"/>
            <a:ext cx="1656184" cy="1728192"/>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latin typeface="Verdana" pitchFamily="34" charset="0"/>
                <a:cs typeface="Verdana" pitchFamily="34" charset="0"/>
              </a:rPr>
              <a:t>在页面左侧可按出版物类型、年份、关键词、</a:t>
            </a:r>
            <a:r>
              <a:rPr lang="zh-CN" altLang="en-US" sz="1400" dirty="0" smtClean="0">
                <a:latin typeface="Verdana" pitchFamily="34" charset="0"/>
                <a:cs typeface="Verdana" pitchFamily="34" charset="0"/>
              </a:rPr>
              <a:t>是否</a:t>
            </a:r>
            <a:r>
              <a:rPr lang="en-US" altLang="zh-CN" sz="1400" dirty="0" smtClean="0">
                <a:latin typeface="Verdana" pitchFamily="34" charset="0"/>
                <a:ea typeface="Verdana" pitchFamily="34" charset="0"/>
                <a:cs typeface="Verdana" pitchFamily="34" charset="0"/>
              </a:rPr>
              <a:t>OA</a:t>
            </a:r>
            <a:r>
              <a:rPr lang="zh-CN" altLang="en-US" sz="1400" dirty="0" smtClean="0">
                <a:latin typeface="Verdana" pitchFamily="34" charset="0"/>
                <a:cs typeface="Verdana" pitchFamily="34" charset="0"/>
              </a:rPr>
              <a:t>、</a:t>
            </a:r>
            <a:r>
              <a:rPr lang="zh-CN" altLang="en-US" sz="1400" dirty="0" smtClean="0">
                <a:latin typeface="Verdana" pitchFamily="34" charset="0"/>
                <a:cs typeface="Verdana" pitchFamily="34" charset="0"/>
              </a:rPr>
              <a:t>作者、隶属机构、会议名进一步筛选</a:t>
            </a:r>
          </a:p>
        </p:txBody>
      </p:sp>
      <p:sp>
        <p:nvSpPr>
          <p:cNvPr id="12"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4" name="TextBox 13"/>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快速检索</a:t>
            </a:r>
            <a:endParaRPr lang="zh-CN" altLang="en-US" sz="2000" b="1" dirty="0">
              <a:latin typeface="微软雅黑" pitchFamily="34" charset="-122"/>
              <a:ea typeface="微软雅黑" pitchFamily="34" charset="-122"/>
            </a:endParaRPr>
          </a:p>
        </p:txBody>
      </p:sp>
      <p:sp>
        <p:nvSpPr>
          <p:cNvPr id="16" name="椭圆 15"/>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24"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5</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15" name="Picture 1"/>
          <p:cNvPicPr>
            <a:picLocks noChangeAspect="1" noChangeArrowheads="1"/>
          </p:cNvPicPr>
          <p:nvPr/>
        </p:nvPicPr>
        <p:blipFill>
          <a:blip r:embed="rId2" cstate="print"/>
          <a:srcRect/>
          <a:stretch>
            <a:fillRect/>
          </a:stretch>
        </p:blipFill>
        <p:spPr bwMode="auto">
          <a:xfrm>
            <a:off x="1071538" y="1285860"/>
            <a:ext cx="1738325" cy="714380"/>
          </a:xfrm>
          <a:prstGeom prst="rect">
            <a:avLst/>
          </a:prstGeom>
          <a:noFill/>
          <a:ln w="9525">
            <a:noFill/>
            <a:miter lim="800000"/>
            <a:headEnd/>
            <a:tailEnd/>
          </a:ln>
          <a:effectLst/>
        </p:spPr>
      </p:pic>
      <p:pic>
        <p:nvPicPr>
          <p:cNvPr id="11" name="Picture 3"/>
          <p:cNvPicPr>
            <a:picLocks noChangeAspect="1" noChangeArrowheads="1"/>
          </p:cNvPicPr>
          <p:nvPr/>
        </p:nvPicPr>
        <p:blipFill>
          <a:blip r:embed="rId3" cstate="print"/>
          <a:srcRect/>
          <a:stretch>
            <a:fillRect/>
          </a:stretch>
        </p:blipFill>
        <p:spPr bwMode="auto">
          <a:xfrm>
            <a:off x="107504" y="2204864"/>
            <a:ext cx="8886825" cy="4524375"/>
          </a:xfrm>
          <a:prstGeom prst="rect">
            <a:avLst/>
          </a:prstGeom>
          <a:noFill/>
          <a:ln w="9525">
            <a:noFill/>
            <a:miter lim="800000"/>
            <a:headEnd/>
            <a:tailEnd/>
          </a:ln>
        </p:spPr>
      </p:pic>
      <p:sp>
        <p:nvSpPr>
          <p:cNvPr id="13" name="Title 1"/>
          <p:cNvSpPr txBox="1">
            <a:spLocks/>
          </p:cNvSpPr>
          <p:nvPr/>
        </p:nvSpPr>
        <p:spPr>
          <a:xfrm>
            <a:off x="2930636" y="1167273"/>
            <a:ext cx="6681924" cy="965583"/>
          </a:xfrm>
          <a:prstGeom prst="rect">
            <a:avLst/>
          </a:prstGeom>
        </p:spPr>
        <p:txBody>
          <a:bodyPr vert="horz" lIns="91440" tIns="45720" rIns="91440" bIns="45720" rtlCol="0" anchor="ctr">
            <a:noAutofit/>
          </a:bodyPr>
          <a:lstStyle/>
          <a:p>
            <a:pPr lvl="0">
              <a:spcBef>
                <a:spcPct val="0"/>
              </a:spcBef>
              <a:defRPr/>
            </a:pPr>
            <a:r>
              <a:rPr lang="zh-CN" altLang="en-US" sz="2800" b="1" dirty="0" smtClean="0">
                <a:latin typeface="微软雅黑" pitchFamily="34" charset="-122"/>
                <a:ea typeface="微软雅黑" pitchFamily="34" charset="-122"/>
              </a:rPr>
              <a:t>常用关键词涵盖多个光学的应用领域</a:t>
            </a:r>
            <a:endParaRPr lang="en-US" altLang="zh-CN" sz="2800" dirty="0">
              <a:latin typeface="微软雅黑" pitchFamily="34" charset="-122"/>
              <a:ea typeface="微软雅黑" pitchFamily="34" charset="-122"/>
            </a:endParaRPr>
          </a:p>
        </p:txBody>
      </p:sp>
      <p:sp>
        <p:nvSpPr>
          <p:cNvPr id="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44488" y="1857365"/>
            <a:ext cx="8820000" cy="3446859"/>
          </a:xfrm>
          <a:prstGeom prst="rect">
            <a:avLst/>
          </a:prstGeom>
          <a:noFill/>
          <a:ln w="9525">
            <a:noFill/>
            <a:miter lim="800000"/>
            <a:headEnd/>
            <a:tailEnd/>
          </a:ln>
          <a:effectLst/>
        </p:spPr>
      </p:pic>
      <p:sp>
        <p:nvSpPr>
          <p:cNvPr id="3" name="矩形 2"/>
          <p:cNvSpPr/>
          <p:nvPr/>
        </p:nvSpPr>
        <p:spPr>
          <a:xfrm>
            <a:off x="6732240" y="4869160"/>
            <a:ext cx="1214446"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7" name="TextBox 6"/>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高级</a:t>
            </a:r>
            <a:r>
              <a:rPr lang="zh-CN" altLang="en-US" sz="2000" b="1" dirty="0" smtClean="0">
                <a:latin typeface="微软雅黑" pitchFamily="34" charset="-122"/>
                <a:ea typeface="微软雅黑" pitchFamily="34" charset="-122"/>
              </a:rPr>
              <a:t>检索</a:t>
            </a:r>
            <a:endParaRPr lang="zh-CN" altLang="en-US" sz="2000" b="1" dirty="0">
              <a:latin typeface="微软雅黑" pitchFamily="34" charset="-122"/>
              <a:ea typeface="微软雅黑" pitchFamily="34" charset="-122"/>
            </a:endParaRPr>
          </a:p>
        </p:txBody>
      </p:sp>
      <p:sp>
        <p:nvSpPr>
          <p:cNvPr id="8" name="AutoShape 4"/>
          <p:cNvSpPr>
            <a:spLocks noChangeArrowheads="1"/>
          </p:cNvSpPr>
          <p:nvPr/>
        </p:nvSpPr>
        <p:spPr bwMode="auto">
          <a:xfrm>
            <a:off x="6732240" y="5409272"/>
            <a:ext cx="1692000" cy="468000"/>
          </a:xfrm>
          <a:prstGeom prst="wedgeRectCallout">
            <a:avLst>
              <a:gd name="adj1" fmla="val -21710"/>
              <a:gd name="adj2" fmla="val -68697"/>
            </a:avLst>
          </a:prstGeom>
          <a:solidFill>
            <a:srgbClr val="FFFF99"/>
          </a:solidFill>
          <a:ln w="25400" algn="ctr">
            <a:solidFill>
              <a:srgbClr val="00B0F0"/>
            </a:solidFill>
            <a:miter lim="800000"/>
            <a:headEnd/>
            <a:tailEnd/>
          </a:ln>
          <a:effectLst/>
        </p:spPr>
        <p:txBody>
          <a:bodyPr anchor="ctr"/>
          <a:lstStyle/>
          <a:p>
            <a:pPr>
              <a:spcBef>
                <a:spcPct val="0"/>
              </a:spcBef>
            </a:pPr>
            <a:r>
              <a:rPr lang="zh-CN" altLang="en-US" sz="1400" b="1" dirty="0" smtClean="0"/>
              <a:t>点击</a:t>
            </a:r>
            <a:r>
              <a:rPr lang="zh-CN" altLang="en-US" sz="1400" b="1" dirty="0" smtClean="0"/>
              <a:t>进入高级检索</a:t>
            </a:r>
            <a:endParaRPr lang="en-US" altLang="zh-CN" sz="1400" b="1" dirty="0"/>
          </a:p>
        </p:txBody>
      </p:sp>
      <p:sp>
        <p:nvSpPr>
          <p:cNvPr id="9" name="椭圆 8"/>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10"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7170" name="Picture 2"/>
          <p:cNvPicPr>
            <a:picLocks noChangeAspect="1" noChangeArrowheads="1"/>
          </p:cNvPicPr>
          <p:nvPr/>
        </p:nvPicPr>
        <p:blipFill>
          <a:blip r:embed="rId2" cstate="print"/>
          <a:srcRect/>
          <a:stretch>
            <a:fillRect/>
          </a:stretch>
        </p:blipFill>
        <p:spPr bwMode="auto">
          <a:xfrm>
            <a:off x="251520" y="1400175"/>
            <a:ext cx="6248400" cy="5457825"/>
          </a:xfrm>
          <a:prstGeom prst="rect">
            <a:avLst/>
          </a:prstGeom>
          <a:noFill/>
          <a:ln w="9525">
            <a:noFill/>
            <a:miter lim="800000"/>
            <a:headEnd/>
            <a:tailEnd/>
          </a:ln>
          <a:effectLst/>
        </p:spPr>
      </p:pic>
      <p:sp>
        <p:nvSpPr>
          <p:cNvPr id="12" name="TextBox 11"/>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高级</a:t>
            </a:r>
            <a:r>
              <a:rPr lang="zh-CN" altLang="en-US" sz="2000" b="1" dirty="0" smtClean="0">
                <a:latin typeface="微软雅黑" pitchFamily="34" charset="-122"/>
                <a:ea typeface="微软雅黑" pitchFamily="34" charset="-122"/>
              </a:rPr>
              <a:t>检索</a:t>
            </a:r>
            <a:endParaRPr lang="zh-CN" altLang="en-US" sz="2000" b="1" dirty="0">
              <a:latin typeface="微软雅黑" pitchFamily="34" charset="-122"/>
              <a:ea typeface="微软雅黑" pitchFamily="34" charset="-122"/>
            </a:endParaRPr>
          </a:p>
        </p:txBody>
      </p:sp>
      <p:sp>
        <p:nvSpPr>
          <p:cNvPr id="13" name="椭圆 12"/>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5</a:t>
            </a:r>
            <a:endParaRPr lang="zh-CN" altLang="en-US" b="1" dirty="0">
              <a:latin typeface="微软雅黑" pitchFamily="34" charset="-122"/>
              <a:ea typeface="微软雅黑" pitchFamily="34" charset="-122"/>
            </a:endParaRPr>
          </a:p>
        </p:txBody>
      </p:sp>
      <p:sp>
        <p:nvSpPr>
          <p:cNvPr id="14" name="AutoShape 4"/>
          <p:cNvSpPr>
            <a:spLocks noChangeArrowheads="1"/>
          </p:cNvSpPr>
          <p:nvPr/>
        </p:nvSpPr>
        <p:spPr bwMode="auto">
          <a:xfrm>
            <a:off x="6300192" y="2240968"/>
            <a:ext cx="972000" cy="900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latin typeface="+mn-ea"/>
              </a:rPr>
              <a:t>输入</a:t>
            </a:r>
            <a:r>
              <a:rPr lang="zh-CN" altLang="en-US" sz="1400" dirty="0" smtClean="0">
                <a:latin typeface="+mn-ea"/>
              </a:rPr>
              <a:t>关键词</a:t>
            </a:r>
            <a:r>
              <a:rPr lang="en-US" altLang="zh-CN" sz="1400" dirty="0" smtClean="0">
                <a:latin typeface="+mn-ea"/>
              </a:rPr>
              <a:t>/</a:t>
            </a:r>
            <a:r>
              <a:rPr lang="zh-CN" altLang="en-US" sz="1400" dirty="0" smtClean="0">
                <a:latin typeface="+mn-ea"/>
              </a:rPr>
              <a:t>短语</a:t>
            </a:r>
            <a:endParaRPr lang="en-US" altLang="zh-CN" sz="1400" dirty="0">
              <a:latin typeface="+mn-ea"/>
            </a:endParaRPr>
          </a:p>
        </p:txBody>
      </p:sp>
      <p:sp>
        <p:nvSpPr>
          <p:cNvPr id="15" name="AutoShape 4"/>
          <p:cNvSpPr>
            <a:spLocks noChangeArrowheads="1"/>
          </p:cNvSpPr>
          <p:nvPr/>
        </p:nvSpPr>
        <p:spPr bwMode="auto">
          <a:xfrm>
            <a:off x="6300192" y="3861048"/>
            <a:ext cx="1584176" cy="936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20000"/>
              </a:lnSpc>
              <a:spcBef>
                <a:spcPct val="0"/>
              </a:spcBef>
            </a:pPr>
            <a:r>
              <a:rPr lang="zh-CN" altLang="en-US" sz="1400" dirty="0" smtClean="0">
                <a:latin typeface="Verdana" pitchFamily="34" charset="0"/>
                <a:cs typeface="Verdana" pitchFamily="34" charset="0"/>
              </a:rPr>
              <a:t>选择出版物类型，会议录和期刊可限定卷号、期次</a:t>
            </a:r>
            <a:endParaRPr lang="en-US" altLang="zh-CN" sz="1400" dirty="0">
              <a:latin typeface="Verdana" pitchFamily="34" charset="0"/>
              <a:ea typeface="Verdana" pitchFamily="34" charset="0"/>
              <a:cs typeface="Verdana" pitchFamily="34" charset="0"/>
            </a:endParaRPr>
          </a:p>
        </p:txBody>
      </p:sp>
      <p:sp>
        <p:nvSpPr>
          <p:cNvPr id="16" name="AutoShape 4"/>
          <p:cNvSpPr>
            <a:spLocks noChangeArrowheads="1"/>
          </p:cNvSpPr>
          <p:nvPr/>
        </p:nvSpPr>
        <p:spPr bwMode="auto">
          <a:xfrm>
            <a:off x="6300192" y="5445224"/>
            <a:ext cx="972000" cy="900000"/>
          </a:xfrm>
          <a:prstGeom prst="wedgeRectCallout">
            <a:avLst>
              <a:gd name="adj1" fmla="val -63317"/>
              <a:gd name="adj2" fmla="val -22331"/>
            </a:avLst>
          </a:prstGeom>
          <a:solidFill>
            <a:srgbClr val="FFFF99"/>
          </a:solidFill>
          <a:ln w="25400" algn="ctr">
            <a:solidFill>
              <a:srgbClr val="00B0F0"/>
            </a:solidFill>
            <a:miter lim="800000"/>
            <a:headEnd/>
            <a:tailEnd/>
          </a:ln>
          <a:effectLst/>
        </p:spPr>
        <p:txBody>
          <a:bodyPr anchor="ctr"/>
          <a:lstStyle/>
          <a:p>
            <a:pPr>
              <a:lnSpc>
                <a:spcPct val="130000"/>
              </a:lnSpc>
              <a:spcBef>
                <a:spcPct val="0"/>
              </a:spcBef>
            </a:pPr>
            <a:r>
              <a:rPr lang="zh-CN" altLang="en-US" sz="1400" dirty="0" smtClean="0">
                <a:latin typeface="+mn-ea"/>
              </a:rPr>
              <a:t>限定</a:t>
            </a:r>
            <a:r>
              <a:rPr lang="zh-CN" altLang="en-US" sz="1400" dirty="0" smtClean="0">
                <a:latin typeface="+mn-ea"/>
              </a:rPr>
              <a:t>检索年限</a:t>
            </a:r>
            <a:r>
              <a:rPr lang="zh-CN" altLang="en-US" sz="1400" dirty="0" smtClean="0">
                <a:latin typeface="+mn-ea"/>
              </a:rPr>
              <a:t>范围</a:t>
            </a:r>
            <a:endParaRPr lang="en-US" altLang="zh-CN" sz="1400" dirty="0">
              <a:latin typeface="+mn-ea"/>
            </a:endParaRPr>
          </a:p>
        </p:txBody>
      </p:sp>
      <p:sp>
        <p:nvSpPr>
          <p:cNvPr id="1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8800"/>
            <a:ext cx="9144000" cy="830997"/>
          </a:xfrm>
          <a:prstGeom prst="rect">
            <a:avLst/>
          </a:prstGeom>
        </p:spPr>
        <p:txBody>
          <a:bodyPr wrap="square">
            <a:spAutoFit/>
          </a:bodyPr>
          <a:lstStyle/>
          <a:p>
            <a:pPr algn="ctr"/>
            <a:r>
              <a:rPr lang="en-US" altLang="zh-CN" sz="4800" b="1" dirty="0" smtClean="0"/>
              <a:t>REMOTE ACCESS</a:t>
            </a:r>
            <a:r>
              <a:rPr lang="en-US" altLang="zh-CN" sz="4800" b="1" dirty="0" smtClean="0"/>
              <a:t> </a:t>
            </a:r>
            <a:r>
              <a:rPr lang="zh-CN" altLang="en-US" sz="4800" b="1" dirty="0" smtClean="0"/>
              <a:t>远程访问</a:t>
            </a:r>
          </a:p>
        </p:txBody>
      </p:sp>
      <p:sp>
        <p:nvSpPr>
          <p:cNvPr id="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pic>
        <p:nvPicPr>
          <p:cNvPr id="9" name="Picture 2"/>
          <p:cNvPicPr>
            <a:picLocks noChangeAspect="1" noChangeArrowheads="1"/>
          </p:cNvPicPr>
          <p:nvPr/>
        </p:nvPicPr>
        <p:blipFill>
          <a:blip r:embed="rId2" cstate="print"/>
          <a:srcRect/>
          <a:stretch>
            <a:fillRect/>
          </a:stretch>
        </p:blipFill>
        <p:spPr bwMode="auto">
          <a:xfrm>
            <a:off x="35496" y="2950940"/>
            <a:ext cx="9144000" cy="33583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8194" name="Picture 2"/>
          <p:cNvPicPr>
            <a:picLocks noChangeAspect="1" noChangeArrowheads="1"/>
          </p:cNvPicPr>
          <p:nvPr/>
        </p:nvPicPr>
        <p:blipFill>
          <a:blip r:embed="rId2" cstate="print"/>
          <a:srcRect/>
          <a:stretch>
            <a:fillRect/>
          </a:stretch>
        </p:blipFill>
        <p:spPr bwMode="auto">
          <a:xfrm>
            <a:off x="0" y="1571612"/>
            <a:ext cx="8828087" cy="285750"/>
          </a:xfrm>
          <a:prstGeom prst="rect">
            <a:avLst/>
          </a:prstGeom>
          <a:noFill/>
          <a:ln w="9525">
            <a:noFill/>
            <a:miter lim="800000"/>
            <a:headEnd/>
            <a:tailEnd/>
          </a:ln>
          <a:effectLst/>
        </p:spPr>
      </p:pic>
      <p:sp>
        <p:nvSpPr>
          <p:cNvPr id="5" name="矩形 4"/>
          <p:cNvSpPr/>
          <p:nvPr/>
        </p:nvSpPr>
        <p:spPr>
          <a:xfrm>
            <a:off x="6715140" y="1571612"/>
            <a:ext cx="571504"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4"/>
          <p:cNvSpPr>
            <a:spLocks noChangeArrowheads="1"/>
          </p:cNvSpPr>
          <p:nvPr/>
        </p:nvSpPr>
        <p:spPr bwMode="auto">
          <a:xfrm>
            <a:off x="6359660" y="2132856"/>
            <a:ext cx="2460812" cy="1428760"/>
          </a:xfrm>
          <a:prstGeom prst="wedgeRectCallout">
            <a:avLst>
              <a:gd name="adj1" fmla="val -21627"/>
              <a:gd name="adj2" fmla="val -61687"/>
            </a:avLst>
          </a:prstGeom>
          <a:solidFill>
            <a:srgbClr val="FFFF99"/>
          </a:solidFill>
          <a:ln w="25400" algn="ctr">
            <a:solidFill>
              <a:srgbClr val="00B0F0"/>
            </a:solidFill>
            <a:miter lim="800000"/>
            <a:headEnd/>
            <a:tailEnd/>
          </a:ln>
          <a:effectLst/>
        </p:spPr>
        <p:txBody>
          <a:bodyPr anchor="t"/>
          <a:lstStyle/>
          <a:p>
            <a:pPr algn="just"/>
            <a:r>
              <a:rPr lang="zh-CN" altLang="en-US" sz="1400" dirty="0" smtClean="0">
                <a:latin typeface="Verdana" pitchFamily="34" charset="0"/>
                <a:cs typeface="Verdana" pitchFamily="34" charset="0"/>
              </a:rPr>
              <a:t>在机构网络下创建个人账号，点击</a:t>
            </a:r>
            <a:r>
              <a:rPr lang="en-US" altLang="zh-CN" sz="1400" b="1" dirty="0" smtClean="0">
                <a:latin typeface="Verdana" pitchFamily="34" charset="0"/>
                <a:ea typeface="Verdana" pitchFamily="34" charset="0"/>
                <a:cs typeface="Verdana" pitchFamily="34" charset="0"/>
              </a:rPr>
              <a:t>Sign in</a:t>
            </a:r>
            <a:r>
              <a:rPr lang="zh-CN" altLang="en-US" sz="1400" dirty="0" smtClean="0">
                <a:latin typeface="Verdana" pitchFamily="34" charset="0"/>
                <a:cs typeface="Verdana" pitchFamily="34" charset="0"/>
              </a:rPr>
              <a:t>，</a:t>
            </a:r>
            <a:r>
              <a:rPr lang="zh-CN" altLang="en-US" sz="1400" dirty="0" smtClean="0">
                <a:latin typeface="Verdana" pitchFamily="34" charset="0"/>
                <a:cs typeface="Verdana" pitchFamily="34" charset="0"/>
              </a:rPr>
              <a:t>创建</a:t>
            </a:r>
            <a:r>
              <a:rPr lang="zh-CN" altLang="en-US" sz="1400" dirty="0" smtClean="0">
                <a:latin typeface="Verdana" pitchFamily="34" charset="0"/>
                <a:cs typeface="Verdana" pitchFamily="34" charset="0"/>
              </a:rPr>
              <a:t>个人账号后，平台将通过邮件发送最新内容的</a:t>
            </a:r>
            <a:r>
              <a:rPr lang="zh-CN" altLang="en-US" sz="1400" dirty="0" smtClean="0">
                <a:latin typeface="Verdana" pitchFamily="34" charset="0"/>
                <a:cs typeface="Verdana" pitchFamily="34" charset="0"/>
              </a:rPr>
              <a:t>通知管理员</a:t>
            </a:r>
            <a:r>
              <a:rPr lang="zh-CN" altLang="en-US" sz="1400" dirty="0" smtClean="0">
                <a:latin typeface="Verdana" pitchFamily="34" charset="0"/>
                <a:cs typeface="Verdana" pitchFamily="34" charset="0"/>
              </a:rPr>
              <a:t>若需查阅账号订阅情况、查看使用统计，也在此登录。</a:t>
            </a:r>
            <a:endParaRPr lang="en-US" altLang="zh-CN" sz="1400" dirty="0" smtClean="0">
              <a:latin typeface="Verdana" pitchFamily="34" charset="0"/>
              <a:ea typeface="Verdana" pitchFamily="34" charset="0"/>
              <a:cs typeface="Verdana" pitchFamily="34" charset="0"/>
            </a:endParaRPr>
          </a:p>
          <a:p>
            <a:endParaRPr lang="zh-CN" altLang="en-US" sz="1400" dirty="0">
              <a:latin typeface="Verdana" pitchFamily="34" charset="0"/>
              <a:cs typeface="Verdana" pitchFamily="34" charset="0"/>
            </a:endParaRPr>
          </a:p>
        </p:txBody>
      </p:sp>
      <p:pic>
        <p:nvPicPr>
          <p:cNvPr id="8195" name="Picture 3"/>
          <p:cNvPicPr>
            <a:picLocks noChangeAspect="1" noChangeArrowheads="1"/>
          </p:cNvPicPr>
          <p:nvPr/>
        </p:nvPicPr>
        <p:blipFill>
          <a:blip r:embed="rId3" cstate="print"/>
          <a:srcRect/>
          <a:stretch>
            <a:fillRect/>
          </a:stretch>
        </p:blipFill>
        <p:spPr bwMode="auto">
          <a:xfrm>
            <a:off x="2643174" y="2071678"/>
            <a:ext cx="2705100" cy="3971925"/>
          </a:xfrm>
          <a:prstGeom prst="rect">
            <a:avLst/>
          </a:prstGeom>
          <a:ln>
            <a:noFill/>
          </a:ln>
          <a:effectLst>
            <a:outerShdw blurRad="292100" dist="139700" dir="2700000" algn="tl" rotWithShape="0">
              <a:srgbClr val="333333">
                <a:alpha val="65000"/>
              </a:srgbClr>
            </a:outerShdw>
          </a:effectLst>
        </p:spPr>
      </p:pic>
      <p:sp>
        <p:nvSpPr>
          <p:cNvPr id="9" name="矩形 8"/>
          <p:cNvSpPr/>
          <p:nvPr/>
        </p:nvSpPr>
        <p:spPr>
          <a:xfrm>
            <a:off x="2648304" y="2492896"/>
            <a:ext cx="2715784"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059832" y="5445224"/>
            <a:ext cx="216024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AutoShape 4"/>
          <p:cNvSpPr>
            <a:spLocks noChangeArrowheads="1"/>
          </p:cNvSpPr>
          <p:nvPr/>
        </p:nvSpPr>
        <p:spPr bwMode="auto">
          <a:xfrm>
            <a:off x="1475656" y="3789040"/>
            <a:ext cx="972000" cy="1008000"/>
          </a:xfrm>
          <a:prstGeom prst="wedgeRectCallout">
            <a:avLst>
              <a:gd name="adj1" fmla="val 58827"/>
              <a:gd name="adj2" fmla="val -22170"/>
            </a:avLst>
          </a:prstGeom>
          <a:solidFill>
            <a:srgbClr val="FFFF99"/>
          </a:solidFill>
          <a:ln w="25400" algn="ctr">
            <a:solidFill>
              <a:srgbClr val="00B0F0"/>
            </a:solidFill>
            <a:miter lim="800000"/>
            <a:headEnd/>
            <a:tailEnd/>
          </a:ln>
          <a:effectLst/>
        </p:spPr>
        <p:txBody>
          <a:bodyPr anchor="t"/>
          <a:lstStyle/>
          <a:p>
            <a:r>
              <a:rPr lang="zh-CN" altLang="en-US" sz="1400" dirty="0" smtClean="0"/>
              <a:t>若有账号，可直接通过用户名、密码登录</a:t>
            </a:r>
            <a:endParaRPr lang="zh-CN" altLang="en-US" sz="1400" dirty="0"/>
          </a:p>
        </p:txBody>
      </p:sp>
      <p:sp>
        <p:nvSpPr>
          <p:cNvPr id="14" name="TextBox 13"/>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15" name="椭圆 14"/>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16" name="AutoShape 4"/>
          <p:cNvSpPr>
            <a:spLocks noChangeArrowheads="1"/>
          </p:cNvSpPr>
          <p:nvPr/>
        </p:nvSpPr>
        <p:spPr bwMode="auto">
          <a:xfrm>
            <a:off x="5544216" y="5445224"/>
            <a:ext cx="972000" cy="576064"/>
          </a:xfrm>
          <a:prstGeom prst="wedgeRectCallout">
            <a:avLst>
              <a:gd name="adj1" fmla="val -57307"/>
              <a:gd name="adj2" fmla="val -22259"/>
            </a:avLst>
          </a:prstGeom>
          <a:solidFill>
            <a:srgbClr val="FFFF99"/>
          </a:solidFill>
          <a:ln w="25400" algn="ctr">
            <a:solidFill>
              <a:srgbClr val="00B0F0"/>
            </a:solidFill>
            <a:miter lim="800000"/>
            <a:headEnd/>
            <a:tailEnd/>
          </a:ln>
          <a:effectLst/>
        </p:spPr>
        <p:txBody>
          <a:bodyPr anchor="t"/>
          <a:lstStyle/>
          <a:p>
            <a:r>
              <a:rPr lang="zh-CN" altLang="en-US" sz="1400" dirty="0" smtClean="0">
                <a:latin typeface="Verdana" pitchFamily="34" charset="0"/>
                <a:cs typeface="Verdana" pitchFamily="34" charset="0"/>
              </a:rPr>
              <a:t>若无账号，</a:t>
            </a:r>
            <a:r>
              <a:rPr lang="zh-CN" altLang="en-US" sz="1400" dirty="0" smtClean="0">
                <a:latin typeface="Verdana" pitchFamily="34" charset="0"/>
                <a:cs typeface="Verdana" pitchFamily="34" charset="0"/>
              </a:rPr>
              <a:t>点击注册</a:t>
            </a:r>
            <a:endParaRPr lang="zh-CN" altLang="en-US" sz="1400" dirty="0" smtClean="0">
              <a:latin typeface="Verdana" pitchFamily="34" charset="0"/>
              <a:cs typeface="Verdana" pitchFamily="34" charset="0"/>
            </a:endParaRPr>
          </a:p>
        </p:txBody>
      </p:sp>
      <p:sp>
        <p:nvSpPr>
          <p:cNvPr id="17"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9218" name="Picture 2"/>
          <p:cNvPicPr>
            <a:picLocks noChangeAspect="1" noChangeArrowheads="1"/>
          </p:cNvPicPr>
          <p:nvPr/>
        </p:nvPicPr>
        <p:blipFill>
          <a:blip r:embed="rId2" cstate="print"/>
          <a:srcRect/>
          <a:stretch>
            <a:fillRect/>
          </a:stretch>
        </p:blipFill>
        <p:spPr bwMode="auto">
          <a:xfrm>
            <a:off x="428596" y="1285860"/>
            <a:ext cx="8215370" cy="5003514"/>
          </a:xfrm>
          <a:prstGeom prst="rect">
            <a:avLst/>
          </a:prstGeom>
          <a:noFill/>
          <a:ln w="9525">
            <a:noFill/>
            <a:miter lim="800000"/>
            <a:headEnd/>
            <a:tailEnd/>
          </a:ln>
          <a:effectLst/>
        </p:spPr>
      </p:pic>
      <p:sp>
        <p:nvSpPr>
          <p:cNvPr id="3" name="AutoShape 4"/>
          <p:cNvSpPr>
            <a:spLocks noChangeArrowheads="1"/>
          </p:cNvSpPr>
          <p:nvPr/>
        </p:nvSpPr>
        <p:spPr bwMode="auto">
          <a:xfrm>
            <a:off x="1647032" y="2929504"/>
            <a:ext cx="3429024" cy="355480"/>
          </a:xfrm>
          <a:prstGeom prst="wedgeRectCallout">
            <a:avLst>
              <a:gd name="adj1" fmla="val -22773"/>
              <a:gd name="adj2" fmla="val -84104"/>
            </a:avLst>
          </a:prstGeom>
          <a:solidFill>
            <a:srgbClr val="FFFF99"/>
          </a:solidFill>
          <a:ln w="25400" algn="ctr">
            <a:solidFill>
              <a:srgbClr val="00B0F0"/>
            </a:solidFill>
            <a:miter lim="800000"/>
            <a:headEnd/>
            <a:tailEnd/>
          </a:ln>
          <a:effectLst/>
        </p:spPr>
        <p:txBody>
          <a:bodyPr anchor="t"/>
          <a:lstStyle/>
          <a:p>
            <a:pPr algn="ctr"/>
            <a:r>
              <a:rPr lang="zh-CN" altLang="en-US" sz="1400" dirty="0" smtClean="0">
                <a:latin typeface="Verdana" pitchFamily="34" charset="0"/>
                <a:cs typeface="Verdana" pitchFamily="34" charset="0"/>
              </a:rPr>
              <a:t>依次填写账户信息、专业信息，确认提交</a:t>
            </a:r>
            <a:endParaRPr lang="zh-CN" altLang="en-US" sz="1400" dirty="0">
              <a:latin typeface="Verdana" pitchFamily="34" charset="0"/>
              <a:cs typeface="Verdana" pitchFamily="34" charset="0"/>
            </a:endParaRPr>
          </a:p>
        </p:txBody>
      </p:sp>
      <p:sp>
        <p:nvSpPr>
          <p:cNvPr id="4" name="AutoShape 4"/>
          <p:cNvSpPr>
            <a:spLocks noChangeArrowheads="1"/>
          </p:cNvSpPr>
          <p:nvPr/>
        </p:nvSpPr>
        <p:spPr bwMode="auto">
          <a:xfrm>
            <a:off x="4929190" y="4214818"/>
            <a:ext cx="3168000" cy="1008000"/>
          </a:xfrm>
          <a:prstGeom prst="wedgeRectCallout">
            <a:avLst>
              <a:gd name="adj1" fmla="val -53351"/>
              <a:gd name="adj2" fmla="val -22176"/>
            </a:avLst>
          </a:prstGeom>
          <a:solidFill>
            <a:srgbClr val="FFFF99"/>
          </a:solidFill>
          <a:ln w="25400" algn="ctr">
            <a:solidFill>
              <a:srgbClr val="00B0F0"/>
            </a:solidFill>
            <a:miter lim="800000"/>
            <a:headEnd/>
            <a:tailEnd/>
          </a:ln>
          <a:effectLst/>
        </p:spPr>
        <p:txBody>
          <a:bodyPr anchor="t"/>
          <a:lstStyle/>
          <a:p>
            <a:pPr>
              <a:lnSpc>
                <a:spcPct val="130000"/>
              </a:lnSpc>
            </a:pPr>
            <a:r>
              <a:rPr lang="zh-CN" altLang="en-US" sz="1400" dirty="0" smtClean="0">
                <a:latin typeface="Verdana" pitchFamily="34" charset="0"/>
                <a:cs typeface="Verdana" pitchFamily="34" charset="0"/>
              </a:rPr>
              <a:t>填写称谓、名、姓、电子邮箱、用户名（</a:t>
            </a:r>
            <a:r>
              <a:rPr lang="en-US" altLang="zh-CN" sz="1400" dirty="0" smtClean="0">
                <a:latin typeface="Verdana" pitchFamily="34" charset="0"/>
                <a:ea typeface="Verdana" pitchFamily="34" charset="0"/>
                <a:cs typeface="Verdana" pitchFamily="34" charset="0"/>
              </a:rPr>
              <a:t>5-20</a:t>
            </a:r>
            <a:r>
              <a:rPr lang="zh-CN" altLang="en-US" sz="1400" dirty="0" smtClean="0">
                <a:latin typeface="Verdana" pitchFamily="34" charset="0"/>
                <a:cs typeface="Verdana" pitchFamily="34" charset="0"/>
              </a:rPr>
              <a:t>位，字母、数字或符号）、密码（至少</a:t>
            </a:r>
            <a:r>
              <a:rPr lang="en-US" altLang="zh-CN" sz="1400" dirty="0" smtClean="0">
                <a:latin typeface="Verdana" pitchFamily="34" charset="0"/>
                <a:ea typeface="Verdana" pitchFamily="34" charset="0"/>
                <a:cs typeface="Verdana" pitchFamily="34" charset="0"/>
              </a:rPr>
              <a:t>6</a:t>
            </a:r>
            <a:r>
              <a:rPr lang="zh-CN" altLang="en-US" sz="1400" dirty="0" smtClean="0">
                <a:latin typeface="Verdana" pitchFamily="34" charset="0"/>
                <a:cs typeface="Verdana" pitchFamily="34" charset="0"/>
              </a:rPr>
              <a:t>位，字母、数字或符号）</a:t>
            </a:r>
            <a:endParaRPr lang="zh-CN" altLang="en-US" sz="1400" dirty="0">
              <a:latin typeface="Verdana" pitchFamily="34" charset="0"/>
              <a:cs typeface="Verdana" pitchFamily="34" charset="0"/>
            </a:endParaRPr>
          </a:p>
        </p:txBody>
      </p:sp>
      <p:sp>
        <p:nvSpPr>
          <p:cNvPr id="21" name="下箭头 20"/>
          <p:cNvSpPr/>
          <p:nvPr/>
        </p:nvSpPr>
        <p:spPr>
          <a:xfrm>
            <a:off x="8316416" y="5949280"/>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10" name="椭圆 9"/>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11"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755576" y="1571612"/>
            <a:ext cx="6143668" cy="4615821"/>
          </a:xfrm>
          <a:prstGeom prst="rect">
            <a:avLst/>
          </a:prstGeom>
          <a:noFill/>
          <a:ln w="9525">
            <a:noFill/>
            <a:miter lim="800000"/>
            <a:headEnd/>
            <a:tailEnd/>
          </a:ln>
          <a:effectLst/>
        </p:spPr>
      </p:pic>
      <p:sp>
        <p:nvSpPr>
          <p:cNvPr id="4" name="矩形 3"/>
          <p:cNvSpPr/>
          <p:nvPr/>
        </p:nvSpPr>
        <p:spPr>
          <a:xfrm>
            <a:off x="5472200" y="5643578"/>
            <a:ext cx="900000" cy="43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8" name="TextBox 7"/>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9" name="椭圆 8"/>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10" name="AutoShape 4"/>
          <p:cNvSpPr>
            <a:spLocks noChangeArrowheads="1"/>
          </p:cNvSpPr>
          <p:nvPr/>
        </p:nvSpPr>
        <p:spPr bwMode="auto">
          <a:xfrm>
            <a:off x="4929190" y="4214818"/>
            <a:ext cx="2520000" cy="1008000"/>
          </a:xfrm>
          <a:prstGeom prst="wedgeRectCallout">
            <a:avLst>
              <a:gd name="adj1" fmla="val -53351"/>
              <a:gd name="adj2" fmla="val -22176"/>
            </a:avLst>
          </a:prstGeom>
          <a:solidFill>
            <a:srgbClr val="FFFF99"/>
          </a:solidFill>
          <a:ln w="25400" algn="ctr">
            <a:solidFill>
              <a:srgbClr val="00B0F0"/>
            </a:solidFill>
            <a:miter lim="800000"/>
            <a:headEnd/>
            <a:tailEnd/>
          </a:ln>
          <a:effectLst/>
        </p:spPr>
        <p:txBody>
          <a:bodyPr anchor="t"/>
          <a:lstStyle/>
          <a:p>
            <a:pPr>
              <a:lnSpc>
                <a:spcPct val="130000"/>
              </a:lnSpc>
            </a:pPr>
            <a:r>
              <a:rPr lang="zh-CN" altLang="en-US" sz="1400" dirty="0" smtClean="0">
                <a:latin typeface="Verdana" pitchFamily="34" charset="0"/>
                <a:cs typeface="Verdana" pitchFamily="34" charset="0"/>
              </a:rPr>
              <a:t>填写地址类型、组织机构、街道地址、城市、国家、省份、右边，填完后点击“</a:t>
            </a:r>
            <a:r>
              <a:rPr lang="en-US" altLang="zh-CN" sz="1400" dirty="0" smtClean="0">
                <a:latin typeface="Verdana" pitchFamily="34" charset="0"/>
                <a:cs typeface="Verdana" pitchFamily="34" charset="0"/>
              </a:rPr>
              <a:t>Next”</a:t>
            </a:r>
          </a:p>
        </p:txBody>
      </p:sp>
      <p:sp>
        <p:nvSpPr>
          <p:cNvPr id="11" name="下箭头 10"/>
          <p:cNvSpPr/>
          <p:nvPr/>
        </p:nvSpPr>
        <p:spPr>
          <a:xfrm>
            <a:off x="8316416" y="5949280"/>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611560" y="1643050"/>
            <a:ext cx="7115678" cy="3786214"/>
          </a:xfrm>
          <a:prstGeom prst="rect">
            <a:avLst/>
          </a:prstGeom>
          <a:noFill/>
          <a:ln w="9525">
            <a:noFill/>
            <a:miter lim="800000"/>
            <a:headEnd/>
            <a:tailEnd/>
          </a:ln>
          <a:effectLst/>
        </p:spPr>
      </p:pic>
      <p:sp>
        <p:nvSpPr>
          <p:cNvPr id="5"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9" name="TextBox 8"/>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10" name="下箭头 9"/>
          <p:cNvSpPr/>
          <p:nvPr/>
        </p:nvSpPr>
        <p:spPr>
          <a:xfrm>
            <a:off x="8316416" y="5949280"/>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AutoShape 4"/>
          <p:cNvSpPr>
            <a:spLocks noChangeArrowheads="1"/>
          </p:cNvSpPr>
          <p:nvPr/>
        </p:nvSpPr>
        <p:spPr bwMode="auto">
          <a:xfrm>
            <a:off x="5508384" y="2852936"/>
            <a:ext cx="2520000" cy="720000"/>
          </a:xfrm>
          <a:prstGeom prst="wedgeRectCallout">
            <a:avLst>
              <a:gd name="adj1" fmla="val -53351"/>
              <a:gd name="adj2" fmla="val -22176"/>
            </a:avLst>
          </a:prstGeom>
          <a:solidFill>
            <a:srgbClr val="FFFF99"/>
          </a:solidFill>
          <a:ln w="25400" algn="ctr">
            <a:solidFill>
              <a:srgbClr val="00B0F0"/>
            </a:solidFill>
            <a:miter lim="800000"/>
            <a:headEnd/>
            <a:tailEnd/>
          </a:ln>
          <a:effectLst/>
        </p:spPr>
        <p:txBody>
          <a:bodyPr anchor="t"/>
          <a:lstStyle/>
          <a:p>
            <a:pPr>
              <a:lnSpc>
                <a:spcPct val="130000"/>
              </a:lnSpc>
            </a:pPr>
            <a:r>
              <a:rPr lang="zh-CN" altLang="en-US" sz="1400" dirty="0" smtClean="0">
                <a:latin typeface="Verdana" pitchFamily="34" charset="0"/>
                <a:cs typeface="Verdana" pitchFamily="34" charset="0"/>
              </a:rPr>
              <a:t>填写职业、选择重点关注方向、填写最近项目或毕业时间</a:t>
            </a:r>
            <a:endParaRPr lang="en-US" altLang="zh-CN" sz="1400" dirty="0" smtClean="0">
              <a:latin typeface="Verdana" pitchFamily="34" charset="0"/>
              <a:cs typeface="Verdana" pitchFamily="34" charset="0"/>
            </a:endParaRPr>
          </a:p>
        </p:txBody>
      </p:sp>
      <p:sp>
        <p:nvSpPr>
          <p:cNvPr id="13" name="椭圆 12"/>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15"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755576" y="1500174"/>
            <a:ext cx="5303046" cy="4714908"/>
          </a:xfrm>
          <a:prstGeom prst="rect">
            <a:avLst/>
          </a:prstGeom>
          <a:noFill/>
          <a:ln w="9525">
            <a:noFill/>
            <a:miter lim="800000"/>
            <a:headEnd/>
            <a:tailEnd/>
          </a:ln>
          <a:effectLst/>
        </p:spPr>
      </p:pic>
      <p:sp>
        <p:nvSpPr>
          <p:cNvPr id="3" name="AutoShape 4"/>
          <p:cNvSpPr>
            <a:spLocks noChangeArrowheads="1"/>
          </p:cNvSpPr>
          <p:nvPr/>
        </p:nvSpPr>
        <p:spPr bwMode="auto">
          <a:xfrm>
            <a:off x="4217660" y="1700808"/>
            <a:ext cx="2226548" cy="564664"/>
          </a:xfrm>
          <a:prstGeom prst="wedgeRectCallout">
            <a:avLst>
              <a:gd name="adj1" fmla="val -21867"/>
              <a:gd name="adj2" fmla="val 78399"/>
            </a:avLst>
          </a:prstGeom>
          <a:solidFill>
            <a:srgbClr val="FFFF99"/>
          </a:solidFill>
          <a:ln w="25400" algn="ctr">
            <a:solidFill>
              <a:srgbClr val="00B0F0"/>
            </a:solidFill>
            <a:miter lim="800000"/>
            <a:headEnd/>
            <a:tailEnd/>
          </a:ln>
          <a:effectLst/>
        </p:spPr>
        <p:txBody>
          <a:bodyPr anchor="t"/>
          <a:lstStyle/>
          <a:p>
            <a:r>
              <a:rPr lang="zh-CN" altLang="en-US" sz="1400" dirty="0" smtClean="0">
                <a:latin typeface="Verdana" pitchFamily="34" charset="0"/>
                <a:cs typeface="Verdana" pitchFamily="34" charset="0"/>
              </a:rPr>
              <a:t>是否愿意</a:t>
            </a:r>
            <a:r>
              <a:rPr lang="zh-CN" altLang="en-US" sz="1400" dirty="0" smtClean="0">
                <a:latin typeface="Verdana" pitchFamily="34" charset="0"/>
                <a:cs typeface="Verdana" pitchFamily="34" charset="0"/>
              </a:rPr>
              <a:t>创建一个</a:t>
            </a:r>
            <a:r>
              <a:rPr lang="en-US" altLang="zh-CN" sz="1400" dirty="0" smtClean="0">
                <a:latin typeface="Verdana" pitchFamily="34" charset="0"/>
                <a:ea typeface="Verdana" pitchFamily="34" charset="0"/>
                <a:cs typeface="Verdana" pitchFamily="34" charset="0"/>
              </a:rPr>
              <a:t>SPIE</a:t>
            </a:r>
          </a:p>
          <a:p>
            <a:r>
              <a:rPr lang="zh-CN" altLang="en-US" sz="1400" dirty="0" smtClean="0">
                <a:latin typeface="Verdana" pitchFamily="34" charset="0"/>
                <a:cs typeface="Verdana" pitchFamily="34" charset="0"/>
              </a:rPr>
              <a:t>公共</a:t>
            </a:r>
            <a:r>
              <a:rPr lang="zh-CN" altLang="en-US" sz="1400" dirty="0" smtClean="0">
                <a:latin typeface="Verdana" pitchFamily="34" charset="0"/>
                <a:cs typeface="Verdana" pitchFamily="34" charset="0"/>
              </a:rPr>
              <a:t>账号来分享专业信息</a:t>
            </a:r>
            <a:endParaRPr lang="zh-CN" altLang="en-US" sz="1400" dirty="0">
              <a:latin typeface="Verdana" pitchFamily="34" charset="0"/>
              <a:cs typeface="Verdana" pitchFamily="34" charset="0"/>
            </a:endParaRPr>
          </a:p>
        </p:txBody>
      </p:sp>
      <p:sp>
        <p:nvSpPr>
          <p:cNvPr id="4" name="AutoShape 4"/>
          <p:cNvSpPr>
            <a:spLocks noChangeArrowheads="1"/>
          </p:cNvSpPr>
          <p:nvPr/>
        </p:nvSpPr>
        <p:spPr bwMode="auto">
          <a:xfrm>
            <a:off x="6660232" y="3429000"/>
            <a:ext cx="2319646" cy="2088232"/>
          </a:xfrm>
          <a:prstGeom prst="wedgeRectCallout">
            <a:avLst>
              <a:gd name="adj1" fmla="val -57595"/>
              <a:gd name="adj2" fmla="val -21034"/>
            </a:avLst>
          </a:prstGeom>
          <a:solidFill>
            <a:srgbClr val="FFFF99"/>
          </a:solidFill>
          <a:ln w="25400" algn="ctr">
            <a:solidFill>
              <a:srgbClr val="00B0F0"/>
            </a:solidFill>
            <a:miter lim="800000"/>
            <a:headEnd/>
            <a:tailEnd/>
          </a:ln>
          <a:effectLst/>
        </p:spPr>
        <p:txBody>
          <a:bodyPr anchor="t"/>
          <a:lstStyle/>
          <a:p>
            <a:pPr marL="342900" indent="-342900" algn="just">
              <a:spcAft>
                <a:spcPts val="800"/>
              </a:spcAft>
              <a:buAutoNum type="arabicPeriod"/>
            </a:pPr>
            <a:r>
              <a:rPr lang="zh-CN" altLang="en-US" sz="1400" dirty="0" smtClean="0">
                <a:latin typeface="Verdana" pitchFamily="34" charset="0"/>
                <a:cs typeface="Verdana" pitchFamily="34" charset="0"/>
              </a:rPr>
              <a:t>同意接收</a:t>
            </a:r>
            <a:r>
              <a:rPr lang="en-US" altLang="zh-CN" sz="1400" dirty="0" smtClean="0">
                <a:latin typeface="Verdana" pitchFamily="34" charset="0"/>
                <a:ea typeface="Verdana" pitchFamily="34" charset="0"/>
                <a:cs typeface="Verdana" pitchFamily="34" charset="0"/>
              </a:rPr>
              <a:t>SPIE</a:t>
            </a:r>
            <a:r>
              <a:rPr lang="zh-CN" altLang="en-US" sz="1400" dirty="0" smtClean="0">
                <a:latin typeface="Verdana" pitchFamily="34" charset="0"/>
                <a:cs typeface="Verdana" pitchFamily="34" charset="0"/>
              </a:rPr>
              <a:t>会议、产品、服务信息的邮件</a:t>
            </a:r>
            <a:endParaRPr lang="en-US" altLang="zh-CN" sz="1400" dirty="0" smtClean="0">
              <a:latin typeface="Verdana" pitchFamily="34" charset="0"/>
              <a:ea typeface="Verdana" pitchFamily="34" charset="0"/>
              <a:cs typeface="Verdana" pitchFamily="34" charset="0"/>
            </a:endParaRPr>
          </a:p>
          <a:p>
            <a:pPr marL="342900" indent="-342900" algn="just">
              <a:spcAft>
                <a:spcPts val="800"/>
              </a:spcAft>
              <a:buAutoNum type="arabicPeriod"/>
            </a:pPr>
            <a:r>
              <a:rPr lang="zh-CN" altLang="en-US" sz="1400" dirty="0" smtClean="0">
                <a:latin typeface="Verdana" pitchFamily="34" charset="0"/>
                <a:cs typeface="Verdana" pitchFamily="34" charset="0"/>
              </a:rPr>
              <a:t>同意通过邮政信箱接收</a:t>
            </a:r>
            <a:r>
              <a:rPr lang="en-US" altLang="zh-CN" sz="1400" dirty="0" smtClean="0">
                <a:latin typeface="Verdana" pitchFamily="34" charset="0"/>
                <a:ea typeface="Verdana" pitchFamily="34" charset="0"/>
                <a:cs typeface="Verdana" pitchFamily="34" charset="0"/>
              </a:rPr>
              <a:t>SPIE</a:t>
            </a:r>
            <a:r>
              <a:rPr lang="zh-CN" altLang="en-US" sz="1400" dirty="0" smtClean="0">
                <a:latin typeface="Verdana" pitchFamily="34" charset="0"/>
                <a:cs typeface="Verdana" pitchFamily="34" charset="0"/>
              </a:rPr>
              <a:t>会议、产品、服务信息</a:t>
            </a:r>
            <a:endParaRPr lang="en-US" altLang="zh-CN" sz="1400" dirty="0" smtClean="0">
              <a:latin typeface="Verdana" pitchFamily="34" charset="0"/>
              <a:ea typeface="Verdana" pitchFamily="34" charset="0"/>
              <a:cs typeface="Verdana" pitchFamily="34" charset="0"/>
            </a:endParaRPr>
          </a:p>
          <a:p>
            <a:pPr marL="342900" indent="-342900" algn="just">
              <a:spcAft>
                <a:spcPts val="800"/>
              </a:spcAft>
              <a:buAutoNum type="arabicPeriod"/>
            </a:pPr>
            <a:r>
              <a:rPr lang="zh-CN" altLang="en-US" sz="1400" dirty="0" smtClean="0">
                <a:latin typeface="Verdana" pitchFamily="34" charset="0"/>
                <a:cs typeface="Verdana" pitchFamily="34" charset="0"/>
              </a:rPr>
              <a:t>同意第三方通过邮箱通知您关于会议、产品、服务的信息</a:t>
            </a:r>
            <a:endParaRPr lang="zh-CN" altLang="en-US" sz="1400" dirty="0">
              <a:latin typeface="Verdana" pitchFamily="34" charset="0"/>
              <a:cs typeface="Verdana" pitchFamily="34" charset="0"/>
            </a:endParaRPr>
          </a:p>
        </p:txBody>
      </p:sp>
      <p:sp>
        <p:nvSpPr>
          <p:cNvPr id="5" name="矩形 4"/>
          <p:cNvSpPr/>
          <p:nvPr/>
        </p:nvSpPr>
        <p:spPr>
          <a:xfrm>
            <a:off x="4139952" y="5661248"/>
            <a:ext cx="164136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10" name="TextBox 9"/>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11" name="椭圆 10"/>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5</a:t>
            </a:r>
            <a:endParaRPr lang="zh-CN" altLang="en-US" b="1" dirty="0">
              <a:latin typeface="微软雅黑" pitchFamily="34" charset="-122"/>
              <a:ea typeface="微软雅黑" pitchFamily="34" charset="-122"/>
            </a:endParaRPr>
          </a:p>
        </p:txBody>
      </p:sp>
      <p:sp>
        <p:nvSpPr>
          <p:cNvPr id="13" name="下箭头 12"/>
          <p:cNvSpPr/>
          <p:nvPr/>
        </p:nvSpPr>
        <p:spPr>
          <a:xfrm>
            <a:off x="8316416" y="5949280"/>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7" name="TextBox 6"/>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8" name="椭圆 7"/>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6</a:t>
            </a:r>
            <a:endParaRPr lang="zh-CN" altLang="en-US" b="1" dirty="0">
              <a:latin typeface="微软雅黑" pitchFamily="34" charset="-122"/>
              <a:ea typeface="微软雅黑" pitchFamily="34" charset="-122"/>
            </a:endParaRPr>
          </a:p>
        </p:txBody>
      </p:sp>
      <p:pic>
        <p:nvPicPr>
          <p:cNvPr id="2" name="Picture 6"/>
          <p:cNvPicPr>
            <a:picLocks noChangeAspect="1" noChangeArrowheads="1"/>
          </p:cNvPicPr>
          <p:nvPr/>
        </p:nvPicPr>
        <p:blipFill>
          <a:blip r:embed="rId2" cstate="print"/>
          <a:srcRect/>
          <a:stretch>
            <a:fillRect/>
          </a:stretch>
        </p:blipFill>
        <p:spPr bwMode="auto">
          <a:xfrm>
            <a:off x="539552" y="1556792"/>
            <a:ext cx="6831665" cy="2638436"/>
          </a:xfrm>
          <a:prstGeom prst="rect">
            <a:avLst/>
          </a:prstGeom>
          <a:noFill/>
          <a:ln w="9525">
            <a:noFill/>
            <a:miter lim="800000"/>
            <a:headEnd/>
            <a:tailEnd/>
          </a:ln>
          <a:effectLst/>
        </p:spPr>
      </p:pic>
      <p:sp>
        <p:nvSpPr>
          <p:cNvPr id="3" name="AutoShape 4"/>
          <p:cNvSpPr>
            <a:spLocks noChangeArrowheads="1"/>
          </p:cNvSpPr>
          <p:nvPr/>
        </p:nvSpPr>
        <p:spPr bwMode="auto">
          <a:xfrm>
            <a:off x="4067944" y="4077072"/>
            <a:ext cx="2579780" cy="720080"/>
          </a:xfrm>
          <a:prstGeom prst="wedgeRectCallout">
            <a:avLst>
              <a:gd name="adj1" fmla="val -21173"/>
              <a:gd name="adj2" fmla="val -65648"/>
            </a:avLst>
          </a:prstGeom>
          <a:solidFill>
            <a:srgbClr val="FFFF99"/>
          </a:solidFill>
          <a:ln w="25400" algn="ctr">
            <a:solidFill>
              <a:srgbClr val="00B0F0"/>
            </a:solidFill>
            <a:miter lim="800000"/>
            <a:headEnd/>
            <a:tailEnd/>
          </a:ln>
          <a:effectLst/>
        </p:spPr>
        <p:txBody>
          <a:bodyPr anchor="t"/>
          <a:lstStyle/>
          <a:p>
            <a:r>
              <a:rPr lang="zh-CN" altLang="en-US" sz="1400" dirty="0" smtClean="0">
                <a:latin typeface="+mn-ea"/>
              </a:rPr>
              <a:t>成功</a:t>
            </a:r>
            <a:r>
              <a:rPr lang="zh-CN" altLang="en-US" sz="1400" dirty="0" smtClean="0">
                <a:latin typeface="+mn-ea"/>
              </a:rPr>
              <a:t>注册</a:t>
            </a:r>
            <a:r>
              <a:rPr lang="en-US" altLang="zh-CN" sz="1400" dirty="0" smtClean="0">
                <a:latin typeface="+mn-ea"/>
              </a:rPr>
              <a:t>! </a:t>
            </a:r>
          </a:p>
          <a:p>
            <a:endParaRPr lang="en-US" altLang="zh-CN" sz="600" dirty="0" smtClean="0">
              <a:latin typeface="+mn-ea"/>
            </a:endParaRPr>
          </a:p>
          <a:p>
            <a:r>
              <a:rPr lang="zh-CN" altLang="en-US" sz="1400" dirty="0" smtClean="0">
                <a:latin typeface="+mn-ea"/>
              </a:rPr>
              <a:t>注册信息将会发送至您的邮箱</a:t>
            </a:r>
            <a:endParaRPr lang="zh-CN" altLang="en-US" sz="1400" dirty="0">
              <a:latin typeface="+mn-ea"/>
            </a:endParaRPr>
          </a:p>
        </p:txBody>
      </p:sp>
      <p:sp>
        <p:nvSpPr>
          <p:cNvPr id="10" name="下箭头 9"/>
          <p:cNvSpPr/>
          <p:nvPr/>
        </p:nvSpPr>
        <p:spPr>
          <a:xfrm>
            <a:off x="8316416" y="5949280"/>
            <a:ext cx="428628" cy="571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1026" name="Picture 2"/>
          <p:cNvPicPr>
            <a:picLocks noChangeAspect="1" noChangeArrowheads="1"/>
          </p:cNvPicPr>
          <p:nvPr/>
        </p:nvPicPr>
        <p:blipFill>
          <a:blip r:embed="rId2" cstate="print"/>
          <a:srcRect/>
          <a:stretch>
            <a:fillRect/>
          </a:stretch>
        </p:blipFill>
        <p:spPr bwMode="auto">
          <a:xfrm>
            <a:off x="179512" y="1369617"/>
            <a:ext cx="8820000" cy="4939703"/>
          </a:xfrm>
          <a:prstGeom prst="rect">
            <a:avLst/>
          </a:prstGeom>
          <a:noFill/>
          <a:ln w="9525">
            <a:noFill/>
            <a:miter lim="800000"/>
            <a:headEnd/>
            <a:tailEnd/>
          </a:ln>
          <a:effectLst/>
        </p:spPr>
      </p:pic>
      <p:sp>
        <p:nvSpPr>
          <p:cNvPr id="4" name="矩形 3"/>
          <p:cNvSpPr/>
          <p:nvPr/>
        </p:nvSpPr>
        <p:spPr>
          <a:xfrm>
            <a:off x="7072330" y="1448808"/>
            <a:ext cx="5400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275856" y="2420888"/>
            <a:ext cx="2664000" cy="248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4"/>
          <p:cNvSpPr>
            <a:spLocks noChangeArrowheads="1"/>
          </p:cNvSpPr>
          <p:nvPr/>
        </p:nvSpPr>
        <p:spPr bwMode="auto">
          <a:xfrm>
            <a:off x="6228184" y="3068960"/>
            <a:ext cx="1764000" cy="1800000"/>
          </a:xfrm>
          <a:prstGeom prst="wedgeRectCallout">
            <a:avLst>
              <a:gd name="adj1" fmla="val -58144"/>
              <a:gd name="adj2" fmla="val -19665"/>
            </a:avLst>
          </a:prstGeom>
          <a:solidFill>
            <a:srgbClr val="FFFF99"/>
          </a:solidFill>
          <a:ln w="25400" algn="ctr">
            <a:solidFill>
              <a:srgbClr val="00B0F0"/>
            </a:solidFill>
            <a:miter lim="800000"/>
            <a:headEnd/>
            <a:tailEnd/>
          </a:ln>
          <a:effectLst/>
        </p:spPr>
        <p:txBody>
          <a:bodyPr anchor="t"/>
          <a:lstStyle/>
          <a:p>
            <a:pPr>
              <a:lnSpc>
                <a:spcPct val="130000"/>
              </a:lnSpc>
            </a:pPr>
            <a:r>
              <a:rPr lang="zh-CN" altLang="en-US" sz="1400" dirty="0" smtClean="0">
                <a:latin typeface="Verdana" pitchFamily="34" charset="0"/>
                <a:cs typeface="Verdana" pitchFamily="34" charset="0"/>
              </a:rPr>
              <a:t>用户在机构网络外可通过个人账户登录访问</a:t>
            </a:r>
            <a:r>
              <a:rPr lang="en-US" altLang="zh-CN" sz="1400" dirty="0" smtClean="0">
                <a:latin typeface="Verdana" pitchFamily="34" charset="0"/>
                <a:ea typeface="Verdana" pitchFamily="34" charset="0"/>
                <a:cs typeface="Verdana" pitchFamily="34" charset="0"/>
              </a:rPr>
              <a:t>SPIE</a:t>
            </a:r>
            <a:r>
              <a:rPr lang="zh-CN" altLang="en-US" sz="1400" dirty="0" smtClean="0">
                <a:latin typeface="Verdana" pitchFamily="34" charset="0"/>
                <a:cs typeface="Verdana" pitchFamily="34" charset="0"/>
              </a:rPr>
              <a:t>数字图书馆</a:t>
            </a:r>
            <a:r>
              <a:rPr lang="en-US" altLang="zh-CN" sz="1400" dirty="0" smtClean="0">
                <a:latin typeface="Verdana" pitchFamily="34" charset="0"/>
                <a:ea typeface="Verdana" pitchFamily="34" charset="0"/>
                <a:cs typeface="Verdana" pitchFamily="34" charset="0"/>
              </a:rPr>
              <a:t> </a:t>
            </a:r>
            <a:r>
              <a:rPr lang="zh-CN" altLang="en-US" sz="1400" dirty="0" smtClean="0">
                <a:latin typeface="Verdana" pitchFamily="34" charset="0"/>
                <a:cs typeface="Verdana" pitchFamily="34" charset="0"/>
              </a:rPr>
              <a:t>，该个人账户每</a:t>
            </a:r>
            <a:r>
              <a:rPr lang="en-US" altLang="zh-CN" sz="1400" dirty="0" smtClean="0">
                <a:latin typeface="Verdana" pitchFamily="34" charset="0"/>
                <a:ea typeface="Verdana" pitchFamily="34" charset="0"/>
                <a:cs typeface="Verdana" pitchFamily="34" charset="0"/>
              </a:rPr>
              <a:t>3</a:t>
            </a:r>
            <a:r>
              <a:rPr lang="zh-CN" altLang="en-US" sz="1400" dirty="0" smtClean="0">
                <a:latin typeface="Verdana" pitchFamily="34" charset="0"/>
                <a:cs typeface="Verdana" pitchFamily="34" charset="0"/>
              </a:rPr>
              <a:t>个月需要在机构网络进行重复验证。</a:t>
            </a:r>
            <a:endParaRPr lang="en-US" altLang="zh-CN" sz="1400" dirty="0" smtClean="0">
              <a:latin typeface="Verdana" pitchFamily="34" charset="0"/>
              <a:ea typeface="Verdana" pitchFamily="34" charset="0"/>
              <a:cs typeface="Verdana" pitchFamily="34" charset="0"/>
            </a:endParaRPr>
          </a:p>
        </p:txBody>
      </p:sp>
      <p:sp>
        <p:nvSpPr>
          <p:cNvPr id="8" name="TextBox 7"/>
          <p:cNvSpPr txBox="1"/>
          <p:nvPr/>
        </p:nvSpPr>
        <p:spPr>
          <a:xfrm>
            <a:off x="3275856" y="220578"/>
            <a:ext cx="2232248"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远程访问</a:t>
            </a:r>
            <a:endParaRPr lang="zh-CN" altLang="en-US" sz="2000" b="1" dirty="0">
              <a:latin typeface="微软雅黑" pitchFamily="34" charset="-122"/>
              <a:ea typeface="微软雅黑" pitchFamily="34" charset="-122"/>
            </a:endParaRPr>
          </a:p>
        </p:txBody>
      </p:sp>
      <p:sp>
        <p:nvSpPr>
          <p:cNvPr id="9" name="椭圆 8"/>
          <p:cNvSpPr/>
          <p:nvPr/>
        </p:nvSpPr>
        <p:spPr>
          <a:xfrm>
            <a:off x="107504" y="764704"/>
            <a:ext cx="500066" cy="5000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7</a:t>
            </a:r>
            <a:endParaRPr lang="zh-CN" altLang="en-US" b="1" dirty="0">
              <a:latin typeface="微软雅黑" pitchFamily="34" charset="-122"/>
              <a:ea typeface="微软雅黑" pitchFamily="34" charset="-122"/>
            </a:endParaRPr>
          </a:p>
        </p:txBody>
      </p:sp>
      <p:sp>
        <p:nvSpPr>
          <p:cNvPr id="10" name="灯片编号占位符 4"/>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82E7AA6-1A11-4F54-B86E-211BB401B0F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6</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4" name="Title 1"/>
          <p:cNvSpPr txBox="1">
            <a:spLocks/>
          </p:cNvSpPr>
          <p:nvPr/>
        </p:nvSpPr>
        <p:spPr>
          <a:xfrm>
            <a:off x="714348" y="1071546"/>
            <a:ext cx="7909035" cy="965583"/>
          </a:xfrm>
          <a:prstGeom prst="rect">
            <a:avLst/>
          </a:prstGeom>
        </p:spPr>
        <p:txBody>
          <a:bodyPr vert="horz" lIns="91440" tIns="45720" rIns="91440" bIns="45720" rtlCol="0" anchor="ctr">
            <a:noAutofit/>
          </a:bodyPr>
          <a:lstStyle/>
          <a:p>
            <a:pPr lvl="0">
              <a:spcBef>
                <a:spcPct val="0"/>
              </a:spcBef>
              <a:defRPr/>
            </a:pPr>
            <a:r>
              <a:rPr lang="en-US" altLang="zh-CN" sz="3200" b="1" dirty="0" smtClean="0">
                <a:latin typeface="微软雅黑" pitchFamily="34" charset="-122"/>
                <a:ea typeface="微软雅黑" pitchFamily="34" charset="-122"/>
              </a:rPr>
              <a:t>SPIE Digital Library </a:t>
            </a:r>
            <a:r>
              <a:rPr lang="zh-CN" altLang="en-US" sz="3200" b="1" dirty="0" smtClean="0">
                <a:latin typeface="微软雅黑" pitchFamily="34" charset="-122"/>
                <a:ea typeface="微软雅黑" pitchFamily="34" charset="-122"/>
              </a:rPr>
              <a:t>（数字图书馆）</a:t>
            </a:r>
            <a:endParaRPr lang="en-US" sz="3200" dirty="0">
              <a:latin typeface="微软雅黑" pitchFamily="34" charset="-122"/>
              <a:ea typeface="微软雅黑" pitchFamily="34" charset="-122"/>
            </a:endParaRPr>
          </a:p>
        </p:txBody>
      </p:sp>
      <p:sp>
        <p:nvSpPr>
          <p:cNvPr id="5" name="Content Placeholder 2"/>
          <p:cNvSpPr txBox="1">
            <a:spLocks/>
          </p:cNvSpPr>
          <p:nvPr/>
        </p:nvSpPr>
        <p:spPr>
          <a:xfrm>
            <a:off x="609600" y="2144232"/>
            <a:ext cx="8138864" cy="4165088"/>
          </a:xfrm>
          <a:prstGeom prst="rect">
            <a:avLst/>
          </a:prstGeom>
        </p:spPr>
        <p:txBody>
          <a:bodyPr vert="horz" lIns="91440" tIns="45720" rIns="91440" bIns="45720" rtlCol="0">
            <a:noAutofit/>
          </a:bodyPr>
          <a:lstStyle/>
          <a:p>
            <a:pPr lvl="0">
              <a:spcBef>
                <a:spcPts val="600"/>
              </a:spcBef>
              <a:buFont typeface="Wingdings" pitchFamily="2" charset="2"/>
              <a:buChar char="Ø"/>
            </a:pPr>
            <a:r>
              <a:rPr lang="zh-CN" altLang="en-US" b="1" dirty="0" smtClean="0">
                <a:latin typeface="微软雅黑" pitchFamily="34" charset="-122"/>
                <a:ea typeface="微软雅黑" pitchFamily="34" charset="-122"/>
              </a:rPr>
              <a:t> 世界上最大的光学和光子学文献资料库，超过</a:t>
            </a:r>
            <a:r>
              <a:rPr lang="en-US" altLang="zh-CN" b="1" dirty="0" smtClean="0">
                <a:latin typeface="微软雅黑" pitchFamily="34" charset="-122"/>
                <a:ea typeface="微软雅黑" pitchFamily="34" charset="-122"/>
              </a:rPr>
              <a:t>10,000</a:t>
            </a:r>
            <a:r>
              <a:rPr lang="zh-CN" altLang="en-US" b="1" dirty="0" smtClean="0">
                <a:latin typeface="微软雅黑" pitchFamily="34" charset="-122"/>
                <a:ea typeface="微软雅黑" pitchFamily="34" charset="-122"/>
              </a:rPr>
              <a:t>卷 </a:t>
            </a:r>
            <a:r>
              <a:rPr lang="en-US" altLang="zh-CN" b="1" dirty="0" smtClean="0">
                <a:solidFill>
                  <a:srgbClr val="FF0000"/>
                </a:solidFill>
                <a:latin typeface="微软雅黑" pitchFamily="34" charset="-122"/>
                <a:ea typeface="微软雅黑" pitchFamily="34" charset="-122"/>
              </a:rPr>
              <a:t>SPIE</a:t>
            </a:r>
            <a:r>
              <a:rPr lang="zh-CN" altLang="en-US" b="1" dirty="0" smtClean="0">
                <a:solidFill>
                  <a:srgbClr val="FF0000"/>
                </a:solidFill>
                <a:latin typeface="微软雅黑" pitchFamily="34" charset="-122"/>
                <a:ea typeface="微软雅黑" pitchFamily="34" charset="-122"/>
              </a:rPr>
              <a:t>会议录</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lvl="0">
              <a:spcBef>
                <a:spcPts val="600"/>
              </a:spcBef>
              <a:spcAft>
                <a:spcPts val="1000"/>
              </a:spcAft>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年新增</a:t>
            </a:r>
            <a:r>
              <a:rPr lang="en-US" altLang="zh-CN" b="1" dirty="0" smtClean="0">
                <a:latin typeface="微软雅黑" pitchFamily="34" charset="-122"/>
                <a:ea typeface="微软雅黑" pitchFamily="34" charset="-122"/>
              </a:rPr>
              <a:t>350</a:t>
            </a:r>
            <a:r>
              <a:rPr lang="zh-CN" altLang="en-US" b="1" dirty="0" smtClean="0">
                <a:latin typeface="微软雅黑" pitchFamily="34" charset="-122"/>
                <a:ea typeface="微软雅黑" pitchFamily="34" charset="-122"/>
              </a:rPr>
              <a:t>卷，首卷可回溯至</a:t>
            </a:r>
            <a:r>
              <a:rPr lang="en-US" altLang="zh-CN" b="1" dirty="0" smtClean="0">
                <a:latin typeface="微软雅黑" pitchFamily="34" charset="-122"/>
                <a:ea typeface="微软雅黑" pitchFamily="34" charset="-122"/>
              </a:rPr>
              <a:t>1963</a:t>
            </a:r>
            <a:r>
              <a:rPr lang="zh-CN" altLang="en-US" b="1" dirty="0" smtClean="0">
                <a:latin typeface="微软雅黑" pitchFamily="34" charset="-122"/>
                <a:ea typeface="微软雅黑" pitchFamily="34" charset="-122"/>
              </a:rPr>
              <a:t>年。</a:t>
            </a:r>
            <a:endParaRPr lang="en-US" altLang="zh-CN" b="1" dirty="0" smtClean="0">
              <a:latin typeface="微软雅黑" pitchFamily="34" charset="-122"/>
              <a:ea typeface="微软雅黑" pitchFamily="34" charset="-122"/>
            </a:endParaRPr>
          </a:p>
          <a:p>
            <a:pPr lvl="0">
              <a:spcBef>
                <a:spcPts val="600"/>
              </a:spcBef>
              <a:spcAft>
                <a:spcPts val="1000"/>
              </a:spcAft>
              <a:buFont typeface="Wingdings" pitchFamily="2" charset="2"/>
              <a:buChar char="Ø"/>
            </a:pPr>
            <a:r>
              <a:rPr lang="en-US" b="1" dirty="0" smtClean="0">
                <a:latin typeface="微软雅黑" pitchFamily="34" charset="-122"/>
                <a:ea typeface="微软雅黑" pitchFamily="34" charset="-122"/>
              </a:rPr>
              <a:t> 11 </a:t>
            </a:r>
            <a:r>
              <a:rPr lang="zh-CN" altLang="en-US" b="1" dirty="0" smtClean="0">
                <a:latin typeface="微软雅黑" pitchFamily="34" charset="-122"/>
                <a:ea typeface="微软雅黑" pitchFamily="34" charset="-122"/>
              </a:rPr>
              <a:t>种光学</a:t>
            </a:r>
            <a:r>
              <a:rPr lang="zh-CN" altLang="en-US" b="1" dirty="0" smtClean="0">
                <a:solidFill>
                  <a:srgbClr val="FF0000"/>
                </a:solidFill>
                <a:latin typeface="微软雅黑" pitchFamily="34" charset="-122"/>
                <a:ea typeface="微软雅黑" pitchFamily="34" charset="-122"/>
              </a:rPr>
              <a:t>核心期刊</a:t>
            </a:r>
            <a:r>
              <a:rPr lang="zh-CN" altLang="en-US" b="1" dirty="0" smtClean="0">
                <a:latin typeface="微软雅黑" pitchFamily="34" charset="-122"/>
                <a:ea typeface="微软雅黑" pitchFamily="34" charset="-122"/>
              </a:rPr>
              <a:t>，首卷回溯至</a:t>
            </a:r>
            <a:r>
              <a:rPr lang="en-US" altLang="zh-CN" b="1" dirty="0" smtClean="0">
                <a:latin typeface="微软雅黑" pitchFamily="34" charset="-122"/>
                <a:ea typeface="微软雅黑" pitchFamily="34" charset="-122"/>
              </a:rPr>
              <a:t>1962</a:t>
            </a:r>
            <a:r>
              <a:rPr lang="zh-CN" altLang="en-US" b="1" dirty="0" smtClean="0">
                <a:latin typeface="微软雅黑" pitchFamily="34" charset="-122"/>
                <a:ea typeface="微软雅黑" pitchFamily="34" charset="-122"/>
              </a:rPr>
              <a:t>年  </a:t>
            </a:r>
            <a:r>
              <a:rPr lang="en-US" altLang="zh-CN" dirty="0" smtClean="0"/>
              <a:t>(</a:t>
            </a:r>
            <a:r>
              <a:rPr lang="en-US" i="1" dirty="0" smtClean="0"/>
              <a:t>Optical Engineering </a:t>
            </a:r>
            <a:r>
              <a:rPr lang="en-US" altLang="zh-CN" dirty="0" smtClean="0"/>
              <a:t>) </a:t>
            </a:r>
            <a:endParaRPr lang="en-US" altLang="zh-CN" b="1" dirty="0" smtClean="0"/>
          </a:p>
          <a:p>
            <a:pPr lvl="0">
              <a:spcBef>
                <a:spcPts val="600"/>
              </a:spcBef>
              <a:spcAft>
                <a:spcPts val="1000"/>
              </a:spcAft>
              <a:buFont typeface="Wingdings" pitchFamily="2" charset="2"/>
              <a:buChar char="Ø"/>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超过</a:t>
            </a:r>
            <a:r>
              <a:rPr lang="en-US" altLang="zh-CN" b="1" dirty="0" smtClean="0">
                <a:latin typeface="微软雅黑" pitchFamily="34" charset="-122"/>
                <a:ea typeface="微软雅黑" pitchFamily="34" charset="-122"/>
              </a:rPr>
              <a:t>330</a:t>
            </a:r>
            <a:r>
              <a:rPr lang="zh-CN" altLang="en-US" b="1" dirty="0" smtClean="0">
                <a:latin typeface="微软雅黑" pitchFamily="34" charset="-122"/>
                <a:ea typeface="微软雅黑" pitchFamily="34" charset="-122"/>
              </a:rPr>
              <a:t>种 </a:t>
            </a:r>
            <a:r>
              <a:rPr lang="zh-CN" altLang="en-US" b="1" dirty="0" smtClean="0">
                <a:solidFill>
                  <a:srgbClr val="FF0000"/>
                </a:solidFill>
                <a:latin typeface="微软雅黑" pitchFamily="34" charset="-122"/>
                <a:ea typeface="微软雅黑" pitchFamily="34" charset="-122"/>
              </a:rPr>
              <a:t>电子图书</a:t>
            </a:r>
            <a:r>
              <a:rPr lang="zh-CN" altLang="en-US" b="1" dirty="0" smtClean="0">
                <a:latin typeface="微软雅黑" pitchFamily="34" charset="-122"/>
                <a:ea typeface="微软雅黑" pitchFamily="34" charset="-122"/>
              </a:rPr>
              <a:t>（</a:t>
            </a:r>
            <a:r>
              <a:rPr lang="en-US" altLang="en-US" b="1" dirty="0" smtClean="0">
                <a:latin typeface="微软雅黑" pitchFamily="34" charset="-122"/>
                <a:ea typeface="微软雅黑" pitchFamily="34" charset="-122"/>
              </a:rPr>
              <a:t>1989~2018</a:t>
            </a:r>
            <a:r>
              <a:rPr lang="zh-CN" altLang="en-US" b="1" dirty="0" smtClean="0">
                <a:latin typeface="微软雅黑" pitchFamily="34" charset="-122"/>
                <a:ea typeface="微软雅黑" pitchFamily="34" charset="-122"/>
              </a:rPr>
              <a:t>年）</a:t>
            </a:r>
            <a:endParaRPr lang="en-US" altLang="en-US" b="1" dirty="0" smtClean="0">
              <a:latin typeface="微软雅黑" pitchFamily="34" charset="-122"/>
              <a:ea typeface="微软雅黑" pitchFamily="34" charset="-122"/>
            </a:endParaRPr>
          </a:p>
        </p:txBody>
      </p:sp>
      <p:pic>
        <p:nvPicPr>
          <p:cNvPr id="66561" name="Picture 1"/>
          <p:cNvPicPr>
            <a:picLocks noChangeAspect="1" noChangeArrowheads="1"/>
          </p:cNvPicPr>
          <p:nvPr/>
        </p:nvPicPr>
        <p:blipFill>
          <a:blip r:embed="rId2" cstate="print"/>
          <a:srcRect/>
          <a:stretch>
            <a:fillRect/>
          </a:stretch>
        </p:blipFill>
        <p:spPr bwMode="auto">
          <a:xfrm>
            <a:off x="5580112" y="3645024"/>
            <a:ext cx="2942817" cy="2736304"/>
          </a:xfrm>
          <a:prstGeom prst="rect">
            <a:avLst/>
          </a:prstGeom>
          <a:noFill/>
          <a:ln w="9525">
            <a:noFill/>
            <a:miter lim="800000"/>
            <a:headEnd/>
            <a:tailEnd/>
          </a:ln>
        </p:spPr>
      </p:pic>
      <p:sp>
        <p:nvSpPr>
          <p:cNvPr id="8" name="Content Placeholder 2"/>
          <p:cNvSpPr txBox="1">
            <a:spLocks/>
          </p:cNvSpPr>
          <p:nvPr/>
        </p:nvSpPr>
        <p:spPr>
          <a:xfrm>
            <a:off x="609600" y="4077072"/>
            <a:ext cx="4826496" cy="2384648"/>
          </a:xfrm>
          <a:prstGeom prst="rect">
            <a:avLst/>
          </a:prstGeom>
        </p:spPr>
        <p:txBody>
          <a:bodyPr vert="horz" lIns="91440" tIns="45720" rIns="91440" bIns="45720" rtlCol="0">
            <a:noAutofit/>
          </a:bodyPr>
          <a:lstStyle/>
          <a:p>
            <a:pPr lvl="0">
              <a:spcBef>
                <a:spcPts val="600"/>
              </a:spcBef>
              <a:buFont typeface="Wingdings" pitchFamily="2" charset="2"/>
              <a:buChar char="Ø"/>
            </a:pPr>
            <a:r>
              <a:rPr lang="zh-CN" altLang="en-US" dirty="0" smtClean="0">
                <a:latin typeface="微软雅黑" pitchFamily="34" charset="-122"/>
                <a:ea typeface="微软雅黑" pitchFamily="34" charset="-122"/>
              </a:rPr>
              <a:t>  </a:t>
            </a:r>
            <a:r>
              <a:rPr lang="en-US" altLang="zh-CN" dirty="0" smtClean="0">
                <a:latin typeface="微软雅黑" pitchFamily="34" charset="-122"/>
                <a:ea typeface="微软雅黑" pitchFamily="34" charset="-122"/>
              </a:rPr>
              <a:t>SPIE </a:t>
            </a:r>
            <a:r>
              <a:rPr lang="zh-CN" altLang="en-US" dirty="0" smtClean="0">
                <a:latin typeface="微软雅黑" pitchFamily="34" charset="-122"/>
                <a:ea typeface="微软雅黑" pitchFamily="34" charset="-122"/>
              </a:rPr>
              <a:t>文献作者来自全球各地，且越来越多来自中国和其他亚太地区的作者投稿。</a:t>
            </a:r>
            <a:endParaRPr lang="en-US" altLang="zh-CN" dirty="0" smtClean="0">
              <a:latin typeface="微软雅黑" pitchFamily="34" charset="-122"/>
              <a:ea typeface="微软雅黑" pitchFamily="34" charset="-122"/>
            </a:endParaRPr>
          </a:p>
          <a:p>
            <a:pPr lvl="0">
              <a:spcBef>
                <a:spcPts val="600"/>
              </a:spcBef>
            </a:pPr>
            <a:endParaRPr lang="en-US" altLang="en-US" sz="800" dirty="0" smtClean="0">
              <a:latin typeface="微软雅黑" pitchFamily="34" charset="-122"/>
              <a:ea typeface="微软雅黑" pitchFamily="34" charset="-122"/>
            </a:endParaRPr>
          </a:p>
          <a:p>
            <a:pPr lvl="0" algn="r">
              <a:spcBef>
                <a:spcPts val="600"/>
              </a:spcBef>
            </a:pPr>
            <a:r>
              <a:rPr lang="zh-CN" altLang="en-US" dirty="0" smtClean="0">
                <a:latin typeface="微软雅黑" pitchFamily="34" charset="-122"/>
                <a:ea typeface="微软雅黑" pitchFamily="34" charset="-122"/>
              </a:rPr>
              <a:t>北美 </a:t>
            </a:r>
            <a:r>
              <a:rPr lang="en-US" altLang="zh-CN" dirty="0" smtClean="0">
                <a:latin typeface="微软雅黑" pitchFamily="34" charset="-122"/>
                <a:ea typeface="微软雅黑" pitchFamily="34" charset="-122"/>
              </a:rPr>
              <a:t>38%</a:t>
            </a:r>
          </a:p>
          <a:p>
            <a:pPr lvl="0" algn="r">
              <a:spcBef>
                <a:spcPts val="600"/>
              </a:spcBef>
            </a:pPr>
            <a:r>
              <a:rPr lang="zh-CN" altLang="en-US" dirty="0" smtClean="0">
                <a:latin typeface="微软雅黑" pitchFamily="34" charset="-122"/>
                <a:ea typeface="微软雅黑" pitchFamily="34" charset="-122"/>
              </a:rPr>
              <a:t>欧洲 </a:t>
            </a:r>
            <a:r>
              <a:rPr lang="en-US" altLang="zh-CN" dirty="0" smtClean="0">
                <a:latin typeface="微软雅黑" pitchFamily="34" charset="-122"/>
                <a:ea typeface="微软雅黑" pitchFamily="34" charset="-122"/>
              </a:rPr>
              <a:t>30%</a:t>
            </a:r>
          </a:p>
          <a:p>
            <a:pPr lvl="0" algn="r">
              <a:spcBef>
                <a:spcPts val="600"/>
              </a:spcBef>
            </a:pPr>
            <a:r>
              <a:rPr lang="zh-CN" altLang="en-US" dirty="0" smtClean="0">
                <a:latin typeface="微软雅黑" pitchFamily="34" charset="-122"/>
                <a:ea typeface="微软雅黑" pitchFamily="34" charset="-122"/>
              </a:rPr>
              <a:t>亚太 </a:t>
            </a:r>
            <a:r>
              <a:rPr lang="en-US" altLang="zh-CN" dirty="0" smtClean="0">
                <a:latin typeface="微软雅黑" pitchFamily="34" charset="-122"/>
                <a:ea typeface="微软雅黑" pitchFamily="34" charset="-122"/>
              </a:rPr>
              <a:t>22%</a:t>
            </a:r>
            <a:endParaRPr lang="en-US" altLang="en-US" dirty="0" smtClean="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Rectangle 4"/>
          <p:cNvSpPr>
            <a:spLocks noChangeArrowheads="1"/>
          </p:cNvSpPr>
          <p:nvPr/>
        </p:nvSpPr>
        <p:spPr bwMode="auto">
          <a:xfrm>
            <a:off x="827584" y="2420888"/>
            <a:ext cx="7772400" cy="1368152"/>
          </a:xfrm>
          <a:prstGeom prst="rect">
            <a:avLst/>
          </a:prstGeom>
          <a:noFill/>
          <a:ln w="9525">
            <a:noFill/>
            <a:miter lim="800000"/>
            <a:headEnd/>
            <a:tailEnd/>
          </a:ln>
          <a:effectLst/>
        </p:spPr>
        <p:txBody>
          <a:bodyPr/>
          <a:lstStyle/>
          <a:p>
            <a:pPr algn="l">
              <a:spcBef>
                <a:spcPct val="20000"/>
              </a:spcBef>
            </a:pPr>
            <a:r>
              <a:rPr lang="en-US" altLang="zh-CN" sz="2100" b="1" dirty="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请合理使用资源，注意知识产权的保护。</a:t>
            </a:r>
          </a:p>
          <a:p>
            <a:pPr>
              <a:lnSpc>
                <a:spcPts val="1800"/>
              </a:lnSpc>
              <a:spcBef>
                <a:spcPct val="20000"/>
              </a:spcBef>
            </a:pPr>
            <a:endParaRPr lang="zh-CN" altLang="en-US" sz="2100" b="1" dirty="0">
              <a:solidFill>
                <a:schemeClr val="tx1">
                  <a:lumMod val="75000"/>
                  <a:lumOff val="25000"/>
                </a:schemeClr>
              </a:solidFill>
              <a:latin typeface="微软雅黑" pitchFamily="34" charset="-122"/>
              <a:ea typeface="微软雅黑" pitchFamily="34" charset="-122"/>
            </a:endParaRPr>
          </a:p>
          <a:p>
            <a:pPr algn="l">
              <a:spcBef>
                <a:spcPct val="20000"/>
              </a:spcBef>
            </a:pPr>
            <a:r>
              <a:rPr lang="en-US" altLang="zh-CN" sz="2100" b="1" dirty="0" smtClean="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请不要使用下载软件进行下载，请不要进行</a:t>
            </a:r>
            <a:r>
              <a:rPr lang="zh-CN" altLang="en-US" sz="2100" b="1" dirty="0" smtClean="0">
                <a:solidFill>
                  <a:schemeClr val="tx1">
                    <a:lumMod val="75000"/>
                    <a:lumOff val="25000"/>
                  </a:schemeClr>
                </a:solidFill>
                <a:latin typeface="微软雅黑" pitchFamily="34" charset="-122"/>
                <a:ea typeface="微软雅黑" pitchFamily="34" charset="-122"/>
              </a:rPr>
              <a:t>系统性批量下载</a:t>
            </a:r>
            <a:r>
              <a:rPr lang="zh-CN" altLang="en-US" sz="2100" b="1" dirty="0">
                <a:solidFill>
                  <a:schemeClr val="tx1">
                    <a:lumMod val="75000"/>
                    <a:lumOff val="25000"/>
                  </a:schemeClr>
                </a:solidFill>
                <a:latin typeface="微软雅黑" pitchFamily="34" charset="-122"/>
                <a:ea typeface="微软雅黑" pitchFamily="34" charset="-122"/>
              </a:rPr>
              <a:t>。</a:t>
            </a:r>
          </a:p>
        </p:txBody>
      </p:sp>
      <p:sp>
        <p:nvSpPr>
          <p:cNvPr id="5" name="标题 1"/>
          <p:cNvSpPr txBox="1">
            <a:spLocks/>
          </p:cNvSpPr>
          <p:nvPr/>
        </p:nvSpPr>
        <p:spPr>
          <a:xfrm>
            <a:off x="518864" y="1412776"/>
            <a:ext cx="8229600" cy="796908"/>
          </a:xfrm>
          <a:prstGeom prst="rect">
            <a:avLst/>
          </a:prstGeom>
          <a:noFill/>
          <a:ln w="9525">
            <a:noFill/>
            <a:miter lim="800000"/>
            <a:headEnd/>
            <a:tailEnd/>
          </a:ln>
        </p:spPr>
        <p:txBody>
          <a:bodyPr/>
          <a:lstStyle/>
          <a:p>
            <a:pPr marL="342900" marR="0" lvl="0" indent="-342900" algn="ctr" fontAlgn="base">
              <a:lnSpc>
                <a:spcPct val="100000"/>
              </a:lnSpc>
              <a:spcBef>
                <a:spcPts val="600"/>
              </a:spcBef>
              <a:spcAft>
                <a:spcPct val="0"/>
              </a:spcAft>
              <a:buClrTx/>
              <a:buSzTx/>
              <a:tabLst/>
              <a:defRPr/>
            </a:pPr>
            <a:r>
              <a:rPr lang="zh-CN" altLang="en-US" sz="3600" b="1" dirty="0" smtClean="0">
                <a:solidFill>
                  <a:schemeClr val="tx1">
                    <a:lumMod val="65000"/>
                    <a:lumOff val="35000"/>
                  </a:schemeClr>
                </a:solidFill>
                <a:latin typeface="微软雅黑" pitchFamily="34" charset="-122"/>
                <a:ea typeface="微软雅黑" pitchFamily="34" charset="-122"/>
                <a:cs typeface="Times New Roman" pitchFamily="18" charset="0"/>
              </a:rPr>
              <a:t>合理使用</a:t>
            </a:r>
            <a:endPar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pic>
        <p:nvPicPr>
          <p:cNvPr id="9218" name="Picture 2" descr="https://timgsa.baidu.com/timg?image&amp;quality=80&amp;size=b9999_10000&amp;sec=1498025394829&amp;di=6cefa2dfeff8aa7d9d79a3515735385f&amp;imgtype=0&amp;src=http%3A%2F%2Fpic.58pic.com%2F58pic%2F15%2F47%2F30%2F55e58PIC2mq_1024.png"/>
          <p:cNvPicPr>
            <a:picLocks noChangeAspect="1" noChangeArrowheads="1"/>
          </p:cNvPicPr>
          <p:nvPr/>
        </p:nvPicPr>
        <p:blipFill>
          <a:blip r:embed="rId3" cstate="print"/>
          <a:srcRect/>
          <a:stretch>
            <a:fillRect/>
          </a:stretch>
        </p:blipFill>
        <p:spPr bwMode="auto">
          <a:xfrm>
            <a:off x="2555776" y="4197415"/>
            <a:ext cx="4248472" cy="1895881"/>
          </a:xfrm>
          <a:prstGeom prst="rect">
            <a:avLst/>
          </a:prstGeom>
          <a:noFill/>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76872"/>
            <a:ext cx="9144000" cy="3672408"/>
          </a:xfrm>
          <a:prstGeom prst="rect">
            <a:avLst/>
          </a:prstGeom>
          <a:solidFill>
            <a:schemeClr val="bg1">
              <a:lumMod val="85000"/>
            </a:schemeClr>
          </a:solidFill>
          <a:ln>
            <a:noFill/>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zh-CN" altLang="zh-CN">
              <a:solidFill>
                <a:srgbClr val="FFCC00"/>
              </a:solidFill>
              <a:latin typeface="微软雅黑" pitchFamily="34" charset="-122"/>
              <a:ea typeface="微软雅黑" pitchFamily="34" charset="-122"/>
            </a:endParaRPr>
          </a:p>
        </p:txBody>
      </p:sp>
      <p:sp>
        <p:nvSpPr>
          <p:cNvPr id="8" name="Text Box 4"/>
          <p:cNvSpPr txBox="1">
            <a:spLocks noChangeArrowheads="1"/>
          </p:cNvSpPr>
          <p:nvPr/>
        </p:nvSpPr>
        <p:spPr bwMode="auto">
          <a:xfrm>
            <a:off x="642938" y="1330457"/>
            <a:ext cx="4851456" cy="923330"/>
          </a:xfrm>
          <a:prstGeom prst="rect">
            <a:avLst/>
          </a:prstGeom>
          <a:noFill/>
          <a:ln w="9525">
            <a:noFill/>
            <a:miter lim="800000"/>
            <a:headEnd/>
            <a:tailEnd/>
          </a:ln>
        </p:spPr>
        <p:txBody>
          <a:bodyPr wrap="none">
            <a:spAutoFit/>
          </a:bodyPr>
          <a:lstStyle/>
          <a:p>
            <a:pPr>
              <a:lnSpc>
                <a:spcPct val="150000"/>
              </a:lnSpc>
            </a:pPr>
            <a:r>
              <a:rPr lang="en-US" altLang="zh-CN" b="1" dirty="0" smtClean="0">
                <a:solidFill>
                  <a:schemeClr val="tx2"/>
                </a:solidFill>
                <a:latin typeface="微软雅黑" pitchFamily="34" charset="-122"/>
                <a:ea typeface="微软雅黑" pitchFamily="34" charset="-122"/>
              </a:rPr>
              <a:t>SPI</a:t>
            </a:r>
            <a:r>
              <a:rPr lang="en-US" altLang="zh-CN" b="1" dirty="0" smtClean="0">
                <a:solidFill>
                  <a:schemeClr val="tx2"/>
                </a:solidFill>
                <a:latin typeface="微软雅黑" pitchFamily="34" charset="-122"/>
                <a:ea typeface="微软雅黑" pitchFamily="34" charset="-122"/>
              </a:rPr>
              <a:t>E </a:t>
            </a:r>
            <a:r>
              <a:rPr lang="zh-CN" altLang="en-US" b="1" dirty="0" smtClean="0">
                <a:solidFill>
                  <a:schemeClr val="tx2"/>
                </a:solidFill>
                <a:latin typeface="微软雅黑" pitchFamily="34" charset="-122"/>
                <a:ea typeface="微软雅黑" pitchFamily="34" charset="-122"/>
              </a:rPr>
              <a:t>系列数据库 </a:t>
            </a:r>
            <a:r>
              <a:rPr lang="zh-CN" altLang="en-US" b="1" dirty="0" smtClean="0">
                <a:solidFill>
                  <a:srgbClr val="000000"/>
                </a:solidFill>
                <a:latin typeface="微软雅黑" pitchFamily="34" charset="-122"/>
                <a:ea typeface="微软雅黑" pitchFamily="34" charset="-122"/>
              </a:rPr>
              <a:t>在</a:t>
            </a:r>
            <a:r>
              <a:rPr lang="zh-CN" altLang="en-US" b="1" dirty="0">
                <a:solidFill>
                  <a:srgbClr val="000000"/>
                </a:solidFill>
                <a:latin typeface="微软雅黑" pitchFamily="34" charset="-122"/>
                <a:ea typeface="微软雅黑" pitchFamily="34" charset="-122"/>
              </a:rPr>
              <a:t>国内由</a:t>
            </a:r>
            <a:r>
              <a:rPr lang="en-US" altLang="zh-CN" b="1" dirty="0">
                <a:solidFill>
                  <a:srgbClr val="000000"/>
                </a:solidFill>
                <a:latin typeface="微软雅黑" pitchFamily="34" charset="-122"/>
                <a:ea typeface="微软雅黑" pitchFamily="34" charset="-122"/>
              </a:rPr>
              <a:t>iGroup</a:t>
            </a:r>
            <a:r>
              <a:rPr lang="zh-CN" altLang="en-US" b="1" dirty="0">
                <a:solidFill>
                  <a:srgbClr val="000000"/>
                </a:solidFill>
                <a:latin typeface="微软雅黑" pitchFamily="34" charset="-122"/>
                <a:ea typeface="微软雅黑" pitchFamily="34" charset="-122"/>
              </a:rPr>
              <a:t>公司代理，</a:t>
            </a:r>
          </a:p>
          <a:p>
            <a:pPr>
              <a:lnSpc>
                <a:spcPct val="150000"/>
              </a:lnSpc>
            </a:pPr>
            <a:r>
              <a:rPr lang="zh-CN" altLang="en-US" b="1" dirty="0">
                <a:solidFill>
                  <a:srgbClr val="000000"/>
                </a:solidFill>
                <a:latin typeface="微软雅黑" pitchFamily="34" charset="-122"/>
                <a:ea typeface="微软雅黑" pitchFamily="34" charset="-122"/>
              </a:rPr>
              <a:t>请就近联系以下</a:t>
            </a:r>
            <a:r>
              <a:rPr lang="en-US" altLang="zh-CN" b="1" dirty="0">
                <a:solidFill>
                  <a:srgbClr val="000000"/>
                </a:solidFill>
                <a:latin typeface="微软雅黑" pitchFamily="34" charset="-122"/>
                <a:ea typeface="微软雅黑" pitchFamily="34" charset="-122"/>
              </a:rPr>
              <a:t>iGroup</a:t>
            </a:r>
            <a:r>
              <a:rPr lang="zh-CN" altLang="en-US" b="1" dirty="0">
                <a:solidFill>
                  <a:srgbClr val="000000"/>
                </a:solidFill>
                <a:latin typeface="微软雅黑" pitchFamily="34" charset="-122"/>
                <a:ea typeface="微软雅黑" pitchFamily="34" charset="-122"/>
              </a:rPr>
              <a:t>各代表处。</a:t>
            </a:r>
          </a:p>
        </p:txBody>
      </p:sp>
      <p:sp>
        <p:nvSpPr>
          <p:cNvPr id="9" name="Text Box 6"/>
          <p:cNvSpPr txBox="1">
            <a:spLocks noChangeArrowheads="1"/>
          </p:cNvSpPr>
          <p:nvPr/>
        </p:nvSpPr>
        <p:spPr bwMode="auto">
          <a:xfrm>
            <a:off x="709613" y="2500313"/>
            <a:ext cx="3733800" cy="646112"/>
          </a:xfrm>
          <a:prstGeom prst="rect">
            <a:avLst/>
          </a:prstGeom>
          <a:noFill/>
          <a:ln w="9525">
            <a:noFill/>
            <a:miter lim="800000"/>
            <a:headEnd/>
            <a:tailEnd/>
          </a:ln>
        </p:spPr>
        <p:txBody>
          <a:bodyPr>
            <a:spAutoFit/>
          </a:bodyPr>
          <a:lstStyle/>
          <a:p>
            <a:r>
              <a:rPr lang="en-US" altLang="zh-CN" b="1" dirty="0">
                <a:solidFill>
                  <a:srgbClr val="000000"/>
                </a:solidFill>
                <a:latin typeface="微软雅黑" pitchFamily="34" charset="-122"/>
                <a:ea typeface="微软雅黑" pitchFamily="34" charset="-122"/>
              </a:rPr>
              <a:t>iGroup </a:t>
            </a:r>
            <a:r>
              <a:rPr lang="en-US" altLang="zh-CN" b="1" dirty="0">
                <a:solidFill>
                  <a:srgbClr val="000000"/>
                </a:solidFill>
                <a:latin typeface="宋体" pitchFamily="2" charset="-122"/>
              </a:rPr>
              <a:t>· </a:t>
            </a:r>
            <a:r>
              <a:rPr lang="zh-CN" altLang="en-US" b="1" dirty="0">
                <a:solidFill>
                  <a:srgbClr val="000000"/>
                </a:solidFill>
                <a:latin typeface="微软雅黑" pitchFamily="34" charset="-122"/>
                <a:ea typeface="微软雅黑" pitchFamily="34" charset="-122"/>
              </a:rPr>
              <a:t>中国</a:t>
            </a:r>
          </a:p>
          <a:p>
            <a:r>
              <a:rPr lang="en-US" altLang="zh-CN" dirty="0">
                <a:solidFill>
                  <a:srgbClr val="000000"/>
                </a:solidFill>
                <a:latin typeface="微软雅黑" pitchFamily="34" charset="-122"/>
                <a:ea typeface="微软雅黑" pitchFamily="34" charset="-122"/>
              </a:rPr>
              <a:t>Email</a:t>
            </a:r>
            <a:r>
              <a:rPr lang="zh-CN" altLang="en-US" dirty="0">
                <a:solidFill>
                  <a:srgbClr val="000000"/>
                </a:solidFill>
                <a:latin typeface="微软雅黑" pitchFamily="34" charset="-122"/>
                <a:ea typeface="微软雅黑" pitchFamily="34" charset="-122"/>
              </a:rPr>
              <a:t>：</a:t>
            </a:r>
            <a:r>
              <a:rPr lang="en-US" altLang="zh-CN" dirty="0">
                <a:solidFill>
                  <a:srgbClr val="000000"/>
                </a:solidFill>
                <a:latin typeface="微软雅黑" pitchFamily="34" charset="-122"/>
                <a:ea typeface="微软雅黑" pitchFamily="34" charset="-122"/>
                <a:hlinkClick r:id="rId2"/>
              </a:rPr>
              <a:t>info@igroup.com.cn</a:t>
            </a:r>
            <a:endParaRPr lang="en-US" altLang="zh-CN" dirty="0">
              <a:solidFill>
                <a:srgbClr val="000000"/>
              </a:solidFill>
              <a:latin typeface="微软雅黑" pitchFamily="34" charset="-122"/>
              <a:ea typeface="微软雅黑" pitchFamily="34" charset="-122"/>
            </a:endParaRPr>
          </a:p>
        </p:txBody>
      </p:sp>
      <p:sp>
        <p:nvSpPr>
          <p:cNvPr id="10" name="Text Box 7"/>
          <p:cNvSpPr txBox="1">
            <a:spLocks noChangeArrowheads="1"/>
          </p:cNvSpPr>
          <p:nvPr/>
        </p:nvSpPr>
        <p:spPr bwMode="auto">
          <a:xfrm>
            <a:off x="709613" y="3286125"/>
            <a:ext cx="3648075"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上海：上海市斜土路</a:t>
            </a:r>
            <a:r>
              <a:rPr lang="en-US" altLang="zh-CN" sz="1600" dirty="0">
                <a:solidFill>
                  <a:srgbClr val="000000"/>
                </a:solidFill>
                <a:latin typeface="微软雅黑" pitchFamily="34" charset="-122"/>
                <a:ea typeface="微软雅黑" pitchFamily="34" charset="-122"/>
              </a:rPr>
              <a:t>2899</a:t>
            </a:r>
            <a:r>
              <a:rPr lang="zh-CN" altLang="en-US" sz="1600" dirty="0">
                <a:solidFill>
                  <a:srgbClr val="000000"/>
                </a:solidFill>
                <a:latin typeface="微软雅黑" pitchFamily="34" charset="-122"/>
                <a:ea typeface="微软雅黑" pitchFamily="34" charset="-122"/>
              </a:rPr>
              <a:t>号甲</a:t>
            </a:r>
            <a:r>
              <a:rPr lang="en-US" altLang="zh-CN" sz="1600" dirty="0">
                <a:solidFill>
                  <a:srgbClr val="000000"/>
                </a:solidFill>
                <a:latin typeface="微软雅黑" pitchFamily="34" charset="-122"/>
                <a:ea typeface="微软雅黑" pitchFamily="34" charset="-122"/>
              </a:rPr>
              <a:t>B</a:t>
            </a:r>
            <a:r>
              <a:rPr lang="zh-CN" altLang="en-US" sz="1600" dirty="0">
                <a:solidFill>
                  <a:srgbClr val="000000"/>
                </a:solidFill>
                <a:latin typeface="微软雅黑" pitchFamily="34" charset="-122"/>
                <a:ea typeface="微软雅黑" pitchFamily="34" charset="-122"/>
              </a:rPr>
              <a:t>栋</a:t>
            </a:r>
            <a:r>
              <a:rPr lang="en-US" altLang="zh-CN" sz="1600" dirty="0">
                <a:solidFill>
                  <a:srgbClr val="000000"/>
                </a:solidFill>
                <a:latin typeface="微软雅黑" pitchFamily="34" charset="-122"/>
                <a:ea typeface="微软雅黑" pitchFamily="34" charset="-122"/>
              </a:rPr>
              <a:t>601</a:t>
            </a:r>
            <a:r>
              <a:rPr lang="zh-CN" altLang="en-US" sz="1600" dirty="0">
                <a:solidFill>
                  <a:srgbClr val="000000"/>
                </a:solidFill>
                <a:latin typeface="微软雅黑" pitchFamily="34" charset="-122"/>
                <a:ea typeface="微软雅黑" pitchFamily="34" charset="-122"/>
              </a:rPr>
              <a:t>（光启文化广场）</a:t>
            </a:r>
            <a:endParaRPr lang="en-US" altLang="zh-CN" sz="1600" dirty="0">
              <a:solidFill>
                <a:srgbClr val="000000"/>
              </a:solidFill>
              <a:latin typeface="微软雅黑" pitchFamily="34" charset="-122"/>
              <a:ea typeface="微软雅黑" pitchFamily="34" charset="-122"/>
            </a:endParaRPr>
          </a:p>
          <a:p>
            <a:r>
              <a:rPr lang="en-US" altLang="zh-CN" sz="1600" dirty="0">
                <a:solidFill>
                  <a:srgbClr val="000000"/>
                </a:solidFill>
                <a:latin typeface="微软雅黑" pitchFamily="34" charset="-122"/>
                <a:ea typeface="微软雅黑" pitchFamily="34" charset="-122"/>
              </a:rPr>
              <a:t>Tel: 021-64454595</a:t>
            </a:r>
          </a:p>
          <a:p>
            <a:r>
              <a:rPr lang="en-US" altLang="zh-CN" sz="1600" dirty="0">
                <a:solidFill>
                  <a:srgbClr val="000000"/>
                </a:solidFill>
                <a:latin typeface="微软雅黑" pitchFamily="34" charset="-122"/>
                <a:ea typeface="微软雅黑" pitchFamily="34" charset="-122"/>
              </a:rPr>
              <a:t>Fax: 8032</a:t>
            </a:r>
          </a:p>
        </p:txBody>
      </p:sp>
      <p:sp>
        <p:nvSpPr>
          <p:cNvPr id="11" name="Text Box 8"/>
          <p:cNvSpPr txBox="1">
            <a:spLocks noChangeArrowheads="1"/>
          </p:cNvSpPr>
          <p:nvPr/>
        </p:nvSpPr>
        <p:spPr bwMode="auto">
          <a:xfrm>
            <a:off x="4857750" y="4505325"/>
            <a:ext cx="365760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西安</a:t>
            </a:r>
            <a:r>
              <a:rPr lang="zh-CN" altLang="en-US" sz="1600" dirty="0" smtClean="0">
                <a:solidFill>
                  <a:srgbClr val="000000"/>
                </a:solidFill>
                <a:latin typeface="微软雅黑" pitchFamily="34" charset="-122"/>
                <a:ea typeface="微软雅黑" pitchFamily="34" charset="-122"/>
              </a:rPr>
              <a:t>：陕西省西安市碑林区长安路长安大街</a:t>
            </a:r>
            <a:r>
              <a:rPr lang="en-US" altLang="zh-CN" sz="1600" dirty="0" smtClean="0">
                <a:solidFill>
                  <a:srgbClr val="000000"/>
                </a:solidFill>
                <a:latin typeface="微软雅黑" pitchFamily="34" charset="-122"/>
                <a:ea typeface="微软雅黑" pitchFamily="34" charset="-122"/>
              </a:rPr>
              <a:t>3</a:t>
            </a:r>
            <a:r>
              <a:rPr lang="zh-CN" altLang="en-US" sz="1600" dirty="0" smtClean="0">
                <a:solidFill>
                  <a:srgbClr val="000000"/>
                </a:solidFill>
                <a:latin typeface="微软雅黑" pitchFamily="34" charset="-122"/>
                <a:ea typeface="微软雅黑" pitchFamily="34" charset="-122"/>
              </a:rPr>
              <a:t>号</a:t>
            </a:r>
            <a:r>
              <a:rPr lang="en-US" altLang="zh-CN" sz="1600" dirty="0" smtClean="0">
                <a:solidFill>
                  <a:srgbClr val="000000"/>
                </a:solidFill>
                <a:latin typeface="微软雅黑" pitchFamily="34" charset="-122"/>
                <a:ea typeface="微软雅黑" pitchFamily="34" charset="-122"/>
              </a:rPr>
              <a:t>CASA--A</a:t>
            </a:r>
            <a:r>
              <a:rPr lang="zh-CN" altLang="en-US" sz="1600" dirty="0" smtClean="0">
                <a:solidFill>
                  <a:srgbClr val="000000"/>
                </a:solidFill>
                <a:latin typeface="微软雅黑" pitchFamily="34" charset="-122"/>
                <a:ea typeface="微软雅黑" pitchFamily="34" charset="-122"/>
              </a:rPr>
              <a:t>座</a:t>
            </a:r>
            <a:r>
              <a:rPr lang="en-US" altLang="zh-CN" sz="1600" dirty="0" smtClean="0">
                <a:solidFill>
                  <a:srgbClr val="000000"/>
                </a:solidFill>
                <a:latin typeface="微软雅黑" pitchFamily="34" charset="-122"/>
                <a:ea typeface="微软雅黑" pitchFamily="34" charset="-122"/>
              </a:rPr>
              <a:t>--2207(710061) </a:t>
            </a:r>
            <a:endParaRPr lang="en-US" altLang="zh-CN" sz="1600" dirty="0">
              <a:solidFill>
                <a:srgbClr val="000000"/>
              </a:solidFill>
              <a:latin typeface="微软雅黑" pitchFamily="34" charset="-122"/>
              <a:ea typeface="微软雅黑" pitchFamily="34" charset="-122"/>
            </a:endParaRPr>
          </a:p>
          <a:p>
            <a:r>
              <a:rPr lang="en-US" altLang="zh-CN" sz="1600" dirty="0">
                <a:solidFill>
                  <a:srgbClr val="000000"/>
                </a:solidFill>
                <a:latin typeface="微软雅黑" pitchFamily="34" charset="-122"/>
                <a:ea typeface="微软雅黑" pitchFamily="34" charset="-122"/>
              </a:rPr>
              <a:t>Tel: 029-89353458</a:t>
            </a:r>
          </a:p>
          <a:p>
            <a:r>
              <a:rPr lang="en-US" altLang="zh-CN" sz="1600" dirty="0">
                <a:solidFill>
                  <a:srgbClr val="000000"/>
                </a:solidFill>
                <a:latin typeface="微软雅黑" pitchFamily="34" charset="-122"/>
                <a:ea typeface="微软雅黑" pitchFamily="34" charset="-122"/>
              </a:rPr>
              <a:t>Fax: 029-89353458</a:t>
            </a:r>
          </a:p>
        </p:txBody>
      </p:sp>
      <p:sp>
        <p:nvSpPr>
          <p:cNvPr id="12" name="Text Box 9"/>
          <p:cNvSpPr txBox="1">
            <a:spLocks noChangeArrowheads="1"/>
          </p:cNvSpPr>
          <p:nvPr/>
        </p:nvSpPr>
        <p:spPr bwMode="auto">
          <a:xfrm>
            <a:off x="709613" y="4505325"/>
            <a:ext cx="3657600" cy="1069975"/>
          </a:xfrm>
          <a:prstGeom prst="rect">
            <a:avLst/>
          </a:prstGeom>
          <a:noFill/>
          <a:ln w="9525" algn="ctr">
            <a:noFill/>
            <a:miter lim="800000"/>
            <a:headEnd/>
            <a:tailEnd/>
          </a:ln>
        </p:spPr>
        <p:txBody>
          <a:bodyPr>
            <a:spAutoFit/>
          </a:bodyPr>
          <a:lstStyle/>
          <a:p>
            <a:r>
              <a:rPr lang="zh-CN" altLang="en-US" sz="1600">
                <a:solidFill>
                  <a:srgbClr val="000000"/>
                </a:solidFill>
                <a:latin typeface="微软雅黑" pitchFamily="34" charset="-122"/>
                <a:ea typeface="微软雅黑" pitchFamily="34" charset="-122"/>
              </a:rPr>
              <a:t>广州：越秀区东风中路</a:t>
            </a:r>
            <a:r>
              <a:rPr lang="en-US" altLang="zh-CN" sz="1600">
                <a:solidFill>
                  <a:srgbClr val="000000"/>
                </a:solidFill>
                <a:latin typeface="微软雅黑" pitchFamily="34" charset="-122"/>
                <a:ea typeface="微软雅黑" pitchFamily="34" charset="-122"/>
              </a:rPr>
              <a:t>318</a:t>
            </a:r>
            <a:r>
              <a:rPr lang="zh-CN" altLang="en-US" sz="1600">
                <a:solidFill>
                  <a:srgbClr val="000000"/>
                </a:solidFill>
                <a:latin typeface="微软雅黑" pitchFamily="34" charset="-122"/>
                <a:ea typeface="微软雅黑" pitchFamily="34" charset="-122"/>
              </a:rPr>
              <a:t>号嘉业大厦</a:t>
            </a:r>
            <a:r>
              <a:rPr lang="en-US" altLang="zh-CN" sz="1600">
                <a:solidFill>
                  <a:srgbClr val="000000"/>
                </a:solidFill>
                <a:latin typeface="微软雅黑" pitchFamily="34" charset="-122"/>
                <a:ea typeface="微软雅黑" pitchFamily="34" charset="-122"/>
              </a:rPr>
              <a:t>2705</a:t>
            </a:r>
            <a:r>
              <a:rPr lang="zh-CN" altLang="en-US" sz="1600">
                <a:solidFill>
                  <a:srgbClr val="000000"/>
                </a:solidFill>
                <a:latin typeface="微软雅黑" pitchFamily="34" charset="-122"/>
                <a:ea typeface="微软雅黑" pitchFamily="34" charset="-122"/>
              </a:rPr>
              <a:t>室</a:t>
            </a:r>
            <a:r>
              <a:rPr lang="en-US" altLang="zh-CN" sz="1600">
                <a:solidFill>
                  <a:srgbClr val="000000"/>
                </a:solidFill>
                <a:latin typeface="微软雅黑" pitchFamily="34" charset="-122"/>
                <a:ea typeface="微软雅黑" pitchFamily="34" charset="-122"/>
              </a:rPr>
              <a:t>(510030)</a:t>
            </a:r>
          </a:p>
          <a:p>
            <a:r>
              <a:rPr lang="en-US" altLang="zh-CN" sz="1600">
                <a:solidFill>
                  <a:srgbClr val="000000"/>
                </a:solidFill>
                <a:latin typeface="微软雅黑" pitchFamily="34" charset="-122"/>
                <a:ea typeface="微软雅黑" pitchFamily="34" charset="-122"/>
              </a:rPr>
              <a:t>Tel: 020-83274076</a:t>
            </a:r>
          </a:p>
          <a:p>
            <a:r>
              <a:rPr lang="en-US" altLang="zh-CN" sz="1600">
                <a:solidFill>
                  <a:srgbClr val="000000"/>
                </a:solidFill>
                <a:latin typeface="微软雅黑" pitchFamily="34" charset="-122"/>
                <a:ea typeface="微软雅黑" pitchFamily="34" charset="-122"/>
              </a:rPr>
              <a:t>Fax: 020-83274078</a:t>
            </a:r>
          </a:p>
        </p:txBody>
      </p:sp>
      <p:sp>
        <p:nvSpPr>
          <p:cNvPr id="13" name="Text Box 10"/>
          <p:cNvSpPr txBox="1">
            <a:spLocks noChangeArrowheads="1"/>
          </p:cNvSpPr>
          <p:nvPr/>
        </p:nvSpPr>
        <p:spPr bwMode="auto">
          <a:xfrm>
            <a:off x="4857750" y="3286125"/>
            <a:ext cx="371475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北京：海淀区知春路</a:t>
            </a:r>
            <a:r>
              <a:rPr lang="en-US" altLang="zh-CN" sz="1600" dirty="0">
                <a:solidFill>
                  <a:srgbClr val="000000"/>
                </a:solidFill>
                <a:latin typeface="微软雅黑" pitchFamily="34" charset="-122"/>
                <a:ea typeface="微软雅黑" pitchFamily="34" charset="-122"/>
              </a:rPr>
              <a:t>1</a:t>
            </a:r>
            <a:r>
              <a:rPr lang="zh-CN" altLang="en-US" sz="1600" dirty="0">
                <a:solidFill>
                  <a:srgbClr val="000000"/>
                </a:solidFill>
                <a:latin typeface="微软雅黑" pitchFamily="34" charset="-122"/>
                <a:ea typeface="微软雅黑" pitchFamily="34" charset="-122"/>
              </a:rPr>
              <a:t>号学院国际大厦</a:t>
            </a:r>
            <a:r>
              <a:rPr lang="en-US" altLang="zh-CN" sz="1600" dirty="0">
                <a:solidFill>
                  <a:srgbClr val="000000"/>
                </a:solidFill>
                <a:latin typeface="微软雅黑" pitchFamily="34" charset="-122"/>
                <a:ea typeface="微软雅黑" pitchFamily="34" charset="-122"/>
              </a:rPr>
              <a:t>1213</a:t>
            </a:r>
            <a:r>
              <a:rPr lang="zh-CN" altLang="en-US" sz="1600" dirty="0">
                <a:solidFill>
                  <a:srgbClr val="000000"/>
                </a:solidFill>
                <a:latin typeface="微软雅黑" pitchFamily="34" charset="-122"/>
                <a:ea typeface="微软雅黑" pitchFamily="34" charset="-122"/>
              </a:rPr>
              <a:t>室（</a:t>
            </a:r>
            <a:r>
              <a:rPr lang="en-US" altLang="zh-CN" sz="1600" dirty="0">
                <a:solidFill>
                  <a:srgbClr val="000000"/>
                </a:solidFill>
                <a:latin typeface="微软雅黑" pitchFamily="34" charset="-122"/>
                <a:ea typeface="微软雅黑" pitchFamily="34" charset="-122"/>
              </a:rPr>
              <a:t>100083</a:t>
            </a:r>
            <a:r>
              <a:rPr lang="zh-CN" altLang="en-US" sz="1600" dirty="0">
                <a:solidFill>
                  <a:srgbClr val="000000"/>
                </a:solidFill>
                <a:latin typeface="微软雅黑" pitchFamily="34" charset="-122"/>
                <a:ea typeface="微软雅黑" pitchFamily="34" charset="-122"/>
              </a:rPr>
              <a:t>） </a:t>
            </a:r>
          </a:p>
          <a:p>
            <a:r>
              <a:rPr lang="en-US" altLang="zh-CN" sz="1600" dirty="0">
                <a:solidFill>
                  <a:srgbClr val="000000"/>
                </a:solidFill>
                <a:latin typeface="微软雅黑" pitchFamily="34" charset="-122"/>
                <a:ea typeface="微软雅黑" pitchFamily="34" charset="-122"/>
              </a:rPr>
              <a:t>Tel: 010-82331971</a:t>
            </a:r>
          </a:p>
          <a:p>
            <a:r>
              <a:rPr lang="en-US" altLang="zh-CN" sz="1600" dirty="0">
                <a:solidFill>
                  <a:srgbClr val="000000"/>
                </a:solidFill>
                <a:latin typeface="微软雅黑" pitchFamily="34" charset="-122"/>
                <a:ea typeface="微软雅黑" pitchFamily="34" charset="-122"/>
              </a:rPr>
              <a:t>Fax: 010-82331961</a:t>
            </a:r>
          </a:p>
        </p:txBody>
      </p:sp>
      <p:sp>
        <p:nvSpPr>
          <p:cNvPr id="14" name="Text Box 6"/>
          <p:cNvSpPr txBox="1">
            <a:spLocks noChangeArrowheads="1"/>
          </p:cNvSpPr>
          <p:nvPr/>
        </p:nvSpPr>
        <p:spPr bwMode="auto">
          <a:xfrm>
            <a:off x="3995936" y="6228020"/>
            <a:ext cx="4933753" cy="369332"/>
          </a:xfrm>
          <a:prstGeom prst="rect">
            <a:avLst/>
          </a:prstGeom>
          <a:noFill/>
          <a:ln w="9525">
            <a:noFill/>
            <a:miter lim="800000"/>
            <a:headEnd/>
            <a:tailEnd/>
          </a:ln>
        </p:spPr>
        <p:txBody>
          <a:bodyPr wrap="square">
            <a:spAutoFit/>
          </a:bodyPr>
          <a:lstStyle/>
          <a:p>
            <a:r>
              <a:rPr lang="zh-CN" altLang="en-US" dirty="0">
                <a:solidFill>
                  <a:srgbClr val="000000"/>
                </a:solidFill>
                <a:latin typeface="微软雅黑" pitchFamily="34" charset="-122"/>
                <a:ea typeface="微软雅黑" pitchFamily="34" charset="-122"/>
              </a:rPr>
              <a:t>更多内容，请</a:t>
            </a:r>
            <a:r>
              <a:rPr lang="zh-CN" altLang="en-US" dirty="0" smtClean="0">
                <a:solidFill>
                  <a:srgbClr val="000000"/>
                </a:solidFill>
                <a:latin typeface="微软雅黑" pitchFamily="34" charset="-122"/>
                <a:ea typeface="微软雅黑" pitchFamily="34" charset="-122"/>
              </a:rPr>
              <a:t>访问   </a:t>
            </a:r>
            <a:r>
              <a:rPr lang="en-US" altLang="zh-CN" dirty="0" smtClean="0">
                <a:solidFill>
                  <a:srgbClr val="000000"/>
                </a:solidFill>
                <a:latin typeface="微软雅黑" pitchFamily="34" charset="-122"/>
                <a:ea typeface="微软雅黑" pitchFamily="34" charset="-122"/>
                <a:hlinkClick r:id="rId3"/>
              </a:rPr>
              <a:t>www.igroup.com.cn</a:t>
            </a:r>
            <a:endParaRPr lang="en-US" altLang="zh-CN" dirty="0">
              <a:solidFill>
                <a:srgbClr val="00000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PPT模板末页.jpg"/>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521968" y="333559"/>
            <a:ext cx="3764280" cy="707886"/>
          </a:xfrm>
          <a:prstGeom prst="rect">
            <a:avLst/>
          </a:prstGeom>
          <a:noFill/>
        </p:spPr>
        <p:txBody>
          <a:bodyPr wrap="square" rtlCol="0">
            <a:spAutoFit/>
          </a:bodyPr>
          <a:lstStyle/>
          <a:p>
            <a:r>
              <a:rPr lang="en-US" altLang="zh-CN" sz="4000" dirty="0" smtClean="0">
                <a:latin typeface="微软雅黑" pitchFamily="34" charset="-122"/>
                <a:ea typeface="微软雅黑" pitchFamily="34" charset="-122"/>
              </a:rPr>
              <a:t>iGroup</a:t>
            </a:r>
            <a:r>
              <a:rPr lang="zh-CN" altLang="en-US" sz="4000" dirty="0" smtClean="0">
                <a:latin typeface="微软雅黑" pitchFamily="34" charset="-122"/>
                <a:ea typeface="微软雅黑" pitchFamily="34" charset="-122"/>
              </a:rPr>
              <a:t>服务 </a:t>
            </a:r>
            <a:endParaRPr lang="zh-CN" altLang="en-US" sz="4000" dirty="0">
              <a:latin typeface="微软雅黑" pitchFamily="34" charset="-122"/>
              <a:ea typeface="微软雅黑" pitchFamily="34" charset="-122"/>
            </a:endParaRPr>
          </a:p>
        </p:txBody>
      </p:sp>
      <p:pic>
        <p:nvPicPr>
          <p:cNvPr id="6" name="Picture 2"/>
          <p:cNvPicPr>
            <a:picLocks noChangeAspect="1" noChangeArrowheads="1"/>
          </p:cNvPicPr>
          <p:nvPr/>
        </p:nvPicPr>
        <p:blipFill>
          <a:blip r:embed="rId3" cstate="print"/>
          <a:srcRect/>
          <a:stretch>
            <a:fillRect/>
          </a:stretch>
        </p:blipFill>
        <p:spPr bwMode="auto">
          <a:xfrm>
            <a:off x="2091688" y="1910800"/>
            <a:ext cx="1455003" cy="1372721"/>
          </a:xfrm>
          <a:prstGeom prst="rect">
            <a:avLst/>
          </a:prstGeom>
          <a:noFill/>
          <a:ln w="9525">
            <a:noFill/>
            <a:miter lim="800000"/>
            <a:headEnd/>
            <a:tailEnd/>
          </a:ln>
        </p:spPr>
      </p:pic>
      <p:sp>
        <p:nvSpPr>
          <p:cNvPr id="7" name="TextBox 6"/>
          <p:cNvSpPr txBox="1"/>
          <p:nvPr/>
        </p:nvSpPr>
        <p:spPr>
          <a:xfrm>
            <a:off x="582928" y="1142984"/>
            <a:ext cx="3124200" cy="646331"/>
          </a:xfrm>
          <a:prstGeom prst="rect">
            <a:avLst/>
          </a:prstGeom>
          <a:noFill/>
        </p:spPr>
        <p:txBody>
          <a:bodyPr wrap="square" rtlCol="0">
            <a:spAutoFit/>
          </a:bodyPr>
          <a:lstStyle/>
          <a:p>
            <a:endParaRPr lang="zh-CN" altLang="en-US" dirty="0" smtClean="0"/>
          </a:p>
          <a:p>
            <a:r>
              <a:rPr lang="en-US" altLang="zh-CN" b="1" dirty="0" smtClean="0">
                <a:latin typeface="微软雅黑" pitchFamily="34" charset="-122"/>
                <a:ea typeface="微软雅黑" pitchFamily="34" charset="-122"/>
              </a:rPr>
              <a:t>iGroup</a:t>
            </a:r>
            <a:r>
              <a:rPr lang="zh-CN" altLang="en-US" b="1" dirty="0" smtClean="0">
                <a:latin typeface="微软雅黑" pitchFamily="34" charset="-122"/>
                <a:ea typeface="微软雅黑" pitchFamily="34" charset="-122"/>
              </a:rPr>
              <a:t>信息服务 </a:t>
            </a:r>
          </a:p>
        </p:txBody>
      </p:sp>
      <p:pic>
        <p:nvPicPr>
          <p:cNvPr id="8" name="Picture 3"/>
          <p:cNvPicPr>
            <a:picLocks noChangeAspect="1" noChangeArrowheads="1"/>
          </p:cNvPicPr>
          <p:nvPr/>
        </p:nvPicPr>
        <p:blipFill>
          <a:blip r:embed="rId4" cstate="print"/>
          <a:srcRect/>
          <a:stretch>
            <a:fillRect/>
          </a:stretch>
        </p:blipFill>
        <p:spPr bwMode="auto">
          <a:xfrm>
            <a:off x="6388716" y="1937234"/>
            <a:ext cx="1457960" cy="1375510"/>
          </a:xfrm>
          <a:prstGeom prst="rect">
            <a:avLst/>
          </a:prstGeom>
          <a:noFill/>
          <a:ln w="9525">
            <a:noFill/>
            <a:miter lim="800000"/>
            <a:headEnd/>
            <a:tailEnd/>
          </a:ln>
        </p:spPr>
      </p:pic>
      <p:sp>
        <p:nvSpPr>
          <p:cNvPr id="9" name="矩形 8"/>
          <p:cNvSpPr/>
          <p:nvPr/>
        </p:nvSpPr>
        <p:spPr>
          <a:xfrm>
            <a:off x="4857752" y="3357562"/>
            <a:ext cx="3643338" cy="1156855"/>
          </a:xfrm>
          <a:prstGeom prst="rect">
            <a:avLst/>
          </a:prstGeom>
        </p:spPr>
        <p:txBody>
          <a:bodyPr wrap="square">
            <a:spAutoFit/>
          </a:bodyPr>
          <a:lstStyle/>
          <a:p>
            <a:pPr>
              <a:lnSpc>
                <a:spcPct val="150000"/>
              </a:lnSpc>
            </a:pPr>
            <a:r>
              <a:rPr lang="zh-CN" altLang="en-US" sz="1600" dirty="0" smtClean="0">
                <a:solidFill>
                  <a:schemeClr val="tx2"/>
                </a:solidFill>
                <a:latin typeface="微软雅黑" pitchFamily="34" charset="-122"/>
                <a:ea typeface="微软雅黑" pitchFamily="34" charset="-122"/>
              </a:rPr>
              <a:t>“学术猫”微信公众平台专注于为学术研究者提供信息检索、讲座培训以及论文写作投稿与就业方面的知识与经验。</a:t>
            </a:r>
          </a:p>
        </p:txBody>
      </p:sp>
      <p:pic>
        <p:nvPicPr>
          <p:cNvPr id="10" name="Picture 6"/>
          <p:cNvPicPr>
            <a:picLocks noChangeAspect="1" noChangeArrowheads="1"/>
          </p:cNvPicPr>
          <p:nvPr/>
        </p:nvPicPr>
        <p:blipFill>
          <a:blip r:embed="rId5" cstate="print"/>
          <a:srcRect/>
          <a:stretch>
            <a:fillRect/>
          </a:stretch>
        </p:blipFill>
        <p:spPr bwMode="auto">
          <a:xfrm>
            <a:off x="4959015" y="2013049"/>
            <a:ext cx="1299542" cy="1226051"/>
          </a:xfrm>
          <a:prstGeom prst="rect">
            <a:avLst/>
          </a:prstGeom>
          <a:noFill/>
          <a:ln w="9525">
            <a:noFill/>
            <a:miter lim="800000"/>
            <a:headEnd/>
            <a:tailEnd/>
          </a:ln>
        </p:spPr>
      </p:pic>
      <p:sp>
        <p:nvSpPr>
          <p:cNvPr id="11" name="TextBox 10"/>
          <p:cNvSpPr txBox="1"/>
          <p:nvPr/>
        </p:nvSpPr>
        <p:spPr>
          <a:xfrm>
            <a:off x="4874876" y="1429887"/>
            <a:ext cx="2590800" cy="369332"/>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学术猫</a:t>
            </a:r>
          </a:p>
        </p:txBody>
      </p:sp>
      <p:pic>
        <p:nvPicPr>
          <p:cNvPr id="12" name="Picture 8" descr="D:\work\VI设计资料\iGroup产品设计\iGroup LOGO\iGroup Logo\iGroup Logo小图\igroup logo .png"/>
          <p:cNvPicPr>
            <a:picLocks noChangeAspect="1" noChangeArrowheads="1"/>
          </p:cNvPicPr>
          <p:nvPr/>
        </p:nvPicPr>
        <p:blipFill>
          <a:blip r:embed="rId6" cstate="print"/>
          <a:srcRect/>
          <a:stretch>
            <a:fillRect/>
          </a:stretch>
        </p:blipFill>
        <p:spPr bwMode="auto">
          <a:xfrm>
            <a:off x="691513" y="2003679"/>
            <a:ext cx="1323975" cy="1191804"/>
          </a:xfrm>
          <a:prstGeom prst="rect">
            <a:avLst/>
          </a:prstGeom>
          <a:noFill/>
        </p:spPr>
      </p:pic>
      <p:sp>
        <p:nvSpPr>
          <p:cNvPr id="13" name="TextBox 12"/>
          <p:cNvSpPr txBox="1"/>
          <p:nvPr/>
        </p:nvSpPr>
        <p:spPr>
          <a:xfrm>
            <a:off x="445768" y="3357562"/>
            <a:ext cx="3697604" cy="1200329"/>
          </a:xfrm>
          <a:prstGeom prst="rect">
            <a:avLst/>
          </a:prstGeom>
          <a:noFill/>
        </p:spPr>
        <p:txBody>
          <a:bodyPr wrap="square" rtlCol="0">
            <a:spAutoFit/>
          </a:bodyPr>
          <a:lstStyle/>
          <a:p>
            <a:pPr>
              <a:lnSpc>
                <a:spcPct val="150000"/>
              </a:lnSpc>
            </a:pPr>
            <a:r>
              <a:rPr lang="zh-CN" altLang="en-US" sz="1600" dirty="0" smtClean="0">
                <a:solidFill>
                  <a:schemeClr val="tx2"/>
                </a:solidFill>
                <a:latin typeface="微软雅黑" pitchFamily="34" charset="-122"/>
                <a:ea typeface="微软雅黑" pitchFamily="34" charset="-122"/>
              </a:rPr>
              <a:t>“</a:t>
            </a:r>
            <a:r>
              <a:rPr lang="en-US" altLang="zh-CN" sz="1600" dirty="0" smtClean="0">
                <a:solidFill>
                  <a:schemeClr val="tx2"/>
                </a:solidFill>
                <a:latin typeface="微软雅黑" pitchFamily="34" charset="-122"/>
                <a:ea typeface="微软雅黑" pitchFamily="34" charset="-122"/>
              </a:rPr>
              <a:t>iGroup</a:t>
            </a:r>
            <a:r>
              <a:rPr lang="zh-CN" altLang="en-US" sz="1600" dirty="0" smtClean="0">
                <a:solidFill>
                  <a:schemeClr val="tx2"/>
                </a:solidFill>
                <a:latin typeface="微软雅黑" pitchFamily="34" charset="-122"/>
                <a:ea typeface="微软雅黑" pitchFamily="34" charset="-122"/>
              </a:rPr>
              <a:t>信息服务”微信公众号是国内最受欢迎的学术图书馆员职业培训和互动交流平台之一。</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7</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6" name="Content Placeholder 2"/>
          <p:cNvSpPr txBox="1">
            <a:spLocks/>
          </p:cNvSpPr>
          <p:nvPr/>
        </p:nvSpPr>
        <p:spPr>
          <a:xfrm>
            <a:off x="755576" y="2996952"/>
            <a:ext cx="7962108" cy="3096344"/>
          </a:xfrm>
          <a:prstGeom prst="rect">
            <a:avLst/>
          </a:prstGeom>
        </p:spPr>
        <p:txBody>
          <a:bodyPr vert="horz" lIns="91440" tIns="45720" rIns="91440" bIns="45720" rtlCol="0">
            <a:noAutofit/>
          </a:bodyPr>
          <a:lstStyle/>
          <a:p>
            <a:pPr marL="66675" marR="66675" indent="0" algn="just">
              <a:lnSpc>
                <a:spcPct val="120000"/>
              </a:lnSpc>
              <a:spcBef>
                <a:spcPts val="0"/>
              </a:spcBef>
              <a:spcAft>
                <a:spcPts val="0"/>
              </a:spcAft>
              <a:buFont typeface="Wingdings" pitchFamily="2" charset="2"/>
              <a:buChar char="Ø"/>
            </a:pPr>
            <a:r>
              <a:rPr lang="en-US" altLang="zh-CN" b="1" kern="50" dirty="0" smtClean="0">
                <a:solidFill>
                  <a:srgbClr val="000000"/>
                </a:solidFill>
                <a:latin typeface="微软雅黑" pitchFamily="34" charset="-122"/>
                <a:ea typeface="微软雅黑" pitchFamily="34" charset="-122"/>
              </a:rPr>
              <a:t> SPIE </a:t>
            </a:r>
            <a:r>
              <a:rPr lang="zh-CN" altLang="en-US" b="1" kern="50" dirty="0" smtClean="0">
                <a:solidFill>
                  <a:srgbClr val="000000"/>
                </a:solidFill>
                <a:latin typeface="微软雅黑" pitchFamily="34" charset="-122"/>
                <a:ea typeface="微软雅黑" pitchFamily="34" charset="-122"/>
              </a:rPr>
              <a:t>会议录：</a:t>
            </a:r>
            <a:r>
              <a:rPr lang="zh-CN" altLang="en-US" kern="50" dirty="0" smtClean="0">
                <a:solidFill>
                  <a:srgbClr val="000000"/>
                </a:solidFill>
                <a:latin typeface="微软雅黑" pitchFamily="34" charset="-122"/>
                <a:ea typeface="微软雅黑" pitchFamily="34" charset="-122"/>
              </a:rPr>
              <a:t>国际光学工程学会每年主办召开</a:t>
            </a:r>
            <a:r>
              <a:rPr lang="en-US" altLang="zh-CN" kern="50" dirty="0" smtClean="0">
                <a:solidFill>
                  <a:srgbClr val="000000"/>
                </a:solidFill>
                <a:latin typeface="微软雅黑" pitchFamily="34" charset="-122"/>
                <a:ea typeface="微软雅黑" pitchFamily="34" charset="-122"/>
              </a:rPr>
              <a:t>300</a:t>
            </a:r>
            <a:r>
              <a:rPr lang="zh-CN" altLang="en-US" kern="50" dirty="0" smtClean="0">
                <a:solidFill>
                  <a:srgbClr val="000000"/>
                </a:solidFill>
                <a:latin typeface="微软雅黑" pitchFamily="34" charset="-122"/>
                <a:ea typeface="微软雅黑" pitchFamily="34" charset="-122"/>
              </a:rPr>
              <a:t>多场国际性和地区性学术会议和展览，所形成的会议录文献反映了光学工程应用领域的最新进展和动态，也汇集了光学工程、物理、光学仪器、遥感、激光器、机器人及其工业应用、光电子学、图像处理和计算机等方面的最新研究成果。</a:t>
            </a:r>
            <a:endParaRPr lang="en-US" altLang="zh-CN" kern="50" dirty="0" smtClean="0">
              <a:solidFill>
                <a:srgbClr val="000000"/>
              </a:solidFill>
              <a:latin typeface="微软雅黑" pitchFamily="34" charset="-122"/>
              <a:ea typeface="微软雅黑" pitchFamily="34" charset="-122"/>
            </a:endParaRPr>
          </a:p>
          <a:p>
            <a:pPr marL="66675" marR="66675" indent="0" algn="just">
              <a:lnSpc>
                <a:spcPct val="60000"/>
              </a:lnSpc>
              <a:spcBef>
                <a:spcPts val="0"/>
              </a:spcBef>
              <a:spcAft>
                <a:spcPts val="0"/>
              </a:spcAft>
              <a:buFont typeface="Wingdings" pitchFamily="2" charset="2"/>
              <a:buChar char="Ø"/>
            </a:pPr>
            <a:endParaRPr lang="en-US" altLang="zh-CN" kern="50" dirty="0" smtClean="0">
              <a:solidFill>
                <a:srgbClr val="000000"/>
              </a:solidFill>
              <a:latin typeface="微软雅黑" pitchFamily="34" charset="-122"/>
              <a:ea typeface="微软雅黑" pitchFamily="34" charset="-122"/>
            </a:endParaRPr>
          </a:p>
          <a:p>
            <a:pPr marL="66675" marR="66675" algn="just">
              <a:lnSpc>
                <a:spcPct val="140000"/>
              </a:lnSpc>
              <a:buFont typeface="Wingdings" pitchFamily="2" charset="2"/>
              <a:buChar char="Ø"/>
            </a:pPr>
            <a:r>
              <a:rPr lang="zh-CN" altLang="en-US" kern="50" dirty="0" smtClean="0">
                <a:solidFill>
                  <a:srgbClr val="000000"/>
                </a:solidFill>
                <a:latin typeface="微软雅黑" pitchFamily="34" charset="-122"/>
                <a:ea typeface="微软雅黑" pitchFamily="34" charset="-122"/>
              </a:rPr>
              <a:t> </a:t>
            </a:r>
            <a:r>
              <a:rPr lang="zh-CN" altLang="en-US" b="1" kern="50" dirty="0" smtClean="0">
                <a:solidFill>
                  <a:srgbClr val="000000"/>
                </a:solidFill>
                <a:latin typeface="微软雅黑" pitchFamily="34" charset="-122"/>
                <a:ea typeface="微软雅黑" pitchFamily="34" charset="-122"/>
              </a:rPr>
              <a:t>收录总量</a:t>
            </a:r>
            <a:r>
              <a:rPr lang="zh-CN" altLang="en-US" kern="50" dirty="0" smtClean="0">
                <a:solidFill>
                  <a:srgbClr val="000000"/>
                </a:solidFill>
                <a:latin typeface="微软雅黑" pitchFamily="34" charset="-122"/>
                <a:ea typeface="微软雅黑" pitchFamily="34" charset="-122"/>
              </a:rPr>
              <a:t>：超过</a:t>
            </a:r>
            <a:r>
              <a:rPr lang="en-US" altLang="zh-CN" kern="50" dirty="0" smtClean="0">
                <a:solidFill>
                  <a:srgbClr val="000000"/>
                </a:solidFill>
                <a:latin typeface="微软雅黑" pitchFamily="34" charset="-122"/>
                <a:ea typeface="微软雅黑" pitchFamily="34" charset="-122"/>
              </a:rPr>
              <a:t>42</a:t>
            </a:r>
            <a:r>
              <a:rPr lang="zh-CN" altLang="en-US" kern="50" dirty="0" smtClean="0">
                <a:solidFill>
                  <a:srgbClr val="000000"/>
                </a:solidFill>
                <a:latin typeface="微软雅黑" pitchFamily="34" charset="-122"/>
                <a:ea typeface="微软雅黑" pitchFamily="34" charset="-122"/>
              </a:rPr>
              <a:t>万篇，</a:t>
            </a:r>
            <a:r>
              <a:rPr lang="en-US" altLang="zh-CN" kern="50" dirty="0" smtClean="0">
                <a:solidFill>
                  <a:srgbClr val="000000"/>
                </a:solidFill>
                <a:latin typeface="微软雅黑" pitchFamily="34" charset="-122"/>
                <a:ea typeface="微软雅黑" pitchFamily="34" charset="-122"/>
              </a:rPr>
              <a:t>10,500+</a:t>
            </a:r>
            <a:r>
              <a:rPr lang="zh-CN" altLang="en-US" kern="50" dirty="0" smtClean="0">
                <a:solidFill>
                  <a:srgbClr val="000000"/>
                </a:solidFill>
                <a:latin typeface="微软雅黑" pitchFamily="34" charset="-122"/>
                <a:ea typeface="微软雅黑" pitchFamily="34" charset="-122"/>
              </a:rPr>
              <a:t>卷</a:t>
            </a:r>
          </a:p>
          <a:p>
            <a:pPr marL="66675" marR="66675" algn="just">
              <a:lnSpc>
                <a:spcPct val="140000"/>
              </a:lnSpc>
              <a:buFont typeface="Wingdings" pitchFamily="2" charset="2"/>
              <a:buChar char="Ø"/>
            </a:pPr>
            <a:r>
              <a:rPr lang="zh-CN" altLang="en-US" kern="50" dirty="0" smtClean="0">
                <a:solidFill>
                  <a:srgbClr val="000000"/>
                </a:solidFill>
                <a:latin typeface="微软雅黑" pitchFamily="34" charset="-122"/>
                <a:ea typeface="微软雅黑" pitchFamily="34" charset="-122"/>
              </a:rPr>
              <a:t> </a:t>
            </a:r>
            <a:r>
              <a:rPr lang="zh-CN" altLang="en-US" b="1" kern="50" dirty="0" smtClean="0">
                <a:solidFill>
                  <a:srgbClr val="000000"/>
                </a:solidFill>
                <a:latin typeface="微软雅黑" pitchFamily="34" charset="-122"/>
                <a:ea typeface="微软雅黑" pitchFamily="34" charset="-122"/>
              </a:rPr>
              <a:t>更新频率</a:t>
            </a:r>
            <a:r>
              <a:rPr lang="zh-CN" altLang="en-US" kern="50" dirty="0" smtClean="0">
                <a:solidFill>
                  <a:srgbClr val="000000"/>
                </a:solidFill>
                <a:latin typeface="微软雅黑" pitchFamily="34" charset="-122"/>
                <a:ea typeface="微软雅黑" pitchFamily="34" charset="-122"/>
              </a:rPr>
              <a:t>：每年更新</a:t>
            </a:r>
            <a:r>
              <a:rPr lang="en-US" altLang="zh-CN" kern="50" dirty="0" smtClean="0">
                <a:solidFill>
                  <a:srgbClr val="000000"/>
                </a:solidFill>
                <a:latin typeface="微软雅黑" pitchFamily="34" charset="-122"/>
                <a:ea typeface="微软雅黑" pitchFamily="34" charset="-122"/>
              </a:rPr>
              <a:t>300-350</a:t>
            </a:r>
            <a:r>
              <a:rPr lang="zh-CN" altLang="en-US" kern="50" dirty="0" smtClean="0">
                <a:solidFill>
                  <a:srgbClr val="000000"/>
                </a:solidFill>
                <a:latin typeface="微软雅黑" pitchFamily="34" charset="-122"/>
                <a:ea typeface="微软雅黑" pitchFamily="34" charset="-122"/>
              </a:rPr>
              <a:t>卷</a:t>
            </a:r>
          </a:p>
          <a:p>
            <a:pPr marL="66675" marR="66675" algn="just">
              <a:lnSpc>
                <a:spcPct val="140000"/>
              </a:lnSpc>
              <a:buFont typeface="Wingdings" pitchFamily="2" charset="2"/>
              <a:buChar char="Ø"/>
            </a:pPr>
            <a:r>
              <a:rPr lang="zh-CN" altLang="en-US" kern="50" dirty="0" smtClean="0">
                <a:solidFill>
                  <a:srgbClr val="000000"/>
                </a:solidFill>
                <a:latin typeface="微软雅黑" pitchFamily="34" charset="-122"/>
                <a:ea typeface="微软雅黑" pitchFamily="34" charset="-122"/>
              </a:rPr>
              <a:t> </a:t>
            </a:r>
            <a:r>
              <a:rPr lang="zh-CN" altLang="en-US" b="1" kern="50" dirty="0" smtClean="0">
                <a:solidFill>
                  <a:srgbClr val="000000"/>
                </a:solidFill>
                <a:latin typeface="微软雅黑" pitchFamily="34" charset="-122"/>
                <a:ea typeface="微软雅黑" pitchFamily="34" charset="-122"/>
              </a:rPr>
              <a:t>收录年限</a:t>
            </a:r>
            <a:r>
              <a:rPr lang="zh-CN" altLang="en-US" kern="50" dirty="0" smtClean="0">
                <a:solidFill>
                  <a:srgbClr val="000000"/>
                </a:solidFill>
                <a:latin typeface="微软雅黑" pitchFamily="34" charset="-122"/>
                <a:ea typeface="微软雅黑" pitchFamily="34" charset="-122"/>
              </a:rPr>
              <a:t>：</a:t>
            </a:r>
            <a:r>
              <a:rPr lang="en-US" altLang="zh-CN" kern="50" dirty="0" smtClean="0">
                <a:solidFill>
                  <a:srgbClr val="000000"/>
                </a:solidFill>
                <a:latin typeface="微软雅黑" pitchFamily="34" charset="-122"/>
                <a:ea typeface="微软雅黑" pitchFamily="34" charset="-122"/>
              </a:rPr>
              <a:t>1963</a:t>
            </a:r>
            <a:r>
              <a:rPr lang="zh-CN" altLang="en-US" kern="50" dirty="0" smtClean="0">
                <a:solidFill>
                  <a:srgbClr val="000000"/>
                </a:solidFill>
                <a:latin typeface="微软雅黑" pitchFamily="34" charset="-122"/>
                <a:ea typeface="微软雅黑" pitchFamily="34" charset="-122"/>
              </a:rPr>
              <a:t>年至今</a:t>
            </a:r>
          </a:p>
          <a:p>
            <a:pPr marL="66675" marR="66675" algn="just">
              <a:lnSpc>
                <a:spcPct val="140000"/>
              </a:lnSpc>
              <a:buFont typeface="Wingdings" pitchFamily="2" charset="2"/>
              <a:buChar char="Ø"/>
            </a:pPr>
            <a:r>
              <a:rPr lang="zh-CN" altLang="en-US" kern="50" dirty="0" smtClean="0">
                <a:solidFill>
                  <a:srgbClr val="000000"/>
                </a:solidFill>
                <a:latin typeface="微软雅黑" pitchFamily="34" charset="-122"/>
                <a:ea typeface="微软雅黑" pitchFamily="34" charset="-122"/>
              </a:rPr>
              <a:t> </a:t>
            </a:r>
            <a:r>
              <a:rPr lang="zh-CN" altLang="en-US" b="1" kern="50" dirty="0" smtClean="0">
                <a:solidFill>
                  <a:srgbClr val="000000"/>
                </a:solidFill>
                <a:latin typeface="微软雅黑" pitchFamily="34" charset="-122"/>
                <a:ea typeface="微软雅黑" pitchFamily="34" charset="-122"/>
              </a:rPr>
              <a:t>视频讲义数量</a:t>
            </a:r>
            <a:r>
              <a:rPr lang="zh-CN" altLang="en-US" kern="50" dirty="0" smtClean="0">
                <a:solidFill>
                  <a:srgbClr val="000000"/>
                </a:solidFill>
                <a:latin typeface="微软雅黑" pitchFamily="34" charset="-122"/>
                <a:ea typeface="微软雅黑" pitchFamily="34" charset="-122"/>
              </a:rPr>
              <a:t>：超过</a:t>
            </a:r>
            <a:r>
              <a:rPr lang="en-US" altLang="zh-CN" kern="50" dirty="0" smtClean="0">
                <a:solidFill>
                  <a:srgbClr val="000000"/>
                </a:solidFill>
                <a:latin typeface="微软雅黑" pitchFamily="34" charset="-122"/>
                <a:ea typeface="微软雅黑" pitchFamily="34" charset="-122"/>
              </a:rPr>
              <a:t>8,000</a:t>
            </a:r>
            <a:r>
              <a:rPr lang="zh-CN" altLang="en-US" kern="50" dirty="0" smtClean="0">
                <a:solidFill>
                  <a:srgbClr val="000000"/>
                </a:solidFill>
                <a:latin typeface="微软雅黑" pitchFamily="34" charset="-122"/>
                <a:ea typeface="微软雅黑" pitchFamily="34" charset="-122"/>
              </a:rPr>
              <a:t>个 </a:t>
            </a:r>
          </a:p>
          <a:p>
            <a:pPr marL="66675" marR="66675" algn="just">
              <a:lnSpc>
                <a:spcPct val="120000"/>
              </a:lnSpc>
              <a:buFont typeface="Wingdings" pitchFamily="2" charset="2"/>
              <a:buChar char="Ø"/>
            </a:pPr>
            <a:endParaRPr lang="zh-CN" altLang="en-US" kern="1400" dirty="0" smtClean="0">
              <a:solidFill>
                <a:srgbClr val="000000"/>
              </a:solidFill>
              <a:latin typeface="微软雅黑" pitchFamily="34" charset="-122"/>
              <a:ea typeface="微软雅黑" pitchFamily="34" charset="-122"/>
            </a:endParaRPr>
          </a:p>
          <a:p>
            <a:pPr algn="just">
              <a:lnSpc>
                <a:spcPct val="120000"/>
              </a:lnSpc>
            </a:pPr>
            <a:r>
              <a:rPr lang="zh-CN" altLang="en-US" kern="1400" dirty="0" smtClean="0">
                <a:solidFill>
                  <a:srgbClr val="000000"/>
                </a:solidFill>
                <a:latin typeface="微软雅黑" pitchFamily="34" charset="-122"/>
                <a:ea typeface="微软雅黑" pitchFamily="34" charset="-122"/>
              </a:rPr>
              <a:t> </a:t>
            </a:r>
          </a:p>
          <a:p>
            <a:pPr algn="just">
              <a:lnSpc>
                <a:spcPct val="120000"/>
              </a:lnSpc>
            </a:pP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
        <p:nvSpPr>
          <p:cNvPr id="7" name="Title 1"/>
          <p:cNvSpPr txBox="1">
            <a:spLocks/>
          </p:cNvSpPr>
          <p:nvPr/>
        </p:nvSpPr>
        <p:spPr>
          <a:xfrm>
            <a:off x="714348" y="1071546"/>
            <a:ext cx="8429652" cy="965583"/>
          </a:xfrm>
          <a:prstGeom prst="rect">
            <a:avLst/>
          </a:prstGeom>
        </p:spPr>
        <p:txBody>
          <a:bodyPr vert="horz" lIns="91440" tIns="45720" rIns="91440" bIns="45720" rtlCol="0" anchor="ctr">
            <a:noAutofit/>
          </a:bodyPr>
          <a:lstStyle/>
          <a:p>
            <a:pPr lvl="0">
              <a:spcBef>
                <a:spcPct val="0"/>
              </a:spcBef>
              <a:defRPr/>
            </a:pPr>
            <a:r>
              <a:rPr lang="en-US" altLang="zh-CN" sz="3200" b="1" dirty="0" smtClean="0">
                <a:latin typeface="微软雅黑" pitchFamily="34" charset="-122"/>
                <a:ea typeface="微软雅黑" pitchFamily="34" charset="-122"/>
              </a:rPr>
              <a:t>SPIE Conference Proceedings </a:t>
            </a:r>
            <a:r>
              <a:rPr lang="zh-CN" altLang="en-US" sz="3200" b="1" dirty="0" smtClean="0">
                <a:latin typeface="微软雅黑" pitchFamily="34" charset="-122"/>
                <a:ea typeface="微软雅黑" pitchFamily="34" charset="-122"/>
              </a:rPr>
              <a:t>（会议录）</a:t>
            </a:r>
          </a:p>
        </p:txBody>
      </p:sp>
      <p:pic>
        <p:nvPicPr>
          <p:cNvPr id="8" name="Picture 1"/>
          <p:cNvPicPr>
            <a:picLocks noChangeArrowheads="1"/>
          </p:cNvPicPr>
          <p:nvPr/>
        </p:nvPicPr>
        <p:blipFill>
          <a:blip r:embed="rId2" cstate="print"/>
          <a:srcRect/>
          <a:stretch>
            <a:fillRect/>
          </a:stretch>
        </p:blipFill>
        <p:spPr bwMode="auto">
          <a:xfrm>
            <a:off x="756456" y="1988920"/>
            <a:ext cx="7920000" cy="720000"/>
          </a:xfrm>
          <a:prstGeom prst="rect">
            <a:avLst/>
          </a:prstGeom>
          <a:noFill/>
          <a:ln w="9525">
            <a:noFill/>
            <a:miter lim="800000"/>
            <a:headEnd/>
            <a:tailEnd/>
          </a:ln>
          <a:effectLst/>
        </p:spPr>
      </p:pic>
      <p:pic>
        <p:nvPicPr>
          <p:cNvPr id="65538" name="Picture 2" descr="https://www.spiedigitallibrary.org/assets/images/speakerPW18O.jpg"/>
          <p:cNvPicPr>
            <a:picLocks noChangeAspect="1" noChangeArrowheads="1"/>
          </p:cNvPicPr>
          <p:nvPr/>
        </p:nvPicPr>
        <p:blipFill>
          <a:blip r:embed="rId3" cstate="print"/>
          <a:srcRect t="15379"/>
          <a:stretch>
            <a:fillRect/>
          </a:stretch>
        </p:blipFill>
        <p:spPr bwMode="auto">
          <a:xfrm>
            <a:off x="5364088" y="4581128"/>
            <a:ext cx="3491880" cy="198884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8</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83970" name="Text Box 2"/>
          <p:cNvSpPr txBox="1">
            <a:spLocks noChangeArrowheads="1"/>
          </p:cNvSpPr>
          <p:nvPr/>
        </p:nvSpPr>
        <p:spPr bwMode="auto">
          <a:xfrm>
            <a:off x="683568" y="1484784"/>
            <a:ext cx="8064896" cy="460851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高品质：</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据美国专利与商标局统计，</a:t>
            </a:r>
            <a:r>
              <a:rPr kumimoji="0" lang="en-US" alt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SPIE</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会议录文献已被</a:t>
            </a:r>
            <a:r>
              <a:rPr kumimoji="0" lang="en-US" alt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7</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万多项已授权专利和</a:t>
            </a:r>
            <a:r>
              <a:rPr kumimoji="0" lang="en-US" alt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3.5</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万篇申请中的专利引用。大全部会议录被</a:t>
            </a:r>
            <a:r>
              <a:rPr kumimoji="0" lang="en-US" alt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CPCI-S</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（科学技术会议录索引）、 </a:t>
            </a:r>
            <a:r>
              <a:rPr kumimoji="0" lang="en-US" alt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EI</a:t>
            </a:r>
            <a:r>
              <a:rPr kumimoji="0" 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（工程索引）收录。</a:t>
            </a:r>
            <a:endParaRPr kumimoji="0" lang="en-US" altLang="zh-CN"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80000"/>
              </a:lnSpc>
              <a:spcBef>
                <a:spcPct val="0"/>
              </a:spcBef>
              <a:spcAft>
                <a:spcPct val="0"/>
              </a:spcAft>
              <a:buClrTx/>
              <a:buSzTx/>
              <a:buFontTx/>
              <a:buNone/>
              <a:tabLst/>
            </a:pPr>
            <a:endParaRPr lang="en-US" altLang="zh-CN" b="1" dirty="0" smtClean="0">
              <a:solidFill>
                <a:srgbClr val="000000"/>
              </a:solidFill>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知名订购机构：</a:t>
            </a:r>
            <a:r>
              <a:rPr kumimoji="0" lang="en-US" alt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NASA</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美国国家航空航天局 ，</a:t>
            </a:r>
            <a:r>
              <a:rPr kumimoji="0" lang="en-US" alt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ESA</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欧洲航天局，通用集团，洛克希德</a:t>
            </a:r>
            <a:r>
              <a:rPr kumimoji="0" lang="zh-CN" altLang="zh-CN" b="0" i="0" u="none" strike="noStrike" cap="none" normalizeH="0" baseline="0" dirty="0" smtClean="0">
                <a:ln>
                  <a:noFill/>
                </a:ln>
                <a:solidFill>
                  <a:srgbClr val="000000"/>
                </a:solidFill>
                <a:effectLst/>
                <a:latin typeface="Arial"/>
                <a:ea typeface="微软雅黑" pitchFamily="34" charset="-122"/>
                <a:cs typeface="宋体" pitchFamily="2" charset="-122"/>
              </a:rPr>
              <a:t>·</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马丁，美国国防分析研究院，国家实验室，霍尼韦尔</a:t>
            </a:r>
            <a:r>
              <a:rPr kumimoji="0" lang="zh-CN" altLang="en-US"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，西门子</a:t>
            </a:r>
            <a:r>
              <a:rPr kumimoji="0" lang="zh-CN" altLang="en-US" b="0" i="0" u="none" strike="noStrike" cap="none" normalizeH="0" dirty="0" smtClean="0">
                <a:ln>
                  <a:noFill/>
                </a:ln>
                <a:solidFill>
                  <a:srgbClr val="000000"/>
                </a:solidFill>
                <a:effectLst/>
                <a:latin typeface="微软雅黑" pitchFamily="34" charset="-122"/>
                <a:ea typeface="微软雅黑" pitchFamily="34" charset="-122"/>
                <a:cs typeface="宋体" pitchFamily="2" charset="-122"/>
              </a:rPr>
              <a:t> 等</a:t>
            </a: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a:t>
            </a:r>
            <a:endParaRPr kumimoji="0" lang="en-US" alt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80000"/>
              </a:lnSpc>
              <a:spcBef>
                <a:spcPct val="0"/>
              </a:spcBef>
              <a:spcAft>
                <a:spcPct val="0"/>
              </a:spcAft>
              <a:buClrTx/>
              <a:buSzTx/>
              <a:buFontTx/>
              <a:buNone/>
              <a:tabLst/>
            </a:pPr>
            <a:endParaRPr lang="en-US" altLang="zh-CN" dirty="0" smtClean="0">
              <a:solidFill>
                <a:srgbClr val="000000"/>
              </a:solidFill>
              <a:latin typeface="微软雅黑" pitchFamily="34" charset="-122"/>
              <a:ea typeface="微软雅黑" pitchFamily="34" charset="-122"/>
              <a:cs typeface="宋体" pitchFamily="2" charset="-122"/>
            </a:endParaRPr>
          </a:p>
          <a:p>
            <a:pPr marR="166688" lvl="0" algn="just" fontAlgn="base">
              <a:lnSpc>
                <a:spcPct val="120000"/>
              </a:lnSpc>
              <a:spcBef>
                <a:spcPct val="0"/>
              </a:spcBef>
              <a:spcAft>
                <a:spcPts val="600"/>
              </a:spcAft>
            </a:pPr>
            <a:r>
              <a:rPr lang="zh-CN" altLang="en-US" b="1" dirty="0" smtClean="0">
                <a:solidFill>
                  <a:srgbClr val="000000"/>
                </a:solidFill>
                <a:latin typeface="微软雅黑" pitchFamily="34" charset="-122"/>
                <a:ea typeface="微软雅黑" pitchFamily="34" charset="-122"/>
                <a:cs typeface="宋体" pitchFamily="2" charset="-122"/>
              </a:rPr>
              <a:t>近年在中国举办的</a:t>
            </a:r>
            <a:r>
              <a:rPr lang="en-US" altLang="zh-CN" b="1" dirty="0" smtClean="0">
                <a:solidFill>
                  <a:srgbClr val="000000"/>
                </a:solidFill>
                <a:latin typeface="微软雅黑" pitchFamily="34" charset="-122"/>
                <a:ea typeface="微软雅黑" pitchFamily="34" charset="-122"/>
                <a:cs typeface="宋体" pitchFamily="2" charset="-122"/>
              </a:rPr>
              <a:t>SPIE</a:t>
            </a:r>
            <a:r>
              <a:rPr lang="zh-CN" altLang="en-US" b="1" dirty="0" smtClean="0">
                <a:solidFill>
                  <a:srgbClr val="000000"/>
                </a:solidFill>
                <a:latin typeface="微软雅黑" pitchFamily="34" charset="-122"/>
                <a:ea typeface="微软雅黑" pitchFamily="34" charset="-122"/>
                <a:cs typeface="宋体" pitchFamily="2" charset="-122"/>
              </a:rPr>
              <a:t>知名会议和论坛：</a:t>
            </a:r>
            <a:endParaRPr lang="en-US" altLang="zh-CN" b="1" dirty="0" smtClean="0">
              <a:solidFill>
                <a:srgbClr val="000000"/>
              </a:solidFill>
              <a:latin typeface="微软雅黑" pitchFamily="34" charset="-122"/>
              <a:ea typeface="微软雅黑" pitchFamily="34" charset="-122"/>
              <a:cs typeface="宋体" pitchFamily="2" charset="-122"/>
            </a:endParaRPr>
          </a:p>
          <a:p>
            <a:pPr marR="166688" lvl="0" algn="just" fontAlgn="base">
              <a:lnSpc>
                <a:spcPct val="12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中国会议亚太遥感论坛（</a:t>
            </a:r>
            <a:r>
              <a:rPr lang="en-US" altLang="zh-CN" dirty="0" smtClean="0">
                <a:solidFill>
                  <a:srgbClr val="000000"/>
                </a:solidFill>
                <a:latin typeface="微软雅黑" pitchFamily="34" charset="-122"/>
                <a:ea typeface="微软雅黑" pitchFamily="34" charset="-122"/>
                <a:cs typeface="宋体" pitchFamily="2" charset="-122"/>
              </a:rPr>
              <a:t>SPIE Asia-Pacific Remote Sensing</a:t>
            </a:r>
            <a:r>
              <a:rPr lang="zh-CN" altLang="en-US" dirty="0" smtClean="0">
                <a:solidFill>
                  <a:srgbClr val="000000"/>
                </a:solidFill>
                <a:latin typeface="微软雅黑" pitchFamily="34" charset="-122"/>
                <a:ea typeface="微软雅黑" pitchFamily="34" charset="-122"/>
                <a:cs typeface="宋体" pitchFamily="2" charset="-122"/>
              </a:rPr>
              <a:t>）</a:t>
            </a:r>
          </a:p>
          <a:p>
            <a:pPr marR="166688" lvl="0" algn="just" fontAlgn="base">
              <a:lnSpc>
                <a:spcPct val="12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模式识别国际研讨会（</a:t>
            </a:r>
            <a:r>
              <a:rPr lang="en-US" altLang="zh-CN" dirty="0" smtClean="0">
                <a:solidFill>
                  <a:srgbClr val="000000"/>
                </a:solidFill>
                <a:latin typeface="微软雅黑" pitchFamily="34" charset="-122"/>
                <a:ea typeface="微软雅黑" pitchFamily="34" charset="-122"/>
                <a:cs typeface="宋体" pitchFamily="2" charset="-122"/>
              </a:rPr>
              <a:t>IWPR</a:t>
            </a:r>
            <a:r>
              <a:rPr lang="zh-CN" altLang="en-US" dirty="0" smtClean="0">
                <a:solidFill>
                  <a:srgbClr val="000000"/>
                </a:solidFill>
                <a:latin typeface="微软雅黑" pitchFamily="34" charset="-122"/>
                <a:ea typeface="微软雅黑" pitchFamily="34" charset="-122"/>
                <a:cs typeface="宋体" pitchFamily="2" charset="-122"/>
              </a:rPr>
              <a:t>） </a:t>
            </a:r>
            <a:r>
              <a:rPr lang="en-US" altLang="zh-CN" dirty="0" smtClean="0">
                <a:solidFill>
                  <a:srgbClr val="000000"/>
                </a:solidFill>
                <a:latin typeface="微软雅黑" pitchFamily="34" charset="-122"/>
                <a:ea typeface="微软雅黑" pitchFamily="34" charset="-122"/>
                <a:cs typeface="宋体" pitchFamily="2" charset="-122"/>
              </a:rPr>
              <a:t>/   </a:t>
            </a:r>
            <a:r>
              <a:rPr lang="zh-CN" altLang="en-US" dirty="0" smtClean="0">
                <a:solidFill>
                  <a:srgbClr val="000000"/>
                </a:solidFill>
                <a:latin typeface="微软雅黑" pitchFamily="34" charset="-122"/>
                <a:ea typeface="微软雅黑" pitchFamily="34" charset="-122"/>
                <a:cs typeface="宋体" pitchFamily="2" charset="-122"/>
              </a:rPr>
              <a:t>数字图像处理国际会议（</a:t>
            </a:r>
            <a:r>
              <a:rPr lang="en-US" altLang="zh-CN" dirty="0" smtClean="0">
                <a:solidFill>
                  <a:srgbClr val="000000"/>
                </a:solidFill>
                <a:latin typeface="微软雅黑" pitchFamily="34" charset="-122"/>
                <a:ea typeface="微软雅黑" pitchFamily="34" charset="-122"/>
                <a:cs typeface="宋体" pitchFamily="2" charset="-122"/>
              </a:rPr>
              <a:t>ICDIP</a:t>
            </a:r>
            <a:r>
              <a:rPr lang="zh-CN" altLang="en-US" dirty="0" smtClean="0">
                <a:solidFill>
                  <a:srgbClr val="000000"/>
                </a:solidFill>
                <a:latin typeface="微软雅黑" pitchFamily="34" charset="-122"/>
                <a:ea typeface="微软雅黑" pitchFamily="34" charset="-122"/>
                <a:cs typeface="宋体" pitchFamily="2" charset="-122"/>
              </a:rPr>
              <a:t>）</a:t>
            </a:r>
          </a:p>
          <a:p>
            <a:pPr marR="166688" lvl="0" algn="just" fontAlgn="base">
              <a:lnSpc>
                <a:spcPct val="12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机器人与机器视觉国际会议（</a:t>
            </a:r>
            <a:r>
              <a:rPr lang="en-US" altLang="zh-CN" dirty="0" smtClean="0">
                <a:solidFill>
                  <a:srgbClr val="000000"/>
                </a:solidFill>
                <a:latin typeface="微软雅黑" pitchFamily="34" charset="-122"/>
                <a:ea typeface="微软雅黑" pitchFamily="34" charset="-122"/>
                <a:cs typeface="宋体" pitchFamily="2" charset="-122"/>
              </a:rPr>
              <a:t>ICRMV</a:t>
            </a:r>
            <a:r>
              <a:rPr lang="zh-CN" altLang="en-US" dirty="0" smtClean="0">
                <a:solidFill>
                  <a:srgbClr val="000000"/>
                </a:solidFill>
                <a:latin typeface="微软雅黑" pitchFamily="34" charset="-122"/>
                <a:ea typeface="微软雅黑" pitchFamily="34" charset="-122"/>
                <a:cs typeface="宋体" pitchFamily="2" charset="-122"/>
              </a:rPr>
              <a:t>）</a:t>
            </a:r>
          </a:p>
          <a:p>
            <a:pPr marR="166688" lvl="0" algn="just" fontAlgn="base">
              <a:lnSpc>
                <a:spcPct val="12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激光技术和工业应用高级光刻论坛（</a:t>
            </a:r>
            <a:r>
              <a:rPr lang="en-US" altLang="zh-CN" dirty="0" smtClean="0">
                <a:solidFill>
                  <a:srgbClr val="000000"/>
                </a:solidFill>
                <a:latin typeface="微软雅黑" pitchFamily="34" charset="-122"/>
                <a:ea typeface="微软雅黑" pitchFamily="34" charset="-122"/>
                <a:cs typeface="宋体" pitchFamily="2" charset="-122"/>
              </a:rPr>
              <a:t>SPIE LASE</a:t>
            </a:r>
            <a:r>
              <a:rPr lang="zh-CN" altLang="en-US" dirty="0" smtClean="0">
                <a:solidFill>
                  <a:srgbClr val="000000"/>
                </a:solidFill>
                <a:latin typeface="微软雅黑" pitchFamily="34" charset="-122"/>
                <a:ea typeface="微软雅黑" pitchFamily="34" charset="-122"/>
                <a:cs typeface="宋体" pitchFamily="2" charset="-122"/>
              </a:rPr>
              <a:t>）</a:t>
            </a:r>
          </a:p>
          <a:p>
            <a:pPr marR="166688" lvl="0" algn="just" fontAlgn="base">
              <a:lnSpc>
                <a:spcPct val="12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环太平洋激光损伤论坛（</a:t>
            </a:r>
            <a:r>
              <a:rPr lang="en-US" altLang="zh-CN" dirty="0" smtClean="0">
                <a:solidFill>
                  <a:srgbClr val="000000"/>
                </a:solidFill>
                <a:latin typeface="微软雅黑" pitchFamily="34" charset="-122"/>
                <a:ea typeface="微软雅黑" pitchFamily="34" charset="-122"/>
                <a:cs typeface="宋体" pitchFamily="2" charset="-122"/>
              </a:rPr>
              <a:t>Pacific Rim Laser Damage</a:t>
            </a:r>
            <a:r>
              <a:rPr lang="zh-CN" altLang="en-US" dirty="0" smtClean="0">
                <a:solidFill>
                  <a:srgbClr val="000000"/>
                </a:solidFill>
                <a:latin typeface="微软雅黑" pitchFamily="34" charset="-122"/>
                <a:ea typeface="微软雅黑" pitchFamily="34" charset="-122"/>
                <a:cs typeface="宋体" pitchFamily="2" charset="-122"/>
              </a:rPr>
              <a:t>）（与上海光机所合办）</a:t>
            </a:r>
          </a:p>
          <a:p>
            <a:pPr marR="166688" lvl="0" algn="just" fontAlgn="base">
              <a:lnSpc>
                <a:spcPct val="120000"/>
              </a:lnSpc>
              <a:spcBef>
                <a:spcPct val="0"/>
              </a:spcBef>
              <a:spcAft>
                <a:spcPct val="0"/>
              </a:spcAft>
            </a:pPr>
            <a:r>
              <a:rPr lang="zh-CN" altLang="en-US" dirty="0" smtClean="0">
                <a:solidFill>
                  <a:srgbClr val="000000"/>
                </a:solidFill>
                <a:latin typeface="微软雅黑" pitchFamily="34" charset="-122"/>
                <a:ea typeface="微软雅黑" pitchFamily="34" charset="-122"/>
                <a:cs typeface="宋体" pitchFamily="2" charset="-122"/>
              </a:rPr>
              <a:t>先进光学制造和测试技术国际研讨会（</a:t>
            </a:r>
            <a:r>
              <a:rPr lang="en-US" altLang="zh-CN" dirty="0" smtClean="0">
                <a:solidFill>
                  <a:srgbClr val="000000"/>
                </a:solidFill>
                <a:latin typeface="微软雅黑" pitchFamily="34" charset="-122"/>
                <a:ea typeface="微软雅黑" pitchFamily="34" charset="-122"/>
                <a:cs typeface="宋体" pitchFamily="2" charset="-122"/>
              </a:rPr>
              <a:t>AOMATT</a:t>
            </a:r>
            <a:r>
              <a:rPr lang="zh-CN" altLang="en-US" dirty="0" smtClean="0">
                <a:solidFill>
                  <a:srgbClr val="000000"/>
                </a:solidFill>
                <a:latin typeface="微软雅黑" pitchFamily="34" charset="-122"/>
                <a:ea typeface="微软雅黑" pitchFamily="34" charset="-122"/>
                <a:cs typeface="宋体" pitchFamily="2" charset="-122"/>
              </a:rPr>
              <a:t>）（与中国光学会合办）</a:t>
            </a: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r>
              <a:rPr kumimoji="0" lang="zh-CN" altLang="en-US"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endParaRPr>
          </a:p>
          <a:p>
            <a:pPr marL="0" marR="166688" lvl="0" indent="0" algn="just" defTabSz="914400" rtl="0" eaLnBrk="1" fontAlgn="base" latinLnBrk="0" hangingPunct="1">
              <a:lnSpc>
                <a:spcPct val="12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 </a:t>
            </a:r>
            <a:endParaRPr kumimoji="0" 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9</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
        <p:nvSpPr>
          <p:cNvPr id="4" name="Content Placeholder 2"/>
          <p:cNvSpPr txBox="1">
            <a:spLocks/>
          </p:cNvSpPr>
          <p:nvPr/>
        </p:nvSpPr>
        <p:spPr>
          <a:xfrm>
            <a:off x="2322286" y="1636655"/>
            <a:ext cx="6464556" cy="215238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zh-CN" altLang="en-US" sz="2200" b="1" dirty="0" smtClean="0">
                <a:latin typeface="微软雅黑" pitchFamily="34" charset="-122"/>
                <a:ea typeface="微软雅黑" pitchFamily="34" charset="-122"/>
              </a:rPr>
              <a:t>“</a:t>
            </a:r>
            <a:r>
              <a:rPr lang="en-US" sz="2200" b="1" dirty="0" smtClean="0">
                <a:latin typeface="微软雅黑" pitchFamily="34" charset="-122"/>
                <a:ea typeface="微软雅黑" pitchFamily="34" charset="-122"/>
              </a:rPr>
              <a:t>SPIE</a:t>
            </a:r>
            <a:r>
              <a:rPr lang="zh-CN" altLang="en-US" sz="2200" b="1" dirty="0" smtClean="0">
                <a:latin typeface="微软雅黑" pitchFamily="34" charset="-122"/>
                <a:ea typeface="微软雅黑" pitchFamily="34" charset="-122"/>
              </a:rPr>
              <a:t>会议录拥有你从别处无法获取的信息，这些内容未在其它地方出版。”</a:t>
            </a:r>
            <a:endParaRPr lang="en-US" sz="2200" b="1" dirty="0" smtClean="0">
              <a:latin typeface="微软雅黑" pitchFamily="34" charset="-122"/>
              <a:ea typeface="微软雅黑" pitchFamily="34" charset="-122"/>
            </a:endParaRPr>
          </a:p>
          <a:p>
            <a:pPr marL="0" indent="0">
              <a:spcBef>
                <a:spcPts val="1200"/>
              </a:spcBef>
              <a:buNone/>
            </a:pPr>
            <a:r>
              <a:rPr lang="en-US" sz="1800" dirty="0" smtClean="0">
                <a:latin typeface="微软雅黑" pitchFamily="34" charset="-122"/>
                <a:ea typeface="微软雅黑" pitchFamily="34" charset="-122"/>
              </a:rPr>
              <a:t>Merete Raarup, Assistant Professor</a:t>
            </a:r>
            <a:r>
              <a:rPr lang="en-US" sz="1800" dirty="0">
                <a:latin typeface="微软雅黑" pitchFamily="34" charset="-122"/>
                <a:ea typeface="微软雅黑" pitchFamily="34" charset="-122"/>
              </a:rPr>
              <a:t/>
            </a:r>
            <a:br>
              <a:rPr lang="en-US" sz="1800" dirty="0">
                <a:latin typeface="微软雅黑" pitchFamily="34" charset="-122"/>
                <a:ea typeface="微软雅黑" pitchFamily="34" charset="-122"/>
              </a:rPr>
            </a:br>
            <a:r>
              <a:rPr lang="en-US" sz="1800" dirty="0" smtClean="0">
                <a:latin typeface="微软雅黑" pitchFamily="34" charset="-122"/>
                <a:ea typeface="微软雅黑" pitchFamily="34" charset="-122"/>
              </a:rPr>
              <a:t>University of Aarhus, Denmark</a:t>
            </a:r>
          </a:p>
        </p:txBody>
      </p:sp>
      <p:sp>
        <p:nvSpPr>
          <p:cNvPr id="5" name="Content Placeholder 2"/>
          <p:cNvSpPr txBox="1">
            <a:spLocks/>
          </p:cNvSpPr>
          <p:nvPr/>
        </p:nvSpPr>
        <p:spPr>
          <a:xfrm>
            <a:off x="866139" y="3717032"/>
            <a:ext cx="5646421" cy="28855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buNone/>
            </a:pPr>
            <a:r>
              <a:rPr lang="en-US" sz="2200" b="1" dirty="0" smtClean="0">
                <a:latin typeface="微软雅黑" pitchFamily="34" charset="-122"/>
                <a:ea typeface="微软雅黑" pitchFamily="34" charset="-122"/>
              </a:rPr>
              <a:t>“</a:t>
            </a:r>
            <a:r>
              <a:rPr lang="zh-CN" altLang="en-US" sz="2200" b="1" dirty="0" smtClean="0">
                <a:latin typeface="微软雅黑" pitchFamily="34" charset="-122"/>
                <a:ea typeface="微软雅黑" pitchFamily="34" charset="-122"/>
              </a:rPr>
              <a:t>有许许多多科研团队在这些会议上呈现他们的研究成果</a:t>
            </a:r>
            <a:r>
              <a:rPr lang="en-US" altLang="zh-CN" sz="2200" b="1" dirty="0" smtClean="0">
                <a:latin typeface="微软雅黑" pitchFamily="34" charset="-122"/>
                <a:ea typeface="微软雅黑" pitchFamily="34" charset="-122"/>
              </a:rPr>
              <a:t>……</a:t>
            </a:r>
            <a:r>
              <a:rPr lang="zh-CN" altLang="en-US" sz="2200" b="1" dirty="0" smtClean="0">
                <a:latin typeface="微软雅黑" pitchFamily="34" charset="-122"/>
                <a:ea typeface="微软雅黑" pitchFamily="34" charset="-122"/>
              </a:rPr>
              <a:t>通过</a:t>
            </a:r>
            <a:r>
              <a:rPr lang="en-US" altLang="zh-CN" sz="2200" b="1" dirty="0" smtClean="0">
                <a:latin typeface="微软雅黑" pitchFamily="34" charset="-122"/>
                <a:ea typeface="微软雅黑" pitchFamily="34" charset="-122"/>
              </a:rPr>
              <a:t>SPIE</a:t>
            </a:r>
            <a:r>
              <a:rPr lang="zh-CN" altLang="en-US" sz="2200" b="1" dirty="0" smtClean="0">
                <a:latin typeface="微软雅黑" pitchFamily="34" charset="-122"/>
                <a:ea typeface="微软雅黑" pitchFamily="34" charset="-122"/>
              </a:rPr>
              <a:t>会议录，这些极具价值的资料可以即刻获得。”</a:t>
            </a:r>
            <a:endParaRPr lang="en-US" sz="2200" b="1" dirty="0">
              <a:latin typeface="微软雅黑" pitchFamily="34" charset="-122"/>
              <a:ea typeface="微软雅黑" pitchFamily="34" charset="-122"/>
            </a:endParaRPr>
          </a:p>
          <a:p>
            <a:pPr marL="0" indent="0" algn="r">
              <a:spcBef>
                <a:spcPts val="1200"/>
              </a:spcBef>
              <a:buNone/>
            </a:pPr>
            <a:r>
              <a:rPr lang="en-US" sz="2200" dirty="0" smtClean="0">
                <a:latin typeface="微软雅黑" pitchFamily="34" charset="-122"/>
                <a:ea typeface="微软雅黑" pitchFamily="34" charset="-122"/>
              </a:rPr>
              <a:t>		</a:t>
            </a:r>
            <a:r>
              <a:rPr lang="en-US" sz="1800" dirty="0" smtClean="0">
                <a:latin typeface="微软雅黑" pitchFamily="34" charset="-122"/>
                <a:ea typeface="微软雅黑" pitchFamily="34" charset="-122"/>
              </a:rPr>
              <a:t>	Ruth Mackey, Applied Optics Group</a:t>
            </a:r>
            <a:r>
              <a:rPr lang="en-US" sz="1800" dirty="0">
                <a:latin typeface="微软雅黑" pitchFamily="34" charset="-122"/>
                <a:ea typeface="微软雅黑" pitchFamily="34" charset="-122"/>
              </a:rPr>
              <a:t/>
            </a:r>
            <a:br>
              <a:rPr lang="en-US" sz="1800" dirty="0">
                <a:latin typeface="微软雅黑" pitchFamily="34" charset="-122"/>
                <a:ea typeface="微软雅黑" pitchFamily="34" charset="-122"/>
              </a:rPr>
            </a:br>
            <a:r>
              <a:rPr lang="en-US" sz="1800" dirty="0" smtClean="0">
                <a:latin typeface="微软雅黑" pitchFamily="34" charset="-122"/>
                <a:ea typeface="微软雅黑" pitchFamily="34" charset="-122"/>
              </a:rPr>
              <a:t>		National University of Ireland, Galway</a:t>
            </a:r>
            <a:endParaRPr lang="en-US" sz="1800" dirty="0">
              <a:latin typeface="微软雅黑" pitchFamily="34" charset="-122"/>
              <a:ea typeface="微软雅黑" pitchFamily="34" charset="-122"/>
            </a:endParaRPr>
          </a:p>
          <a:p>
            <a:pPr marL="0" indent="0">
              <a:buNone/>
            </a:pPr>
            <a:endParaRPr lang="en-US" sz="2200" dirty="0" smtClean="0">
              <a:latin typeface="微软雅黑" pitchFamily="34" charset="-122"/>
              <a:ea typeface="微软雅黑" pitchFamily="34" charset="-122"/>
            </a:endParaRPr>
          </a:p>
        </p:txBody>
      </p:sp>
      <p:pic>
        <p:nvPicPr>
          <p:cNvPr id="6" name="Picture 2" descr="K:\for allison\images from brochure jpegs\Raarup-Merete-blu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956945" y="1734168"/>
            <a:ext cx="1073150" cy="159702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K:\for allison\images from brochure jpegs\Mackey-Ruth-blu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83226" y="3789040"/>
            <a:ext cx="1073150" cy="15970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1779</TotalTime>
  <Words>2856</Words>
  <Application>Microsoft Office PowerPoint</Application>
  <PresentationFormat>全屏显示(4:3)</PresentationFormat>
  <Paragraphs>459</Paragraphs>
  <Slides>62</Slides>
  <Notes>1</Notes>
  <HiddenSlides>0</HiddenSlides>
  <MMClips>0</MMClips>
  <ScaleCrop>false</ScaleCrop>
  <HeadingPairs>
    <vt:vector size="4" baseType="variant">
      <vt:variant>
        <vt:lpstr>主题</vt:lpstr>
      </vt:variant>
      <vt:variant>
        <vt:i4>1</vt:i4>
      </vt:variant>
      <vt:variant>
        <vt:lpstr>幻灯片标题</vt:lpstr>
      </vt:variant>
      <vt:variant>
        <vt:i4>62</vt:i4>
      </vt:variant>
    </vt:vector>
  </HeadingPairs>
  <TitlesOfParts>
    <vt:vector size="63" baseType="lpstr">
      <vt:lpstr>Office 主题</vt:lpstr>
      <vt:lpstr>SPIE（国际光学工程学会）数字图书馆使用指南</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aimee</dc:creator>
  <cp:lastModifiedBy>Crystal</cp:lastModifiedBy>
  <cp:revision>232</cp:revision>
  <dcterms:created xsi:type="dcterms:W3CDTF">2016-06-24T05:33:05Z</dcterms:created>
  <dcterms:modified xsi:type="dcterms:W3CDTF">2018-07-20T15:13:05Z</dcterms:modified>
</cp:coreProperties>
</file>