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69200" cy="10699750"/>
  <p:notesSz cx="7569200" cy="106997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6" autoAdjust="0"/>
    <p:restoredTop sz="94660"/>
  </p:normalViewPr>
  <p:slideViewPr>
    <p:cSldViewPr>
      <p:cViewPr>
        <p:scale>
          <a:sx n="70" d="100"/>
          <a:sy n="70" d="100"/>
        </p:scale>
        <p:origin x="-1320" y="225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912032"/>
            <a:ext cx="5732780" cy="0"/>
          </a:xfrm>
          <a:custGeom>
            <a:avLst/>
            <a:gdLst/>
            <a:ahLst/>
            <a:cxnLst/>
            <a:rect l="l" t="t" r="r" b="b"/>
            <a:pathLst>
              <a:path w="5732780">
                <a:moveTo>
                  <a:pt x="0" y="0"/>
                </a:moveTo>
                <a:lnTo>
                  <a:pt x="5732780" y="0"/>
                </a:lnTo>
              </a:path>
            </a:pathLst>
          </a:custGeom>
          <a:ln w="27304">
            <a:solidFill>
              <a:srgbClr val="0084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6390" y="689863"/>
            <a:ext cx="1185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808080"/>
                </a:solidFill>
                <a:latin typeface="Calibri"/>
                <a:cs typeface="Calibri"/>
              </a:rPr>
              <a:t>Final </a:t>
            </a:r>
            <a:r>
              <a:rPr sz="1000" spc="-5" dirty="0">
                <a:solidFill>
                  <a:srgbClr val="808080"/>
                </a:solidFill>
                <a:latin typeface="Calibri"/>
                <a:cs typeface="Calibri"/>
              </a:rPr>
              <a:t>- </a:t>
            </a:r>
            <a:r>
              <a:rPr sz="1000" spc="-10" dirty="0">
                <a:solidFill>
                  <a:srgbClr val="808080"/>
                </a:solidFill>
                <a:latin typeface="Calibri"/>
                <a:cs typeface="Calibri"/>
              </a:rPr>
              <a:t>For</a:t>
            </a:r>
            <a:r>
              <a:rPr sz="1000" spc="-30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808080"/>
                </a:solidFill>
                <a:latin typeface="Calibri"/>
                <a:cs typeface="Calibri"/>
              </a:rPr>
              <a:t>Information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209801"/>
            <a:ext cx="5582920" cy="2957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00"/>
              </a:spcBef>
            </a:pPr>
            <a:r>
              <a:rPr lang="zh-CN" altLang="en-US" sz="1800" b="1" spc="-5" dirty="0">
                <a:latin typeface="Calibri"/>
                <a:cs typeface="Calibri"/>
              </a:rPr>
              <a:t>通过 </a:t>
            </a:r>
            <a:r>
              <a:rPr lang="en-US" altLang="zh-CN" sz="1800" b="1" spc="-5" dirty="0">
                <a:latin typeface="Calibri"/>
                <a:cs typeface="Calibri"/>
              </a:rPr>
              <a:t>"</a:t>
            </a:r>
            <a:r>
              <a:rPr lang="zh-CN" altLang="en-US" sz="1800" b="1" spc="-5" dirty="0">
                <a:latin typeface="Calibri"/>
                <a:cs typeface="Calibri"/>
              </a:rPr>
              <a:t>出版与阅读 </a:t>
            </a:r>
            <a:r>
              <a:rPr lang="en-US" altLang="zh-CN" sz="1800" b="1" spc="-5" dirty="0">
                <a:latin typeface="Calibri"/>
                <a:cs typeface="Calibri"/>
              </a:rPr>
              <a:t>"</a:t>
            </a:r>
            <a:r>
              <a:rPr lang="zh-CN" altLang="en-US" sz="1800" b="1" spc="-5" dirty="0">
                <a:latin typeface="Calibri"/>
                <a:cs typeface="Calibri"/>
              </a:rPr>
              <a:t>协议发表开放获取时应注意的事项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051659"/>
            <a:ext cx="5697220" cy="1344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10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我们的目标是使您的文章开放获取的过程尽可能简单，为此我们与版权清算中心开展合作。</a:t>
            </a:r>
            <a:endParaRPr lang="en-US" altLang="zh-CN" sz="1100" spc="-5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100"/>
              </a:spcBef>
            </a:pPr>
            <a:endParaRPr lang="zh-CN" altLang="en-US" sz="1100" spc="-5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10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下面是对从提交到发表的过程和要求的形象化说明。如果在提交过程中提供的信息是完整和准确的，那么作者在这之后就不需要再做任何事情了，一切都会自动完成。</a:t>
            </a:r>
            <a:endParaRPr lang="en-US" altLang="zh-CN" sz="1100" spc="-5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100"/>
              </a:spcBef>
            </a:pPr>
            <a:endParaRPr lang="zh-CN" altLang="en-US" sz="1100" spc="-5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10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如果您有任何疑问或问题，请联系：</a:t>
            </a:r>
            <a:r>
              <a:rPr lang="en-US" sz="1100" spc="-5" dirty="0">
                <a:solidFill>
                  <a:srgbClr val="0000FF"/>
                </a:solidFill>
                <a:latin typeface="Calibri"/>
                <a:cs typeface="Calibri"/>
              </a:rPr>
              <a:t>journals@microbiologysociety.org</a:t>
            </a:r>
            <a:r>
              <a:rPr lang="en-US" sz="1100" spc="-5" dirty="0">
                <a:latin typeface="Calibri"/>
                <a:cs typeface="Calibri"/>
              </a:rPr>
              <a:t>，</a:t>
            </a:r>
            <a:r>
              <a:rPr lang="zh-CN" altLang="en-US" sz="1100" spc="-5" dirty="0">
                <a:latin typeface="Calibri"/>
                <a:cs typeface="Calibri"/>
              </a:rPr>
              <a:t>并注明标题为：</a:t>
            </a:r>
            <a:r>
              <a:rPr lang="zh-CN" altLang="en-US" sz="1100" b="1" spc="-5" dirty="0">
                <a:latin typeface="Calibri"/>
                <a:cs typeface="Calibri"/>
              </a:rPr>
              <a:t>出版和阅读查询</a:t>
            </a:r>
            <a:r>
              <a:rPr lang="zh-CN" altLang="en-US" sz="1100" spc="-5" dirty="0">
                <a:latin typeface="Calibri"/>
                <a:cs typeface="Calibri"/>
              </a:rPr>
              <a:t>（提供您的稿件编号）。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6773" y="9990225"/>
            <a:ext cx="4827270" cy="275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8710" marR="5080" indent="-1096645">
              <a:lnSpc>
                <a:spcPct val="117100"/>
              </a:lnSpc>
              <a:spcBef>
                <a:spcPts val="100"/>
              </a:spcBef>
            </a:pPr>
            <a:r>
              <a:rPr sz="700" spc="-5" dirty="0">
                <a:latin typeface="Calibri"/>
                <a:cs typeface="Calibri"/>
              </a:rPr>
              <a:t>Company Limited by Guarantee l Registered </a:t>
            </a:r>
            <a:r>
              <a:rPr sz="700" spc="-10" dirty="0">
                <a:latin typeface="Calibri"/>
                <a:cs typeface="Calibri"/>
              </a:rPr>
              <a:t>in </a:t>
            </a:r>
            <a:r>
              <a:rPr sz="700" spc="-5" dirty="0">
                <a:latin typeface="Calibri"/>
                <a:cs typeface="Calibri"/>
              </a:rPr>
              <a:t>England </a:t>
            </a:r>
            <a:r>
              <a:rPr sz="700" spc="-10" dirty="0">
                <a:latin typeface="Calibri"/>
                <a:cs typeface="Calibri"/>
              </a:rPr>
              <a:t>No. </a:t>
            </a:r>
            <a:r>
              <a:rPr sz="700" spc="-5" dirty="0">
                <a:latin typeface="Calibri"/>
                <a:cs typeface="Calibri"/>
              </a:rPr>
              <a:t>1039582 l Registered Office </a:t>
            </a:r>
            <a:r>
              <a:rPr sz="700" dirty="0">
                <a:latin typeface="Calibri"/>
                <a:cs typeface="Calibri"/>
              </a:rPr>
              <a:t>14-16 </a:t>
            </a:r>
            <a:r>
              <a:rPr sz="700" spc="-5" dirty="0">
                <a:latin typeface="Calibri"/>
                <a:cs typeface="Calibri"/>
              </a:rPr>
              <a:t>Meredith Street, London </a:t>
            </a:r>
            <a:r>
              <a:rPr sz="700" spc="-10" dirty="0">
                <a:latin typeface="Calibri"/>
                <a:cs typeface="Calibri"/>
              </a:rPr>
              <a:t>EC1R </a:t>
            </a:r>
            <a:r>
              <a:rPr sz="700" spc="-5" dirty="0">
                <a:latin typeface="Calibri"/>
                <a:cs typeface="Calibri"/>
              </a:rPr>
              <a:t>0AB, UK  Registered as a Charity: 264017 (England &amp; Wales); SC039250</a:t>
            </a:r>
            <a:r>
              <a:rPr sz="700" spc="25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(Scotland)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53025" y="3928109"/>
            <a:ext cx="1354455" cy="646430"/>
          </a:xfrm>
          <a:custGeom>
            <a:avLst/>
            <a:gdLst/>
            <a:ahLst/>
            <a:cxnLst/>
            <a:rect l="l" t="t" r="r" b="b"/>
            <a:pathLst>
              <a:path w="1354454" h="646429">
                <a:moveTo>
                  <a:pt x="1289685" y="0"/>
                </a:moveTo>
                <a:lnTo>
                  <a:pt x="64770" y="0"/>
                </a:lnTo>
                <a:lnTo>
                  <a:pt x="39370" y="5079"/>
                </a:lnTo>
                <a:lnTo>
                  <a:pt x="19050" y="19050"/>
                </a:lnTo>
                <a:lnTo>
                  <a:pt x="5079" y="39370"/>
                </a:lnTo>
                <a:lnTo>
                  <a:pt x="0" y="64770"/>
                </a:lnTo>
                <a:lnTo>
                  <a:pt x="0" y="581660"/>
                </a:lnTo>
                <a:lnTo>
                  <a:pt x="5079" y="606425"/>
                </a:lnTo>
                <a:lnTo>
                  <a:pt x="19050" y="627380"/>
                </a:lnTo>
                <a:lnTo>
                  <a:pt x="39370" y="641350"/>
                </a:lnTo>
                <a:lnTo>
                  <a:pt x="64770" y="646430"/>
                </a:lnTo>
                <a:lnTo>
                  <a:pt x="1289685" y="646430"/>
                </a:lnTo>
                <a:lnTo>
                  <a:pt x="1315085" y="641350"/>
                </a:lnTo>
                <a:lnTo>
                  <a:pt x="1335404" y="627380"/>
                </a:lnTo>
                <a:lnTo>
                  <a:pt x="1349375" y="606425"/>
                </a:lnTo>
                <a:lnTo>
                  <a:pt x="1354454" y="581660"/>
                </a:lnTo>
                <a:lnTo>
                  <a:pt x="1354454" y="64770"/>
                </a:lnTo>
                <a:lnTo>
                  <a:pt x="1349375" y="39370"/>
                </a:lnTo>
                <a:lnTo>
                  <a:pt x="1335404" y="19050"/>
                </a:lnTo>
                <a:lnTo>
                  <a:pt x="1315085" y="5079"/>
                </a:lnTo>
                <a:lnTo>
                  <a:pt x="1289685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30520" y="4358639"/>
            <a:ext cx="1354455" cy="3510279"/>
          </a:xfrm>
          <a:custGeom>
            <a:avLst/>
            <a:gdLst/>
            <a:ahLst/>
            <a:cxnLst/>
            <a:rect l="l" t="t" r="r" b="b"/>
            <a:pathLst>
              <a:path w="1354454" h="3510279">
                <a:moveTo>
                  <a:pt x="1219200" y="0"/>
                </a:moveTo>
                <a:lnTo>
                  <a:pt x="135254" y="0"/>
                </a:lnTo>
                <a:lnTo>
                  <a:pt x="92709" y="6984"/>
                </a:lnTo>
                <a:lnTo>
                  <a:pt x="55244" y="26669"/>
                </a:lnTo>
                <a:lnTo>
                  <a:pt x="26034" y="55879"/>
                </a:lnTo>
                <a:lnTo>
                  <a:pt x="6984" y="92709"/>
                </a:lnTo>
                <a:lnTo>
                  <a:pt x="0" y="135889"/>
                </a:lnTo>
                <a:lnTo>
                  <a:pt x="0" y="3375025"/>
                </a:lnTo>
                <a:lnTo>
                  <a:pt x="6984" y="3417569"/>
                </a:lnTo>
                <a:lnTo>
                  <a:pt x="26034" y="3455034"/>
                </a:lnTo>
                <a:lnTo>
                  <a:pt x="55244" y="3484244"/>
                </a:lnTo>
                <a:lnTo>
                  <a:pt x="92709" y="3503294"/>
                </a:lnTo>
                <a:lnTo>
                  <a:pt x="135254" y="3510279"/>
                </a:lnTo>
                <a:lnTo>
                  <a:pt x="1219200" y="3510279"/>
                </a:lnTo>
                <a:lnTo>
                  <a:pt x="1261745" y="3503294"/>
                </a:lnTo>
                <a:lnTo>
                  <a:pt x="1299209" y="3484244"/>
                </a:lnTo>
                <a:lnTo>
                  <a:pt x="1328420" y="3455034"/>
                </a:lnTo>
                <a:lnTo>
                  <a:pt x="1347470" y="3417569"/>
                </a:lnTo>
                <a:lnTo>
                  <a:pt x="1354454" y="3375025"/>
                </a:lnTo>
                <a:lnTo>
                  <a:pt x="1354454" y="135889"/>
                </a:lnTo>
                <a:lnTo>
                  <a:pt x="1347470" y="92709"/>
                </a:lnTo>
                <a:lnTo>
                  <a:pt x="1328420" y="55879"/>
                </a:lnTo>
                <a:lnTo>
                  <a:pt x="1299209" y="26669"/>
                </a:lnTo>
                <a:lnTo>
                  <a:pt x="1261745" y="6984"/>
                </a:lnTo>
                <a:lnTo>
                  <a:pt x="121920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30520" y="4358639"/>
            <a:ext cx="1354455" cy="3510279"/>
          </a:xfrm>
          <a:custGeom>
            <a:avLst/>
            <a:gdLst/>
            <a:ahLst/>
            <a:cxnLst/>
            <a:rect l="l" t="t" r="r" b="b"/>
            <a:pathLst>
              <a:path w="1354454" h="3510279">
                <a:moveTo>
                  <a:pt x="0" y="135889"/>
                </a:moveTo>
                <a:lnTo>
                  <a:pt x="6984" y="92709"/>
                </a:lnTo>
                <a:lnTo>
                  <a:pt x="26034" y="55879"/>
                </a:lnTo>
                <a:lnTo>
                  <a:pt x="55244" y="26669"/>
                </a:lnTo>
                <a:lnTo>
                  <a:pt x="92709" y="6984"/>
                </a:lnTo>
                <a:lnTo>
                  <a:pt x="135254" y="0"/>
                </a:lnTo>
                <a:lnTo>
                  <a:pt x="1219200" y="0"/>
                </a:lnTo>
                <a:lnTo>
                  <a:pt x="1261745" y="6984"/>
                </a:lnTo>
                <a:lnTo>
                  <a:pt x="1299209" y="26669"/>
                </a:lnTo>
                <a:lnTo>
                  <a:pt x="1328420" y="55879"/>
                </a:lnTo>
                <a:lnTo>
                  <a:pt x="1347470" y="92709"/>
                </a:lnTo>
                <a:lnTo>
                  <a:pt x="1354454" y="135889"/>
                </a:lnTo>
                <a:lnTo>
                  <a:pt x="1354454" y="3375025"/>
                </a:lnTo>
                <a:lnTo>
                  <a:pt x="1347470" y="3417569"/>
                </a:lnTo>
                <a:lnTo>
                  <a:pt x="1328420" y="3455034"/>
                </a:lnTo>
                <a:lnTo>
                  <a:pt x="1299209" y="3484244"/>
                </a:lnTo>
                <a:lnTo>
                  <a:pt x="1261745" y="3503294"/>
                </a:lnTo>
                <a:lnTo>
                  <a:pt x="1219200" y="3510279"/>
                </a:lnTo>
                <a:lnTo>
                  <a:pt x="135254" y="3510279"/>
                </a:lnTo>
                <a:lnTo>
                  <a:pt x="92709" y="3503294"/>
                </a:lnTo>
                <a:lnTo>
                  <a:pt x="55244" y="3484244"/>
                </a:lnTo>
                <a:lnTo>
                  <a:pt x="26034" y="3455034"/>
                </a:lnTo>
                <a:lnTo>
                  <a:pt x="6984" y="3417569"/>
                </a:lnTo>
                <a:lnTo>
                  <a:pt x="0" y="3375025"/>
                </a:lnTo>
                <a:lnTo>
                  <a:pt x="0" y="135889"/>
                </a:lnTo>
                <a:close/>
              </a:path>
            </a:pathLst>
          </a:custGeom>
          <a:ln w="2540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20461" y="3970146"/>
            <a:ext cx="899794" cy="18402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235"/>
              </a:spcBef>
            </a:pPr>
            <a:r>
              <a:rPr lang="zh-CN" altLang="en-US" sz="1100" spc="-5" dirty="0">
                <a:solidFill>
                  <a:srgbClr val="FFFFFF"/>
                </a:solidFill>
                <a:latin typeface="Calibri"/>
                <a:cs typeface="Calibri"/>
              </a:rPr>
              <a:t>制作和出版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9833" y="4436490"/>
            <a:ext cx="1152525" cy="299049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70485" marR="117475" indent="-58419">
              <a:lnSpc>
                <a:spcPct val="120000"/>
              </a:lnSpc>
              <a:spcBef>
                <a:spcPts val="195"/>
              </a:spcBef>
              <a:buSzPct val="80000"/>
              <a:buChar char="•"/>
              <a:tabLst>
                <a:tab pos="71120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通讯</a:t>
            </a:r>
            <a:r>
              <a:rPr lang="zh-CN" altLang="en-US" sz="1000" spc="-5" dirty="0">
                <a:latin typeface="Calibri"/>
                <a:cs typeface="Calibri"/>
              </a:rPr>
              <a:t>作者收到一封电子邮件，确认他们的文章根据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出版与阅读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交易被接受为开放获取出版物</a:t>
            </a:r>
          </a:p>
          <a:p>
            <a:pPr marL="70485" marR="117475" indent="-58419">
              <a:lnSpc>
                <a:spcPct val="120000"/>
              </a:lnSpc>
              <a:spcBef>
                <a:spcPts val="195"/>
              </a:spcBef>
              <a:buSzPct val="80000"/>
              <a:buChar char="•"/>
              <a:tabLst>
                <a:tab pos="71120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在</a:t>
            </a:r>
            <a:r>
              <a:rPr lang="zh-CN" altLang="en-US" sz="1000" spc="-5" dirty="0">
                <a:latin typeface="Calibri"/>
                <a:cs typeface="Calibri"/>
              </a:rPr>
              <a:t>发表的论文的第一页底部会注明通讯作者所在的机构。 这篇文章是通过微生物学会和通讯作者所在机构之间的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出版与阅读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协议而成为开放获取文章的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77514" y="3928109"/>
            <a:ext cx="1354455" cy="646430"/>
          </a:xfrm>
          <a:custGeom>
            <a:avLst/>
            <a:gdLst/>
            <a:ahLst/>
            <a:cxnLst/>
            <a:rect l="l" t="t" r="r" b="b"/>
            <a:pathLst>
              <a:path w="1354454" h="646429">
                <a:moveTo>
                  <a:pt x="1289685" y="0"/>
                </a:moveTo>
                <a:lnTo>
                  <a:pt x="64770" y="0"/>
                </a:lnTo>
                <a:lnTo>
                  <a:pt x="39370" y="5079"/>
                </a:lnTo>
                <a:lnTo>
                  <a:pt x="19050" y="19050"/>
                </a:lnTo>
                <a:lnTo>
                  <a:pt x="5080" y="39370"/>
                </a:lnTo>
                <a:lnTo>
                  <a:pt x="0" y="64770"/>
                </a:lnTo>
                <a:lnTo>
                  <a:pt x="0" y="581660"/>
                </a:lnTo>
                <a:lnTo>
                  <a:pt x="5080" y="606425"/>
                </a:lnTo>
                <a:lnTo>
                  <a:pt x="19050" y="627380"/>
                </a:lnTo>
                <a:lnTo>
                  <a:pt x="39370" y="641350"/>
                </a:lnTo>
                <a:lnTo>
                  <a:pt x="64770" y="646430"/>
                </a:lnTo>
                <a:lnTo>
                  <a:pt x="1289685" y="646430"/>
                </a:lnTo>
                <a:lnTo>
                  <a:pt x="1315085" y="641350"/>
                </a:lnTo>
                <a:lnTo>
                  <a:pt x="1335405" y="627380"/>
                </a:lnTo>
                <a:lnTo>
                  <a:pt x="1349375" y="606425"/>
                </a:lnTo>
                <a:lnTo>
                  <a:pt x="1354455" y="581660"/>
                </a:lnTo>
                <a:lnTo>
                  <a:pt x="1354455" y="64770"/>
                </a:lnTo>
                <a:lnTo>
                  <a:pt x="1349375" y="39370"/>
                </a:lnTo>
                <a:lnTo>
                  <a:pt x="1335405" y="19050"/>
                </a:lnTo>
                <a:lnTo>
                  <a:pt x="1315085" y="5079"/>
                </a:lnTo>
                <a:lnTo>
                  <a:pt x="1289685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55009" y="4358639"/>
            <a:ext cx="1354455" cy="3510279"/>
          </a:xfrm>
          <a:custGeom>
            <a:avLst/>
            <a:gdLst/>
            <a:ahLst/>
            <a:cxnLst/>
            <a:rect l="l" t="t" r="r" b="b"/>
            <a:pathLst>
              <a:path w="1354454" h="3510279">
                <a:moveTo>
                  <a:pt x="1219200" y="0"/>
                </a:moveTo>
                <a:lnTo>
                  <a:pt x="135254" y="0"/>
                </a:lnTo>
                <a:lnTo>
                  <a:pt x="92710" y="6984"/>
                </a:lnTo>
                <a:lnTo>
                  <a:pt x="55244" y="26669"/>
                </a:lnTo>
                <a:lnTo>
                  <a:pt x="26035" y="55879"/>
                </a:lnTo>
                <a:lnTo>
                  <a:pt x="6985" y="92709"/>
                </a:lnTo>
                <a:lnTo>
                  <a:pt x="0" y="135889"/>
                </a:lnTo>
                <a:lnTo>
                  <a:pt x="0" y="3375025"/>
                </a:lnTo>
                <a:lnTo>
                  <a:pt x="6985" y="3417569"/>
                </a:lnTo>
                <a:lnTo>
                  <a:pt x="26035" y="3455034"/>
                </a:lnTo>
                <a:lnTo>
                  <a:pt x="55244" y="3484244"/>
                </a:lnTo>
                <a:lnTo>
                  <a:pt x="92710" y="3503294"/>
                </a:lnTo>
                <a:lnTo>
                  <a:pt x="135254" y="3510279"/>
                </a:lnTo>
                <a:lnTo>
                  <a:pt x="1219200" y="3510279"/>
                </a:lnTo>
                <a:lnTo>
                  <a:pt x="1261744" y="3503294"/>
                </a:lnTo>
                <a:lnTo>
                  <a:pt x="1299210" y="3484244"/>
                </a:lnTo>
                <a:lnTo>
                  <a:pt x="1328419" y="3455034"/>
                </a:lnTo>
                <a:lnTo>
                  <a:pt x="1347469" y="3417569"/>
                </a:lnTo>
                <a:lnTo>
                  <a:pt x="1354454" y="3375025"/>
                </a:lnTo>
                <a:lnTo>
                  <a:pt x="1354454" y="135889"/>
                </a:lnTo>
                <a:lnTo>
                  <a:pt x="1347469" y="92709"/>
                </a:lnTo>
                <a:lnTo>
                  <a:pt x="1328419" y="55879"/>
                </a:lnTo>
                <a:lnTo>
                  <a:pt x="1299210" y="26669"/>
                </a:lnTo>
                <a:lnTo>
                  <a:pt x="1261744" y="6984"/>
                </a:lnTo>
                <a:lnTo>
                  <a:pt x="121920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55009" y="4358639"/>
            <a:ext cx="1354455" cy="3510279"/>
          </a:xfrm>
          <a:custGeom>
            <a:avLst/>
            <a:gdLst/>
            <a:ahLst/>
            <a:cxnLst/>
            <a:rect l="l" t="t" r="r" b="b"/>
            <a:pathLst>
              <a:path w="1354454" h="3510279">
                <a:moveTo>
                  <a:pt x="0" y="135889"/>
                </a:moveTo>
                <a:lnTo>
                  <a:pt x="6985" y="92709"/>
                </a:lnTo>
                <a:lnTo>
                  <a:pt x="26035" y="55879"/>
                </a:lnTo>
                <a:lnTo>
                  <a:pt x="55244" y="26669"/>
                </a:lnTo>
                <a:lnTo>
                  <a:pt x="92710" y="6984"/>
                </a:lnTo>
                <a:lnTo>
                  <a:pt x="135254" y="0"/>
                </a:lnTo>
                <a:lnTo>
                  <a:pt x="1219200" y="0"/>
                </a:lnTo>
                <a:lnTo>
                  <a:pt x="1261744" y="6984"/>
                </a:lnTo>
                <a:lnTo>
                  <a:pt x="1299210" y="26669"/>
                </a:lnTo>
                <a:lnTo>
                  <a:pt x="1328419" y="55879"/>
                </a:lnTo>
                <a:lnTo>
                  <a:pt x="1347469" y="92709"/>
                </a:lnTo>
                <a:lnTo>
                  <a:pt x="1354454" y="135889"/>
                </a:lnTo>
                <a:lnTo>
                  <a:pt x="1354454" y="3375025"/>
                </a:lnTo>
                <a:lnTo>
                  <a:pt x="1347469" y="3417569"/>
                </a:lnTo>
                <a:lnTo>
                  <a:pt x="1328419" y="3455034"/>
                </a:lnTo>
                <a:lnTo>
                  <a:pt x="1299210" y="3484244"/>
                </a:lnTo>
                <a:lnTo>
                  <a:pt x="1261744" y="3503294"/>
                </a:lnTo>
                <a:lnTo>
                  <a:pt x="1219200" y="3510279"/>
                </a:lnTo>
                <a:lnTo>
                  <a:pt x="135254" y="3510279"/>
                </a:lnTo>
                <a:lnTo>
                  <a:pt x="92710" y="3503294"/>
                </a:lnTo>
                <a:lnTo>
                  <a:pt x="55244" y="3484244"/>
                </a:lnTo>
                <a:lnTo>
                  <a:pt x="26035" y="3455034"/>
                </a:lnTo>
                <a:lnTo>
                  <a:pt x="6985" y="3417569"/>
                </a:lnTo>
                <a:lnTo>
                  <a:pt x="0" y="3375025"/>
                </a:lnTo>
                <a:lnTo>
                  <a:pt x="0" y="135889"/>
                </a:lnTo>
                <a:close/>
              </a:path>
            </a:pathLst>
          </a:custGeom>
          <a:ln w="2540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37075" y="3974464"/>
            <a:ext cx="435609" cy="337185"/>
          </a:xfrm>
          <a:custGeom>
            <a:avLst/>
            <a:gdLst/>
            <a:ahLst/>
            <a:cxnLst/>
            <a:rect l="l" t="t" r="r" b="b"/>
            <a:pathLst>
              <a:path w="435610" h="337185">
                <a:moveTo>
                  <a:pt x="266700" y="0"/>
                </a:moveTo>
                <a:lnTo>
                  <a:pt x="266700" y="67310"/>
                </a:lnTo>
                <a:lnTo>
                  <a:pt x="0" y="67310"/>
                </a:lnTo>
                <a:lnTo>
                  <a:pt x="0" y="269240"/>
                </a:lnTo>
                <a:lnTo>
                  <a:pt x="266700" y="269240"/>
                </a:lnTo>
                <a:lnTo>
                  <a:pt x="266700" y="337185"/>
                </a:lnTo>
                <a:lnTo>
                  <a:pt x="435610" y="168275"/>
                </a:lnTo>
                <a:lnTo>
                  <a:pt x="2667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43555" y="3977766"/>
            <a:ext cx="6858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1100" dirty="0">
                <a:solidFill>
                  <a:srgbClr val="FFFFFF"/>
                </a:solidFill>
                <a:latin typeface="Calibri"/>
                <a:cs typeface="Calibri"/>
              </a:rPr>
              <a:t>接受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54451" y="4439538"/>
            <a:ext cx="1144270" cy="283212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70485" marR="32384" indent="-58419">
              <a:lnSpc>
                <a:spcPct val="120000"/>
              </a:lnSpc>
              <a:spcBef>
                <a:spcPts val="200"/>
              </a:spcBef>
              <a:buSzPct val="80000"/>
              <a:buChar char="•"/>
              <a:tabLst>
                <a:tab pos="76835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稿件</a:t>
            </a:r>
            <a:r>
              <a:rPr lang="zh-CN" altLang="en-US" sz="1000" spc="-5" dirty="0">
                <a:latin typeface="Calibri"/>
                <a:cs typeface="Calibri"/>
              </a:rPr>
              <a:t>被接受出版后，通讯作者会收到一封电子邮件，其中有向其所在机构申请资助的链接，利用免触摸配置，申请会自动发送到该机构</a:t>
            </a:r>
          </a:p>
          <a:p>
            <a:pPr marL="70485" marR="32384" indent="-58419">
              <a:lnSpc>
                <a:spcPct val="120000"/>
              </a:lnSpc>
              <a:spcBef>
                <a:spcPts val="200"/>
              </a:spcBef>
              <a:buSzPct val="80000"/>
              <a:buChar char="•"/>
              <a:tabLst>
                <a:tab pos="76835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然后</a:t>
            </a:r>
            <a:r>
              <a:rPr lang="zh-CN" altLang="en-US" sz="1000" spc="-5" dirty="0">
                <a:latin typeface="Calibri"/>
                <a:cs typeface="Calibri"/>
              </a:rPr>
              <a:t>图书馆管理员会收到一封电子邮件，要求批准该交易下的资助</a:t>
            </a:r>
          </a:p>
          <a:p>
            <a:pPr marL="70485" marR="32384" indent="-58419">
              <a:lnSpc>
                <a:spcPct val="120000"/>
              </a:lnSpc>
              <a:spcBef>
                <a:spcPts val="200"/>
              </a:spcBef>
              <a:buSzPct val="80000"/>
              <a:buChar char="•"/>
              <a:tabLst>
                <a:tab pos="76835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如果</a:t>
            </a:r>
            <a:r>
              <a:rPr lang="zh-CN" altLang="en-US" sz="1000" spc="-5" dirty="0">
                <a:latin typeface="Calibri"/>
                <a:cs typeface="Calibri"/>
              </a:rPr>
              <a:t>设置为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自动批准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，可能会自动给出机构的批准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01369" y="3928109"/>
            <a:ext cx="1354455" cy="646430"/>
          </a:xfrm>
          <a:custGeom>
            <a:avLst/>
            <a:gdLst/>
            <a:ahLst/>
            <a:cxnLst/>
            <a:rect l="l" t="t" r="r" b="b"/>
            <a:pathLst>
              <a:path w="1354455" h="646429">
                <a:moveTo>
                  <a:pt x="1289685" y="0"/>
                </a:moveTo>
                <a:lnTo>
                  <a:pt x="64770" y="0"/>
                </a:lnTo>
                <a:lnTo>
                  <a:pt x="39370" y="5079"/>
                </a:lnTo>
                <a:lnTo>
                  <a:pt x="19049" y="19050"/>
                </a:lnTo>
                <a:lnTo>
                  <a:pt x="5079" y="39370"/>
                </a:lnTo>
                <a:lnTo>
                  <a:pt x="0" y="64770"/>
                </a:lnTo>
                <a:lnTo>
                  <a:pt x="0" y="581660"/>
                </a:lnTo>
                <a:lnTo>
                  <a:pt x="5079" y="606425"/>
                </a:lnTo>
                <a:lnTo>
                  <a:pt x="19049" y="627380"/>
                </a:lnTo>
                <a:lnTo>
                  <a:pt x="39370" y="641350"/>
                </a:lnTo>
                <a:lnTo>
                  <a:pt x="64770" y="646430"/>
                </a:lnTo>
                <a:lnTo>
                  <a:pt x="1289685" y="646430"/>
                </a:lnTo>
                <a:lnTo>
                  <a:pt x="1315085" y="641350"/>
                </a:lnTo>
                <a:lnTo>
                  <a:pt x="1335405" y="627380"/>
                </a:lnTo>
                <a:lnTo>
                  <a:pt x="1349375" y="606425"/>
                </a:lnTo>
                <a:lnTo>
                  <a:pt x="1354455" y="581660"/>
                </a:lnTo>
                <a:lnTo>
                  <a:pt x="1354455" y="64770"/>
                </a:lnTo>
                <a:lnTo>
                  <a:pt x="1349375" y="39370"/>
                </a:lnTo>
                <a:lnTo>
                  <a:pt x="1335405" y="19050"/>
                </a:lnTo>
                <a:lnTo>
                  <a:pt x="1315085" y="5079"/>
                </a:lnTo>
                <a:lnTo>
                  <a:pt x="1289685" y="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8230" y="4358639"/>
            <a:ext cx="1354455" cy="3510279"/>
          </a:xfrm>
          <a:custGeom>
            <a:avLst/>
            <a:gdLst/>
            <a:ahLst/>
            <a:cxnLst/>
            <a:rect l="l" t="t" r="r" b="b"/>
            <a:pathLst>
              <a:path w="1354455" h="3510279">
                <a:moveTo>
                  <a:pt x="1219200" y="0"/>
                </a:moveTo>
                <a:lnTo>
                  <a:pt x="135254" y="0"/>
                </a:lnTo>
                <a:lnTo>
                  <a:pt x="92709" y="6984"/>
                </a:lnTo>
                <a:lnTo>
                  <a:pt x="55244" y="26669"/>
                </a:lnTo>
                <a:lnTo>
                  <a:pt x="26034" y="55879"/>
                </a:lnTo>
                <a:lnTo>
                  <a:pt x="6984" y="92709"/>
                </a:lnTo>
                <a:lnTo>
                  <a:pt x="0" y="135889"/>
                </a:lnTo>
                <a:lnTo>
                  <a:pt x="0" y="3375025"/>
                </a:lnTo>
                <a:lnTo>
                  <a:pt x="6984" y="3417569"/>
                </a:lnTo>
                <a:lnTo>
                  <a:pt x="26034" y="3455034"/>
                </a:lnTo>
                <a:lnTo>
                  <a:pt x="55244" y="3484244"/>
                </a:lnTo>
                <a:lnTo>
                  <a:pt x="92709" y="3503294"/>
                </a:lnTo>
                <a:lnTo>
                  <a:pt x="135254" y="3510279"/>
                </a:lnTo>
                <a:lnTo>
                  <a:pt x="1219200" y="3510279"/>
                </a:lnTo>
                <a:lnTo>
                  <a:pt x="1261745" y="3503294"/>
                </a:lnTo>
                <a:lnTo>
                  <a:pt x="1299209" y="3484244"/>
                </a:lnTo>
                <a:lnTo>
                  <a:pt x="1328420" y="3455034"/>
                </a:lnTo>
                <a:lnTo>
                  <a:pt x="1347470" y="3417569"/>
                </a:lnTo>
                <a:lnTo>
                  <a:pt x="1354455" y="3375025"/>
                </a:lnTo>
                <a:lnTo>
                  <a:pt x="1354455" y="135889"/>
                </a:lnTo>
                <a:lnTo>
                  <a:pt x="1347470" y="92709"/>
                </a:lnTo>
                <a:lnTo>
                  <a:pt x="1328420" y="55879"/>
                </a:lnTo>
                <a:lnTo>
                  <a:pt x="1299209" y="26669"/>
                </a:lnTo>
                <a:lnTo>
                  <a:pt x="1261745" y="6984"/>
                </a:lnTo>
                <a:lnTo>
                  <a:pt x="1219200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8230" y="4358639"/>
            <a:ext cx="1354455" cy="3510279"/>
          </a:xfrm>
          <a:custGeom>
            <a:avLst/>
            <a:gdLst/>
            <a:ahLst/>
            <a:cxnLst/>
            <a:rect l="l" t="t" r="r" b="b"/>
            <a:pathLst>
              <a:path w="1354455" h="3510279">
                <a:moveTo>
                  <a:pt x="0" y="135889"/>
                </a:moveTo>
                <a:lnTo>
                  <a:pt x="6984" y="92709"/>
                </a:lnTo>
                <a:lnTo>
                  <a:pt x="26034" y="55879"/>
                </a:lnTo>
                <a:lnTo>
                  <a:pt x="55244" y="26669"/>
                </a:lnTo>
                <a:lnTo>
                  <a:pt x="92709" y="6984"/>
                </a:lnTo>
                <a:lnTo>
                  <a:pt x="135254" y="0"/>
                </a:lnTo>
                <a:lnTo>
                  <a:pt x="1219200" y="0"/>
                </a:lnTo>
                <a:lnTo>
                  <a:pt x="1261745" y="6984"/>
                </a:lnTo>
                <a:lnTo>
                  <a:pt x="1299209" y="26669"/>
                </a:lnTo>
                <a:lnTo>
                  <a:pt x="1328420" y="55879"/>
                </a:lnTo>
                <a:lnTo>
                  <a:pt x="1347470" y="92709"/>
                </a:lnTo>
                <a:lnTo>
                  <a:pt x="1354455" y="135889"/>
                </a:lnTo>
                <a:lnTo>
                  <a:pt x="1354455" y="3375025"/>
                </a:lnTo>
                <a:lnTo>
                  <a:pt x="1347470" y="3417569"/>
                </a:lnTo>
                <a:lnTo>
                  <a:pt x="1328420" y="3455034"/>
                </a:lnTo>
                <a:lnTo>
                  <a:pt x="1299209" y="3484244"/>
                </a:lnTo>
                <a:lnTo>
                  <a:pt x="1261745" y="3503294"/>
                </a:lnTo>
                <a:lnTo>
                  <a:pt x="1219200" y="3510279"/>
                </a:lnTo>
                <a:lnTo>
                  <a:pt x="135254" y="3510279"/>
                </a:lnTo>
                <a:lnTo>
                  <a:pt x="92709" y="3503294"/>
                </a:lnTo>
                <a:lnTo>
                  <a:pt x="55244" y="3484244"/>
                </a:lnTo>
                <a:lnTo>
                  <a:pt x="26034" y="3455034"/>
                </a:lnTo>
                <a:lnTo>
                  <a:pt x="6984" y="3417569"/>
                </a:lnTo>
                <a:lnTo>
                  <a:pt x="0" y="3375025"/>
                </a:lnTo>
                <a:lnTo>
                  <a:pt x="0" y="135889"/>
                </a:lnTo>
                <a:close/>
              </a:path>
            </a:pathLst>
          </a:custGeom>
          <a:ln w="2540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60929" y="3974464"/>
            <a:ext cx="435609" cy="337185"/>
          </a:xfrm>
          <a:custGeom>
            <a:avLst/>
            <a:gdLst/>
            <a:ahLst/>
            <a:cxnLst/>
            <a:rect l="l" t="t" r="r" b="b"/>
            <a:pathLst>
              <a:path w="435610" h="337185">
                <a:moveTo>
                  <a:pt x="266700" y="0"/>
                </a:moveTo>
                <a:lnTo>
                  <a:pt x="266700" y="67310"/>
                </a:lnTo>
                <a:lnTo>
                  <a:pt x="0" y="67310"/>
                </a:lnTo>
                <a:lnTo>
                  <a:pt x="0" y="269240"/>
                </a:lnTo>
                <a:lnTo>
                  <a:pt x="266700" y="269240"/>
                </a:lnTo>
                <a:lnTo>
                  <a:pt x="266700" y="337185"/>
                </a:lnTo>
                <a:lnTo>
                  <a:pt x="435609" y="168275"/>
                </a:lnTo>
                <a:lnTo>
                  <a:pt x="2667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66952" y="3977766"/>
            <a:ext cx="6705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1100" spc="-5" dirty="0">
                <a:solidFill>
                  <a:srgbClr val="FFFFFF"/>
                </a:solidFill>
                <a:latin typeface="Calibri"/>
                <a:cs typeface="Calibri"/>
              </a:rPr>
              <a:t>提交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76324" y="4439538"/>
            <a:ext cx="1127125" cy="306808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70485" marR="176530" indent="-58419">
              <a:lnSpc>
                <a:spcPct val="120000"/>
              </a:lnSpc>
              <a:spcBef>
                <a:spcPts val="200"/>
              </a:spcBef>
              <a:buSzPct val="80000"/>
              <a:buChar char="•"/>
              <a:tabLst>
                <a:tab pos="76835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通讯</a:t>
            </a:r>
            <a:r>
              <a:rPr lang="zh-CN" altLang="en-US" sz="1000" spc="-5" dirty="0">
                <a:latin typeface="Calibri"/>
                <a:cs typeface="Calibri"/>
              </a:rPr>
              <a:t>作者提供其发表和阅读</a:t>
            </a:r>
            <a:r>
              <a:rPr lang="zh-CN" altLang="en-US" sz="1000" spc="-5" dirty="0" smtClean="0">
                <a:latin typeface="Calibri"/>
                <a:cs typeface="Calibri"/>
              </a:rPr>
              <a:t>资格：</a:t>
            </a:r>
            <a:endParaRPr sz="1000" dirty="0">
              <a:latin typeface="Calibri"/>
              <a:cs typeface="Calibri"/>
            </a:endParaRPr>
          </a:p>
          <a:p>
            <a:pPr marL="126364" marR="58419" lvl="1" indent="-56515">
              <a:lnSpc>
                <a:spcPct val="120000"/>
              </a:lnSpc>
              <a:spcBef>
                <a:spcPts val="185"/>
              </a:spcBef>
              <a:buSzPct val="80000"/>
              <a:buChar char="•"/>
              <a:tabLst>
                <a:tab pos="134620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同行</a:t>
            </a:r>
            <a:r>
              <a:rPr lang="zh-CN" altLang="en-US" sz="1000" spc="-5" dirty="0">
                <a:latin typeface="Calibri"/>
                <a:cs typeface="Calibri"/>
              </a:rPr>
              <a:t>评审系统中的所属机构和机构电子邮件</a:t>
            </a:r>
          </a:p>
          <a:p>
            <a:pPr marL="126364" marR="58419" lvl="1" indent="-56515">
              <a:lnSpc>
                <a:spcPct val="120000"/>
              </a:lnSpc>
              <a:spcBef>
                <a:spcPts val="185"/>
              </a:spcBef>
              <a:buSzPct val="80000"/>
              <a:buChar char="•"/>
              <a:tabLst>
                <a:tab pos="134620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稿件</a:t>
            </a:r>
            <a:r>
              <a:rPr lang="zh-CN" altLang="en-US" sz="1000" spc="-5" dirty="0">
                <a:latin typeface="Calibri"/>
                <a:cs typeface="Calibri"/>
              </a:rPr>
              <a:t>中的所属机构和机构电子邮件</a:t>
            </a:r>
            <a:endParaRPr lang="en-US" sz="1000" dirty="0">
              <a:latin typeface="Calibri"/>
              <a:cs typeface="Calibri"/>
            </a:endParaRPr>
          </a:p>
          <a:p>
            <a:pPr marL="70485" marR="140335" indent="-58419">
              <a:lnSpc>
                <a:spcPct val="120000"/>
              </a:lnSpc>
              <a:spcBef>
                <a:spcPts val="185"/>
              </a:spcBef>
              <a:buSzPct val="80000"/>
              <a:buChar char="•"/>
              <a:tabLst>
                <a:tab pos="71120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就</a:t>
            </a:r>
            <a:r>
              <a:rPr lang="en-US" altLang="zh-CN" sz="1000" spc="-5" dirty="0" smtClean="0">
                <a:latin typeface="Calibri"/>
                <a:cs typeface="Calibri"/>
              </a:rPr>
              <a:t>“</a:t>
            </a:r>
            <a:r>
              <a:rPr lang="zh-CN" altLang="en-US" sz="1000" i="1" spc="-5" dirty="0" smtClean="0">
                <a:latin typeface="Calibri"/>
                <a:cs typeface="Calibri"/>
              </a:rPr>
              <a:t>您</a:t>
            </a:r>
            <a:r>
              <a:rPr lang="zh-CN" altLang="en-US" sz="1000" i="1" spc="-5" dirty="0">
                <a:latin typeface="Calibri"/>
                <a:cs typeface="Calibri"/>
              </a:rPr>
              <a:t>希望出版开放获取</a:t>
            </a:r>
            <a:r>
              <a:rPr lang="zh-CN" altLang="en-US" sz="1000" i="1" spc="-5" dirty="0" smtClean="0">
                <a:latin typeface="Calibri"/>
                <a:cs typeface="Calibri"/>
              </a:rPr>
              <a:t>吗？</a:t>
            </a:r>
            <a:r>
              <a:rPr lang="en-US" altLang="zh-CN" sz="1000" spc="-5" dirty="0" smtClean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这一问题，选择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是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</a:p>
          <a:p>
            <a:pPr marL="70485" marR="140335" indent="-58419">
              <a:lnSpc>
                <a:spcPct val="120000"/>
              </a:lnSpc>
              <a:spcBef>
                <a:spcPts val="185"/>
              </a:spcBef>
              <a:buSzPct val="80000"/>
              <a:buChar char="•"/>
              <a:tabLst>
                <a:tab pos="71120" algn="l"/>
              </a:tabLst>
            </a:pPr>
            <a:r>
              <a:rPr lang="zh-CN" altLang="en-US" sz="1000" spc="-5" dirty="0" smtClean="0">
                <a:latin typeface="Calibri"/>
                <a:cs typeface="Calibri"/>
              </a:rPr>
              <a:t> 点击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i="1" spc="-5" dirty="0">
                <a:latin typeface="Calibri"/>
                <a:cs typeface="Calibri"/>
              </a:rPr>
              <a:t>查看出版费用 </a:t>
            </a:r>
            <a:r>
              <a:rPr lang="en-US" altLang="zh-CN" sz="1000" spc="-5" dirty="0">
                <a:latin typeface="Calibri"/>
                <a:cs typeface="Calibri"/>
              </a:rPr>
              <a:t>"</a:t>
            </a:r>
            <a:r>
              <a:rPr lang="zh-CN" altLang="en-US" sz="1000" spc="-5" dirty="0">
                <a:latin typeface="Calibri"/>
                <a:cs typeface="Calibri"/>
              </a:rPr>
              <a:t>以确认资格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82980" y="439127"/>
            <a:ext cx="2285364" cy="563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2692" y="5668771"/>
            <a:ext cx="503555" cy="387985"/>
          </a:xfrm>
          <a:custGeom>
            <a:avLst/>
            <a:gdLst/>
            <a:ahLst/>
            <a:cxnLst/>
            <a:rect l="l" t="t" r="r" b="b"/>
            <a:pathLst>
              <a:path w="503554" h="387985">
                <a:moveTo>
                  <a:pt x="436738" y="349184"/>
                </a:moveTo>
                <a:lnTo>
                  <a:pt x="419354" y="371856"/>
                </a:lnTo>
                <a:lnTo>
                  <a:pt x="503047" y="387985"/>
                </a:lnTo>
                <a:lnTo>
                  <a:pt x="487876" y="356870"/>
                </a:lnTo>
                <a:lnTo>
                  <a:pt x="446786" y="356870"/>
                </a:lnTo>
                <a:lnTo>
                  <a:pt x="436738" y="349184"/>
                </a:lnTo>
                <a:close/>
              </a:path>
              <a:path w="503554" h="387985">
                <a:moveTo>
                  <a:pt x="448316" y="334085"/>
                </a:moveTo>
                <a:lnTo>
                  <a:pt x="436738" y="349184"/>
                </a:lnTo>
                <a:lnTo>
                  <a:pt x="446786" y="356870"/>
                </a:lnTo>
                <a:lnTo>
                  <a:pt x="458343" y="341757"/>
                </a:lnTo>
                <a:lnTo>
                  <a:pt x="448316" y="334085"/>
                </a:lnTo>
                <a:close/>
              </a:path>
              <a:path w="503554" h="387985">
                <a:moveTo>
                  <a:pt x="465709" y="311403"/>
                </a:moveTo>
                <a:lnTo>
                  <a:pt x="448316" y="334085"/>
                </a:lnTo>
                <a:lnTo>
                  <a:pt x="458343" y="341757"/>
                </a:lnTo>
                <a:lnTo>
                  <a:pt x="446786" y="356870"/>
                </a:lnTo>
                <a:lnTo>
                  <a:pt x="487876" y="356870"/>
                </a:lnTo>
                <a:lnTo>
                  <a:pt x="465709" y="311403"/>
                </a:lnTo>
                <a:close/>
              </a:path>
              <a:path w="503554" h="387985">
                <a:moveTo>
                  <a:pt x="11684" y="0"/>
                </a:moveTo>
                <a:lnTo>
                  <a:pt x="0" y="15112"/>
                </a:lnTo>
                <a:lnTo>
                  <a:pt x="436738" y="349184"/>
                </a:lnTo>
                <a:lnTo>
                  <a:pt x="448316" y="334085"/>
                </a:lnTo>
                <a:lnTo>
                  <a:pt x="1168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24276" y="3691254"/>
            <a:ext cx="777240" cy="165100"/>
          </a:xfrm>
          <a:custGeom>
            <a:avLst/>
            <a:gdLst/>
            <a:ahLst/>
            <a:cxnLst/>
            <a:rect l="l" t="t" r="r" b="b"/>
            <a:pathLst>
              <a:path w="777239" h="165100">
                <a:moveTo>
                  <a:pt x="700087" y="28146"/>
                </a:moveTo>
                <a:lnTo>
                  <a:pt x="0" y="146303"/>
                </a:lnTo>
                <a:lnTo>
                  <a:pt x="3048" y="165100"/>
                </a:lnTo>
                <a:lnTo>
                  <a:pt x="703267" y="46941"/>
                </a:lnTo>
                <a:lnTo>
                  <a:pt x="700087" y="28146"/>
                </a:lnTo>
                <a:close/>
              </a:path>
              <a:path w="777239" h="165100">
                <a:moveTo>
                  <a:pt x="775290" y="26034"/>
                </a:moveTo>
                <a:lnTo>
                  <a:pt x="712597" y="26034"/>
                </a:lnTo>
                <a:lnTo>
                  <a:pt x="715772" y="44830"/>
                </a:lnTo>
                <a:lnTo>
                  <a:pt x="703267" y="46941"/>
                </a:lnTo>
                <a:lnTo>
                  <a:pt x="708025" y="75056"/>
                </a:lnTo>
                <a:lnTo>
                  <a:pt x="775290" y="26034"/>
                </a:lnTo>
                <a:close/>
              </a:path>
              <a:path w="777239" h="165100">
                <a:moveTo>
                  <a:pt x="712597" y="26034"/>
                </a:moveTo>
                <a:lnTo>
                  <a:pt x="700087" y="28146"/>
                </a:lnTo>
                <a:lnTo>
                  <a:pt x="703267" y="46941"/>
                </a:lnTo>
                <a:lnTo>
                  <a:pt x="715772" y="44830"/>
                </a:lnTo>
                <a:lnTo>
                  <a:pt x="712597" y="26034"/>
                </a:lnTo>
                <a:close/>
              </a:path>
              <a:path w="777239" h="165100">
                <a:moveTo>
                  <a:pt x="695325" y="0"/>
                </a:moveTo>
                <a:lnTo>
                  <a:pt x="700087" y="28146"/>
                </a:lnTo>
                <a:lnTo>
                  <a:pt x="712597" y="26034"/>
                </a:lnTo>
                <a:lnTo>
                  <a:pt x="775290" y="26034"/>
                </a:lnTo>
                <a:lnTo>
                  <a:pt x="776859" y="24892"/>
                </a:lnTo>
                <a:lnTo>
                  <a:pt x="69532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55517" y="6268719"/>
            <a:ext cx="529590" cy="982980"/>
          </a:xfrm>
          <a:custGeom>
            <a:avLst/>
            <a:gdLst/>
            <a:ahLst/>
            <a:cxnLst/>
            <a:rect l="l" t="t" r="r" b="b"/>
            <a:pathLst>
              <a:path w="529589" h="982979">
                <a:moveTo>
                  <a:pt x="484853" y="919638"/>
                </a:moveTo>
                <a:lnTo>
                  <a:pt x="459613" y="933068"/>
                </a:lnTo>
                <a:lnTo>
                  <a:pt x="529082" y="982472"/>
                </a:lnTo>
                <a:lnTo>
                  <a:pt x="527775" y="930910"/>
                </a:lnTo>
                <a:lnTo>
                  <a:pt x="490855" y="930910"/>
                </a:lnTo>
                <a:lnTo>
                  <a:pt x="484853" y="919638"/>
                </a:lnTo>
                <a:close/>
              </a:path>
              <a:path w="529589" h="982979">
                <a:moveTo>
                  <a:pt x="501658" y="910697"/>
                </a:moveTo>
                <a:lnTo>
                  <a:pt x="484853" y="919638"/>
                </a:lnTo>
                <a:lnTo>
                  <a:pt x="490855" y="930910"/>
                </a:lnTo>
                <a:lnTo>
                  <a:pt x="507619" y="921892"/>
                </a:lnTo>
                <a:lnTo>
                  <a:pt x="501658" y="910697"/>
                </a:lnTo>
                <a:close/>
              </a:path>
              <a:path w="529589" h="982979">
                <a:moveTo>
                  <a:pt x="526923" y="897254"/>
                </a:moveTo>
                <a:lnTo>
                  <a:pt x="501658" y="910697"/>
                </a:lnTo>
                <a:lnTo>
                  <a:pt x="507619" y="921892"/>
                </a:lnTo>
                <a:lnTo>
                  <a:pt x="490855" y="930910"/>
                </a:lnTo>
                <a:lnTo>
                  <a:pt x="527775" y="930910"/>
                </a:lnTo>
                <a:lnTo>
                  <a:pt x="526923" y="897254"/>
                </a:lnTo>
                <a:close/>
              </a:path>
              <a:path w="529589" h="982979">
                <a:moveTo>
                  <a:pt x="16764" y="0"/>
                </a:moveTo>
                <a:lnTo>
                  <a:pt x="0" y="9016"/>
                </a:lnTo>
                <a:lnTo>
                  <a:pt x="484853" y="919638"/>
                </a:lnTo>
                <a:lnTo>
                  <a:pt x="501658" y="910697"/>
                </a:lnTo>
                <a:lnTo>
                  <a:pt x="1676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44139" y="457199"/>
            <a:ext cx="4448175" cy="25895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5507" y="1599818"/>
            <a:ext cx="2473325" cy="337820"/>
          </a:xfrm>
          <a:custGeom>
            <a:avLst/>
            <a:gdLst/>
            <a:ahLst/>
            <a:cxnLst/>
            <a:rect l="l" t="t" r="r" b="b"/>
            <a:pathLst>
              <a:path w="2473325" h="337819">
                <a:moveTo>
                  <a:pt x="2396357" y="309482"/>
                </a:moveTo>
                <a:lnTo>
                  <a:pt x="2392934" y="337820"/>
                </a:lnTo>
                <a:lnTo>
                  <a:pt x="2467870" y="311023"/>
                </a:lnTo>
                <a:lnTo>
                  <a:pt x="2409063" y="311023"/>
                </a:lnTo>
                <a:lnTo>
                  <a:pt x="2396357" y="309482"/>
                </a:lnTo>
                <a:close/>
              </a:path>
              <a:path w="2473325" h="337819">
                <a:moveTo>
                  <a:pt x="2398643" y="290559"/>
                </a:moveTo>
                <a:lnTo>
                  <a:pt x="2396357" y="309482"/>
                </a:lnTo>
                <a:lnTo>
                  <a:pt x="2409063" y="311023"/>
                </a:lnTo>
                <a:lnTo>
                  <a:pt x="2411348" y="292100"/>
                </a:lnTo>
                <a:lnTo>
                  <a:pt x="2398643" y="290559"/>
                </a:lnTo>
                <a:close/>
              </a:path>
              <a:path w="2473325" h="337819">
                <a:moveTo>
                  <a:pt x="2402078" y="262128"/>
                </a:moveTo>
                <a:lnTo>
                  <a:pt x="2398643" y="290559"/>
                </a:lnTo>
                <a:lnTo>
                  <a:pt x="2411348" y="292100"/>
                </a:lnTo>
                <a:lnTo>
                  <a:pt x="2409063" y="311023"/>
                </a:lnTo>
                <a:lnTo>
                  <a:pt x="2467870" y="311023"/>
                </a:lnTo>
                <a:lnTo>
                  <a:pt x="2473197" y="309118"/>
                </a:lnTo>
                <a:lnTo>
                  <a:pt x="2402078" y="262128"/>
                </a:lnTo>
                <a:close/>
              </a:path>
              <a:path w="2473325" h="337819">
                <a:moveTo>
                  <a:pt x="2286" y="0"/>
                </a:moveTo>
                <a:lnTo>
                  <a:pt x="0" y="18923"/>
                </a:lnTo>
                <a:lnTo>
                  <a:pt x="2396357" y="309482"/>
                </a:lnTo>
                <a:lnTo>
                  <a:pt x="2398643" y="290559"/>
                </a:lnTo>
                <a:lnTo>
                  <a:pt x="2286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49729" y="2098674"/>
            <a:ext cx="2451100" cy="138430"/>
          </a:xfrm>
          <a:custGeom>
            <a:avLst/>
            <a:gdLst/>
            <a:ahLst/>
            <a:cxnLst/>
            <a:rect l="l" t="t" r="r" b="b"/>
            <a:pathLst>
              <a:path w="2451100" h="138430">
                <a:moveTo>
                  <a:pt x="2376170" y="61975"/>
                </a:moveTo>
                <a:lnTo>
                  <a:pt x="2375076" y="90450"/>
                </a:lnTo>
                <a:lnTo>
                  <a:pt x="2387726" y="90931"/>
                </a:lnTo>
                <a:lnTo>
                  <a:pt x="2387092" y="109981"/>
                </a:lnTo>
                <a:lnTo>
                  <a:pt x="2374326" y="109981"/>
                </a:lnTo>
                <a:lnTo>
                  <a:pt x="2373248" y="138049"/>
                </a:lnTo>
                <a:lnTo>
                  <a:pt x="2435158" y="109981"/>
                </a:lnTo>
                <a:lnTo>
                  <a:pt x="2387092" y="109981"/>
                </a:lnTo>
                <a:lnTo>
                  <a:pt x="2374345" y="109496"/>
                </a:lnTo>
                <a:lnTo>
                  <a:pt x="2436229" y="109496"/>
                </a:lnTo>
                <a:lnTo>
                  <a:pt x="2450846" y="102869"/>
                </a:lnTo>
                <a:lnTo>
                  <a:pt x="2376170" y="61975"/>
                </a:lnTo>
                <a:close/>
              </a:path>
              <a:path w="2451100" h="138430">
                <a:moveTo>
                  <a:pt x="2375076" y="90450"/>
                </a:moveTo>
                <a:lnTo>
                  <a:pt x="2374345" y="109496"/>
                </a:lnTo>
                <a:lnTo>
                  <a:pt x="2387092" y="109981"/>
                </a:lnTo>
                <a:lnTo>
                  <a:pt x="2387726" y="90931"/>
                </a:lnTo>
                <a:lnTo>
                  <a:pt x="2375076" y="90450"/>
                </a:lnTo>
                <a:close/>
              </a:path>
              <a:path w="2451100" h="138430">
                <a:moveTo>
                  <a:pt x="762" y="0"/>
                </a:moveTo>
                <a:lnTo>
                  <a:pt x="0" y="19050"/>
                </a:lnTo>
                <a:lnTo>
                  <a:pt x="2374345" y="109496"/>
                </a:lnTo>
                <a:lnTo>
                  <a:pt x="2375076" y="90450"/>
                </a:lnTo>
                <a:lnTo>
                  <a:pt x="76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6250" y="1065910"/>
            <a:ext cx="2076450" cy="1343025"/>
          </a:xfrm>
          <a:custGeom>
            <a:avLst/>
            <a:gdLst/>
            <a:ahLst/>
            <a:cxnLst/>
            <a:rect l="l" t="t" r="r" b="b"/>
            <a:pathLst>
              <a:path w="2076450" h="1343025">
                <a:moveTo>
                  <a:pt x="1852549" y="0"/>
                </a:moveTo>
                <a:lnTo>
                  <a:pt x="223837" y="0"/>
                </a:lnTo>
                <a:lnTo>
                  <a:pt x="178726" y="4547"/>
                </a:lnTo>
                <a:lnTo>
                  <a:pt x="136709" y="17589"/>
                </a:lnTo>
                <a:lnTo>
                  <a:pt x="98687" y="38227"/>
                </a:lnTo>
                <a:lnTo>
                  <a:pt x="65560" y="65563"/>
                </a:lnTo>
                <a:lnTo>
                  <a:pt x="38227" y="98697"/>
                </a:lnTo>
                <a:lnTo>
                  <a:pt x="17590" y="136731"/>
                </a:lnTo>
                <a:lnTo>
                  <a:pt x="4547" y="178765"/>
                </a:lnTo>
                <a:lnTo>
                  <a:pt x="0" y="223900"/>
                </a:lnTo>
                <a:lnTo>
                  <a:pt x="0" y="1119251"/>
                </a:lnTo>
                <a:lnTo>
                  <a:pt x="4547" y="1164344"/>
                </a:lnTo>
                <a:lnTo>
                  <a:pt x="17590" y="1206347"/>
                </a:lnTo>
                <a:lnTo>
                  <a:pt x="38227" y="1244358"/>
                </a:lnTo>
                <a:lnTo>
                  <a:pt x="65560" y="1277477"/>
                </a:lnTo>
                <a:lnTo>
                  <a:pt x="98687" y="1304803"/>
                </a:lnTo>
                <a:lnTo>
                  <a:pt x="136709" y="1325437"/>
                </a:lnTo>
                <a:lnTo>
                  <a:pt x="178726" y="1338478"/>
                </a:lnTo>
                <a:lnTo>
                  <a:pt x="223837" y="1343025"/>
                </a:lnTo>
                <a:lnTo>
                  <a:pt x="1852549" y="1343025"/>
                </a:lnTo>
                <a:lnTo>
                  <a:pt x="1897684" y="1338478"/>
                </a:lnTo>
                <a:lnTo>
                  <a:pt x="1939718" y="1325437"/>
                </a:lnTo>
                <a:lnTo>
                  <a:pt x="1977752" y="1304803"/>
                </a:lnTo>
                <a:lnTo>
                  <a:pt x="2010886" y="1277477"/>
                </a:lnTo>
                <a:lnTo>
                  <a:pt x="2038222" y="1244358"/>
                </a:lnTo>
                <a:lnTo>
                  <a:pt x="2058860" y="1206347"/>
                </a:lnTo>
                <a:lnTo>
                  <a:pt x="2071902" y="1164344"/>
                </a:lnTo>
                <a:lnTo>
                  <a:pt x="2076450" y="1119251"/>
                </a:lnTo>
                <a:lnTo>
                  <a:pt x="2076450" y="223900"/>
                </a:lnTo>
                <a:lnTo>
                  <a:pt x="2071902" y="178765"/>
                </a:lnTo>
                <a:lnTo>
                  <a:pt x="2058860" y="136731"/>
                </a:lnTo>
                <a:lnTo>
                  <a:pt x="2038222" y="98697"/>
                </a:lnTo>
                <a:lnTo>
                  <a:pt x="2010886" y="65563"/>
                </a:lnTo>
                <a:lnTo>
                  <a:pt x="1977752" y="38227"/>
                </a:lnTo>
                <a:lnTo>
                  <a:pt x="1939718" y="17589"/>
                </a:lnTo>
                <a:lnTo>
                  <a:pt x="1897684" y="4547"/>
                </a:lnTo>
                <a:lnTo>
                  <a:pt x="18525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6250" y="1065910"/>
            <a:ext cx="2076450" cy="1343025"/>
          </a:xfrm>
          <a:custGeom>
            <a:avLst/>
            <a:gdLst/>
            <a:ahLst/>
            <a:cxnLst/>
            <a:rect l="l" t="t" r="r" b="b"/>
            <a:pathLst>
              <a:path w="2076450" h="1343025">
                <a:moveTo>
                  <a:pt x="0" y="223900"/>
                </a:moveTo>
                <a:lnTo>
                  <a:pt x="4547" y="178765"/>
                </a:lnTo>
                <a:lnTo>
                  <a:pt x="17590" y="136731"/>
                </a:lnTo>
                <a:lnTo>
                  <a:pt x="38227" y="98697"/>
                </a:lnTo>
                <a:lnTo>
                  <a:pt x="65560" y="65563"/>
                </a:lnTo>
                <a:lnTo>
                  <a:pt x="98687" y="38227"/>
                </a:lnTo>
                <a:lnTo>
                  <a:pt x="136709" y="17589"/>
                </a:lnTo>
                <a:lnTo>
                  <a:pt x="178726" y="4547"/>
                </a:lnTo>
                <a:lnTo>
                  <a:pt x="223837" y="0"/>
                </a:lnTo>
                <a:lnTo>
                  <a:pt x="1852549" y="0"/>
                </a:lnTo>
                <a:lnTo>
                  <a:pt x="1897684" y="4547"/>
                </a:lnTo>
                <a:lnTo>
                  <a:pt x="1939718" y="17589"/>
                </a:lnTo>
                <a:lnTo>
                  <a:pt x="1977752" y="38227"/>
                </a:lnTo>
                <a:lnTo>
                  <a:pt x="2010886" y="65563"/>
                </a:lnTo>
                <a:lnTo>
                  <a:pt x="2038222" y="98697"/>
                </a:lnTo>
                <a:lnTo>
                  <a:pt x="2058860" y="136731"/>
                </a:lnTo>
                <a:lnTo>
                  <a:pt x="2071902" y="178765"/>
                </a:lnTo>
                <a:lnTo>
                  <a:pt x="2076450" y="223900"/>
                </a:lnTo>
                <a:lnTo>
                  <a:pt x="2076450" y="1119251"/>
                </a:lnTo>
                <a:lnTo>
                  <a:pt x="2071902" y="1164344"/>
                </a:lnTo>
                <a:lnTo>
                  <a:pt x="2058860" y="1206347"/>
                </a:lnTo>
                <a:lnTo>
                  <a:pt x="2038222" y="1244358"/>
                </a:lnTo>
                <a:lnTo>
                  <a:pt x="2010886" y="1277477"/>
                </a:lnTo>
                <a:lnTo>
                  <a:pt x="1977752" y="1304803"/>
                </a:lnTo>
                <a:lnTo>
                  <a:pt x="1939718" y="1325437"/>
                </a:lnTo>
                <a:lnTo>
                  <a:pt x="1897684" y="1338478"/>
                </a:lnTo>
                <a:lnTo>
                  <a:pt x="1852549" y="1343025"/>
                </a:lnTo>
                <a:lnTo>
                  <a:pt x="223837" y="1343025"/>
                </a:lnTo>
                <a:lnTo>
                  <a:pt x="178726" y="1338478"/>
                </a:lnTo>
                <a:lnTo>
                  <a:pt x="136709" y="1325437"/>
                </a:lnTo>
                <a:lnTo>
                  <a:pt x="98687" y="1304803"/>
                </a:lnTo>
                <a:lnTo>
                  <a:pt x="65560" y="1277477"/>
                </a:lnTo>
                <a:lnTo>
                  <a:pt x="38227" y="1244358"/>
                </a:lnTo>
                <a:lnTo>
                  <a:pt x="17590" y="1206347"/>
                </a:lnTo>
                <a:lnTo>
                  <a:pt x="4547" y="1164344"/>
                </a:lnTo>
                <a:lnTo>
                  <a:pt x="0" y="1119251"/>
                </a:lnTo>
                <a:lnTo>
                  <a:pt x="0" y="223900"/>
                </a:lnTo>
                <a:close/>
              </a:path>
            </a:pathLst>
          </a:custGeom>
          <a:ln w="28575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2055" y="1190600"/>
            <a:ext cx="1626235" cy="745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9800"/>
              </a:lnSpc>
              <a:spcBef>
                <a:spcPts val="10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作者必须在编辑部经理投稿系统中输入其符合 </a:t>
            </a:r>
            <a:r>
              <a:rPr lang="en-US" altLang="zh-CN" sz="1100" spc="-5" dirty="0">
                <a:latin typeface="Calibri"/>
                <a:cs typeface="Calibri"/>
              </a:rPr>
              <a:t>"</a:t>
            </a:r>
            <a:r>
              <a:rPr lang="zh-CN" altLang="en-US" sz="1100" spc="-5" dirty="0">
                <a:latin typeface="Calibri"/>
                <a:cs typeface="Calibri"/>
              </a:rPr>
              <a:t>出版与阅读 </a:t>
            </a:r>
            <a:r>
              <a:rPr lang="en-US" altLang="zh-CN" sz="1100" spc="-5" dirty="0">
                <a:latin typeface="Calibri"/>
                <a:cs typeface="Calibri"/>
              </a:rPr>
              <a:t>"</a:t>
            </a:r>
            <a:r>
              <a:rPr lang="zh-CN" altLang="en-US" sz="1100" spc="-5" dirty="0">
                <a:latin typeface="Calibri"/>
                <a:cs typeface="Calibri"/>
              </a:rPr>
              <a:t>条件的</a:t>
            </a:r>
            <a:r>
              <a:rPr lang="zh-CN" altLang="en-US" sz="1100" b="1" spc="-5" dirty="0">
                <a:latin typeface="Calibri"/>
                <a:cs typeface="Calibri"/>
              </a:rPr>
              <a:t>机构电子邮件和隶属关系</a:t>
            </a:r>
            <a:r>
              <a:rPr lang="zh-CN" altLang="en-US" sz="1100" spc="-5" dirty="0">
                <a:latin typeface="Calibri"/>
                <a:cs typeface="Calibri"/>
              </a:rPr>
              <a:t>。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36059" y="3115563"/>
            <a:ext cx="3065144" cy="8439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7463" y="4061709"/>
            <a:ext cx="2916743" cy="29454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6250" y="3343401"/>
            <a:ext cx="3190875" cy="1381125"/>
          </a:xfrm>
          <a:custGeom>
            <a:avLst/>
            <a:gdLst/>
            <a:ahLst/>
            <a:cxnLst/>
            <a:rect l="l" t="t" r="r" b="b"/>
            <a:pathLst>
              <a:path w="3190875" h="1381125">
                <a:moveTo>
                  <a:pt x="2960624" y="0"/>
                </a:moveTo>
                <a:lnTo>
                  <a:pt x="230187" y="0"/>
                </a:lnTo>
                <a:lnTo>
                  <a:pt x="183797" y="4673"/>
                </a:lnTo>
                <a:lnTo>
                  <a:pt x="140588" y="18079"/>
                </a:lnTo>
                <a:lnTo>
                  <a:pt x="101488" y="39292"/>
                </a:lnTo>
                <a:lnTo>
                  <a:pt x="67421" y="67389"/>
                </a:lnTo>
                <a:lnTo>
                  <a:pt x="39312" y="101444"/>
                </a:lnTo>
                <a:lnTo>
                  <a:pt x="18089" y="140535"/>
                </a:lnTo>
                <a:lnTo>
                  <a:pt x="4676" y="183736"/>
                </a:lnTo>
                <a:lnTo>
                  <a:pt x="0" y="230124"/>
                </a:lnTo>
                <a:lnTo>
                  <a:pt x="0" y="1150873"/>
                </a:lnTo>
                <a:lnTo>
                  <a:pt x="4676" y="1197266"/>
                </a:lnTo>
                <a:lnTo>
                  <a:pt x="18089" y="1240482"/>
                </a:lnTo>
                <a:lnTo>
                  <a:pt x="39312" y="1279593"/>
                </a:lnTo>
                <a:lnTo>
                  <a:pt x="67421" y="1313672"/>
                </a:lnTo>
                <a:lnTo>
                  <a:pt x="101488" y="1341791"/>
                </a:lnTo>
                <a:lnTo>
                  <a:pt x="140589" y="1363025"/>
                </a:lnTo>
                <a:lnTo>
                  <a:pt x="183797" y="1376445"/>
                </a:lnTo>
                <a:lnTo>
                  <a:pt x="230187" y="1381124"/>
                </a:lnTo>
                <a:lnTo>
                  <a:pt x="2960624" y="1381124"/>
                </a:lnTo>
                <a:lnTo>
                  <a:pt x="3007053" y="1376445"/>
                </a:lnTo>
                <a:lnTo>
                  <a:pt x="3050286" y="1363025"/>
                </a:lnTo>
                <a:lnTo>
                  <a:pt x="3089399" y="1341791"/>
                </a:lnTo>
                <a:lnTo>
                  <a:pt x="3123469" y="1313672"/>
                </a:lnTo>
                <a:lnTo>
                  <a:pt x="3151575" y="1279593"/>
                </a:lnTo>
                <a:lnTo>
                  <a:pt x="3172793" y="1240482"/>
                </a:lnTo>
                <a:lnTo>
                  <a:pt x="3186200" y="1197266"/>
                </a:lnTo>
                <a:lnTo>
                  <a:pt x="3190875" y="1150873"/>
                </a:lnTo>
                <a:lnTo>
                  <a:pt x="3190875" y="230124"/>
                </a:lnTo>
                <a:lnTo>
                  <a:pt x="3186200" y="183736"/>
                </a:lnTo>
                <a:lnTo>
                  <a:pt x="3172793" y="140535"/>
                </a:lnTo>
                <a:lnTo>
                  <a:pt x="3151575" y="101444"/>
                </a:lnTo>
                <a:lnTo>
                  <a:pt x="3123469" y="67389"/>
                </a:lnTo>
                <a:lnTo>
                  <a:pt x="3089399" y="39292"/>
                </a:lnTo>
                <a:lnTo>
                  <a:pt x="3050286" y="18079"/>
                </a:lnTo>
                <a:lnTo>
                  <a:pt x="3007053" y="4673"/>
                </a:lnTo>
                <a:lnTo>
                  <a:pt x="29606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6250" y="3343401"/>
            <a:ext cx="3190875" cy="1381125"/>
          </a:xfrm>
          <a:custGeom>
            <a:avLst/>
            <a:gdLst/>
            <a:ahLst/>
            <a:cxnLst/>
            <a:rect l="l" t="t" r="r" b="b"/>
            <a:pathLst>
              <a:path w="3190875" h="1381125">
                <a:moveTo>
                  <a:pt x="0" y="230124"/>
                </a:moveTo>
                <a:lnTo>
                  <a:pt x="4676" y="183736"/>
                </a:lnTo>
                <a:lnTo>
                  <a:pt x="18089" y="140535"/>
                </a:lnTo>
                <a:lnTo>
                  <a:pt x="39312" y="101444"/>
                </a:lnTo>
                <a:lnTo>
                  <a:pt x="67421" y="67389"/>
                </a:lnTo>
                <a:lnTo>
                  <a:pt x="101488" y="39292"/>
                </a:lnTo>
                <a:lnTo>
                  <a:pt x="140589" y="18079"/>
                </a:lnTo>
                <a:lnTo>
                  <a:pt x="183797" y="4673"/>
                </a:lnTo>
                <a:lnTo>
                  <a:pt x="230187" y="0"/>
                </a:lnTo>
                <a:lnTo>
                  <a:pt x="2960624" y="0"/>
                </a:lnTo>
                <a:lnTo>
                  <a:pt x="3007053" y="4673"/>
                </a:lnTo>
                <a:lnTo>
                  <a:pt x="3050286" y="18079"/>
                </a:lnTo>
                <a:lnTo>
                  <a:pt x="3089399" y="39292"/>
                </a:lnTo>
                <a:lnTo>
                  <a:pt x="3123469" y="67389"/>
                </a:lnTo>
                <a:lnTo>
                  <a:pt x="3151575" y="101444"/>
                </a:lnTo>
                <a:lnTo>
                  <a:pt x="3172793" y="140535"/>
                </a:lnTo>
                <a:lnTo>
                  <a:pt x="3186200" y="183736"/>
                </a:lnTo>
                <a:lnTo>
                  <a:pt x="3190875" y="230124"/>
                </a:lnTo>
                <a:lnTo>
                  <a:pt x="3190875" y="1150873"/>
                </a:lnTo>
                <a:lnTo>
                  <a:pt x="3186200" y="1197266"/>
                </a:lnTo>
                <a:lnTo>
                  <a:pt x="3172793" y="1240482"/>
                </a:lnTo>
                <a:lnTo>
                  <a:pt x="3151575" y="1279593"/>
                </a:lnTo>
                <a:lnTo>
                  <a:pt x="3123469" y="1313672"/>
                </a:lnTo>
                <a:lnTo>
                  <a:pt x="3089399" y="1341791"/>
                </a:lnTo>
                <a:lnTo>
                  <a:pt x="3050286" y="1363025"/>
                </a:lnTo>
                <a:lnTo>
                  <a:pt x="3007053" y="1376445"/>
                </a:lnTo>
                <a:lnTo>
                  <a:pt x="2960624" y="1381124"/>
                </a:lnTo>
                <a:lnTo>
                  <a:pt x="230187" y="1381124"/>
                </a:lnTo>
                <a:lnTo>
                  <a:pt x="183797" y="1376445"/>
                </a:lnTo>
                <a:lnTo>
                  <a:pt x="140589" y="1363025"/>
                </a:lnTo>
                <a:lnTo>
                  <a:pt x="101488" y="1341791"/>
                </a:lnTo>
                <a:lnTo>
                  <a:pt x="67421" y="1313672"/>
                </a:lnTo>
                <a:lnTo>
                  <a:pt x="39312" y="1279593"/>
                </a:lnTo>
                <a:lnTo>
                  <a:pt x="18089" y="1240482"/>
                </a:lnTo>
                <a:lnTo>
                  <a:pt x="4676" y="1197266"/>
                </a:lnTo>
                <a:lnTo>
                  <a:pt x="0" y="1150873"/>
                </a:lnTo>
                <a:lnTo>
                  <a:pt x="0" y="230124"/>
                </a:lnTo>
                <a:close/>
              </a:path>
            </a:pathLst>
          </a:custGeom>
          <a:ln w="28575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4916" y="3489173"/>
            <a:ext cx="2691765" cy="5581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09800"/>
              </a:lnSpc>
              <a:spcBef>
                <a:spcPts val="9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作者在投稿时应说明，他们</a:t>
            </a:r>
            <a:r>
              <a:rPr lang="zh-CN" altLang="en-US" sz="1100" b="1" spc="-5" dirty="0">
                <a:latin typeface="Calibri"/>
                <a:cs typeface="Calibri"/>
              </a:rPr>
              <a:t>有资格</a:t>
            </a:r>
            <a:r>
              <a:rPr lang="zh-CN" altLang="en-US" sz="1100" spc="-5" dirty="0">
                <a:latin typeface="Calibri"/>
                <a:cs typeface="Calibri"/>
              </a:rPr>
              <a:t>通过其所在机构与微生物学会之间的 </a:t>
            </a:r>
            <a:r>
              <a:rPr lang="en-US" altLang="zh-CN" sz="1100" spc="-5" dirty="0">
                <a:latin typeface="Calibri"/>
                <a:cs typeface="Calibri"/>
              </a:rPr>
              <a:t>"</a:t>
            </a:r>
            <a:r>
              <a:rPr lang="zh-CN" altLang="en-US" sz="1100" spc="-5" dirty="0">
                <a:latin typeface="Calibri"/>
                <a:cs typeface="Calibri"/>
              </a:rPr>
              <a:t>出版与阅读 </a:t>
            </a:r>
            <a:r>
              <a:rPr lang="en-US" altLang="zh-CN" sz="1100" spc="-5" dirty="0">
                <a:latin typeface="Calibri"/>
                <a:cs typeface="Calibri"/>
              </a:rPr>
              <a:t>"</a:t>
            </a:r>
            <a:r>
              <a:rPr lang="zh-CN" altLang="en-US" sz="1100" spc="-5" dirty="0">
                <a:latin typeface="Calibri"/>
                <a:cs typeface="Calibri"/>
              </a:rPr>
              <a:t>协议获得</a:t>
            </a:r>
            <a:r>
              <a:rPr lang="zh-CN" altLang="en-US" sz="1100" b="1" spc="-5" dirty="0">
                <a:latin typeface="Calibri"/>
                <a:cs typeface="Calibri"/>
              </a:rPr>
              <a:t>免费的开放获取</a:t>
            </a:r>
            <a:r>
              <a:rPr lang="zh-CN" altLang="en-US" sz="1100" spc="-5" dirty="0">
                <a:latin typeface="Calibri"/>
                <a:cs typeface="Calibri"/>
              </a:rPr>
              <a:t>出版物。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6250" y="4989321"/>
            <a:ext cx="3238500" cy="1428750"/>
          </a:xfrm>
          <a:custGeom>
            <a:avLst/>
            <a:gdLst/>
            <a:ahLst/>
            <a:cxnLst/>
            <a:rect l="l" t="t" r="r" b="b"/>
            <a:pathLst>
              <a:path w="3238500" h="1428750">
                <a:moveTo>
                  <a:pt x="3000375" y="0"/>
                </a:moveTo>
                <a:lnTo>
                  <a:pt x="238125" y="0"/>
                </a:lnTo>
                <a:lnTo>
                  <a:pt x="190135" y="4835"/>
                </a:lnTo>
                <a:lnTo>
                  <a:pt x="145437" y="18704"/>
                </a:lnTo>
                <a:lnTo>
                  <a:pt x="104988" y="40652"/>
                </a:lnTo>
                <a:lnTo>
                  <a:pt x="69746" y="69723"/>
                </a:lnTo>
                <a:lnTo>
                  <a:pt x="40669" y="104961"/>
                </a:lnTo>
                <a:lnTo>
                  <a:pt x="18713" y="145411"/>
                </a:lnTo>
                <a:lnTo>
                  <a:pt x="4838" y="190117"/>
                </a:lnTo>
                <a:lnTo>
                  <a:pt x="0" y="238125"/>
                </a:lnTo>
                <a:lnTo>
                  <a:pt x="0" y="1190625"/>
                </a:lnTo>
                <a:lnTo>
                  <a:pt x="4838" y="1238596"/>
                </a:lnTo>
                <a:lnTo>
                  <a:pt x="18713" y="1283285"/>
                </a:lnTo>
                <a:lnTo>
                  <a:pt x="40669" y="1323733"/>
                </a:lnTo>
                <a:lnTo>
                  <a:pt x="69746" y="1358979"/>
                </a:lnTo>
                <a:lnTo>
                  <a:pt x="104988" y="1388064"/>
                </a:lnTo>
                <a:lnTo>
                  <a:pt x="145437" y="1410027"/>
                </a:lnTo>
                <a:lnTo>
                  <a:pt x="190135" y="1423909"/>
                </a:lnTo>
                <a:lnTo>
                  <a:pt x="238125" y="1428750"/>
                </a:lnTo>
                <a:lnTo>
                  <a:pt x="3000375" y="1428750"/>
                </a:lnTo>
                <a:lnTo>
                  <a:pt x="3048382" y="1423909"/>
                </a:lnTo>
                <a:lnTo>
                  <a:pt x="3093088" y="1410027"/>
                </a:lnTo>
                <a:lnTo>
                  <a:pt x="3133538" y="1388064"/>
                </a:lnTo>
                <a:lnTo>
                  <a:pt x="3168777" y="1358979"/>
                </a:lnTo>
                <a:lnTo>
                  <a:pt x="3197847" y="1323733"/>
                </a:lnTo>
                <a:lnTo>
                  <a:pt x="3219795" y="1283285"/>
                </a:lnTo>
                <a:lnTo>
                  <a:pt x="3233664" y="1238596"/>
                </a:lnTo>
                <a:lnTo>
                  <a:pt x="3238500" y="1190625"/>
                </a:lnTo>
                <a:lnTo>
                  <a:pt x="3238500" y="238125"/>
                </a:lnTo>
                <a:lnTo>
                  <a:pt x="3233664" y="190117"/>
                </a:lnTo>
                <a:lnTo>
                  <a:pt x="3219795" y="145411"/>
                </a:lnTo>
                <a:lnTo>
                  <a:pt x="3197847" y="104961"/>
                </a:lnTo>
                <a:lnTo>
                  <a:pt x="3168777" y="69723"/>
                </a:lnTo>
                <a:lnTo>
                  <a:pt x="3133538" y="40652"/>
                </a:lnTo>
                <a:lnTo>
                  <a:pt x="3093088" y="18704"/>
                </a:lnTo>
                <a:lnTo>
                  <a:pt x="3048382" y="4835"/>
                </a:lnTo>
                <a:lnTo>
                  <a:pt x="30003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6250" y="4989321"/>
            <a:ext cx="3238500" cy="1428750"/>
          </a:xfrm>
          <a:custGeom>
            <a:avLst/>
            <a:gdLst/>
            <a:ahLst/>
            <a:cxnLst/>
            <a:rect l="l" t="t" r="r" b="b"/>
            <a:pathLst>
              <a:path w="3238500" h="1428750">
                <a:moveTo>
                  <a:pt x="0" y="238125"/>
                </a:moveTo>
                <a:lnTo>
                  <a:pt x="4838" y="190117"/>
                </a:lnTo>
                <a:lnTo>
                  <a:pt x="18713" y="145411"/>
                </a:lnTo>
                <a:lnTo>
                  <a:pt x="40669" y="104961"/>
                </a:lnTo>
                <a:lnTo>
                  <a:pt x="69746" y="69723"/>
                </a:lnTo>
                <a:lnTo>
                  <a:pt x="104988" y="40652"/>
                </a:lnTo>
                <a:lnTo>
                  <a:pt x="145437" y="18704"/>
                </a:lnTo>
                <a:lnTo>
                  <a:pt x="190135" y="4835"/>
                </a:lnTo>
                <a:lnTo>
                  <a:pt x="238125" y="0"/>
                </a:lnTo>
                <a:lnTo>
                  <a:pt x="3000375" y="0"/>
                </a:lnTo>
                <a:lnTo>
                  <a:pt x="3048382" y="4835"/>
                </a:lnTo>
                <a:lnTo>
                  <a:pt x="3093088" y="18704"/>
                </a:lnTo>
                <a:lnTo>
                  <a:pt x="3133538" y="40652"/>
                </a:lnTo>
                <a:lnTo>
                  <a:pt x="3168777" y="69723"/>
                </a:lnTo>
                <a:lnTo>
                  <a:pt x="3197847" y="104961"/>
                </a:lnTo>
                <a:lnTo>
                  <a:pt x="3219795" y="145411"/>
                </a:lnTo>
                <a:lnTo>
                  <a:pt x="3233664" y="190117"/>
                </a:lnTo>
                <a:lnTo>
                  <a:pt x="3238500" y="238125"/>
                </a:lnTo>
                <a:lnTo>
                  <a:pt x="3238500" y="1190625"/>
                </a:lnTo>
                <a:lnTo>
                  <a:pt x="3233664" y="1238596"/>
                </a:lnTo>
                <a:lnTo>
                  <a:pt x="3219795" y="1283285"/>
                </a:lnTo>
                <a:lnTo>
                  <a:pt x="3197847" y="1323733"/>
                </a:lnTo>
                <a:lnTo>
                  <a:pt x="3168777" y="1358979"/>
                </a:lnTo>
                <a:lnTo>
                  <a:pt x="3133538" y="1388064"/>
                </a:lnTo>
                <a:lnTo>
                  <a:pt x="3093088" y="1410027"/>
                </a:lnTo>
                <a:lnTo>
                  <a:pt x="3048382" y="1423909"/>
                </a:lnTo>
                <a:lnTo>
                  <a:pt x="3000375" y="1428750"/>
                </a:lnTo>
                <a:lnTo>
                  <a:pt x="238125" y="1428750"/>
                </a:lnTo>
                <a:lnTo>
                  <a:pt x="190135" y="1423909"/>
                </a:lnTo>
                <a:lnTo>
                  <a:pt x="145437" y="1410027"/>
                </a:lnTo>
                <a:lnTo>
                  <a:pt x="104988" y="1388064"/>
                </a:lnTo>
                <a:lnTo>
                  <a:pt x="69746" y="1358979"/>
                </a:lnTo>
                <a:lnTo>
                  <a:pt x="40669" y="1323733"/>
                </a:lnTo>
                <a:lnTo>
                  <a:pt x="18713" y="1283285"/>
                </a:lnTo>
                <a:lnTo>
                  <a:pt x="4838" y="1238596"/>
                </a:lnTo>
                <a:lnTo>
                  <a:pt x="0" y="1190625"/>
                </a:lnTo>
                <a:lnTo>
                  <a:pt x="0" y="238125"/>
                </a:lnTo>
                <a:close/>
              </a:path>
            </a:pathLst>
          </a:custGeom>
          <a:ln w="28575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9487" y="5340832"/>
            <a:ext cx="2736215" cy="373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10000"/>
              </a:lnSpc>
              <a:spcBef>
                <a:spcPts val="10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然后，作者应将其文章提交给开放获取出版，并点击 </a:t>
            </a:r>
            <a:r>
              <a:rPr lang="en-US" altLang="zh-CN" sz="1100" spc="-5" dirty="0">
                <a:latin typeface="Calibri"/>
                <a:cs typeface="Calibri"/>
              </a:rPr>
              <a:t>"</a:t>
            </a:r>
            <a:r>
              <a:rPr lang="zh-CN" altLang="en-US" sz="1100" b="1" spc="-5" dirty="0">
                <a:latin typeface="Calibri"/>
                <a:cs typeface="Calibri"/>
              </a:rPr>
              <a:t>查看出版费用 </a:t>
            </a:r>
            <a:r>
              <a:rPr lang="en-US" altLang="zh-CN" sz="1100" spc="-5" dirty="0">
                <a:latin typeface="Calibri"/>
                <a:cs typeface="Calibri"/>
              </a:rPr>
              <a:t>"</a:t>
            </a:r>
            <a:r>
              <a:rPr lang="zh-CN" altLang="en-US" sz="1100" spc="-5" dirty="0">
                <a:latin typeface="Calibri"/>
                <a:cs typeface="Calibri"/>
              </a:rPr>
              <a:t>以确认其资格。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4659" y="7317193"/>
            <a:ext cx="6647560" cy="29082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81625" y="9172663"/>
            <a:ext cx="904875" cy="304800"/>
          </a:xfrm>
          <a:custGeom>
            <a:avLst/>
            <a:gdLst/>
            <a:ahLst/>
            <a:cxnLst/>
            <a:rect l="l" t="t" r="r" b="b"/>
            <a:pathLst>
              <a:path w="904875" h="304800">
                <a:moveTo>
                  <a:pt x="0" y="304800"/>
                </a:moveTo>
                <a:lnTo>
                  <a:pt x="904875" y="304800"/>
                </a:lnTo>
                <a:lnTo>
                  <a:pt x="904875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81625" y="9172663"/>
            <a:ext cx="904875" cy="304800"/>
          </a:xfrm>
          <a:custGeom>
            <a:avLst/>
            <a:gdLst/>
            <a:ahLst/>
            <a:cxnLst/>
            <a:rect l="l" t="t" r="r" b="b"/>
            <a:pathLst>
              <a:path w="904875" h="304800">
                <a:moveTo>
                  <a:pt x="0" y="304800"/>
                </a:moveTo>
                <a:lnTo>
                  <a:pt x="904875" y="304800"/>
                </a:lnTo>
                <a:lnTo>
                  <a:pt x="904875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43025" y="8848852"/>
            <a:ext cx="847725" cy="104775"/>
          </a:xfrm>
          <a:custGeom>
            <a:avLst/>
            <a:gdLst/>
            <a:ahLst/>
            <a:cxnLst/>
            <a:rect l="l" t="t" r="r" b="b"/>
            <a:pathLst>
              <a:path w="847725" h="104775">
                <a:moveTo>
                  <a:pt x="0" y="104774"/>
                </a:moveTo>
                <a:lnTo>
                  <a:pt x="847725" y="104774"/>
                </a:lnTo>
                <a:lnTo>
                  <a:pt x="847725" y="0"/>
                </a:lnTo>
                <a:lnTo>
                  <a:pt x="0" y="0"/>
                </a:lnTo>
                <a:lnTo>
                  <a:pt x="0" y="104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43025" y="8848852"/>
            <a:ext cx="847725" cy="104775"/>
          </a:xfrm>
          <a:custGeom>
            <a:avLst/>
            <a:gdLst/>
            <a:ahLst/>
            <a:cxnLst/>
            <a:rect l="l" t="t" r="r" b="b"/>
            <a:pathLst>
              <a:path w="847725" h="104775">
                <a:moveTo>
                  <a:pt x="0" y="104774"/>
                </a:moveTo>
                <a:lnTo>
                  <a:pt x="847725" y="104774"/>
                </a:lnTo>
                <a:lnTo>
                  <a:pt x="847725" y="0"/>
                </a:lnTo>
                <a:lnTo>
                  <a:pt x="0" y="0"/>
                </a:lnTo>
                <a:lnTo>
                  <a:pt x="0" y="10477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8675" y="1671954"/>
            <a:ext cx="76200" cy="335915"/>
          </a:xfrm>
          <a:custGeom>
            <a:avLst/>
            <a:gdLst/>
            <a:ahLst/>
            <a:cxnLst/>
            <a:rect l="l" t="t" r="r" b="b"/>
            <a:pathLst>
              <a:path w="76200" h="335914">
                <a:moveTo>
                  <a:pt x="28575" y="259714"/>
                </a:moveTo>
                <a:lnTo>
                  <a:pt x="0" y="259714"/>
                </a:lnTo>
                <a:lnTo>
                  <a:pt x="38100" y="335914"/>
                </a:lnTo>
                <a:lnTo>
                  <a:pt x="69850" y="272414"/>
                </a:lnTo>
                <a:lnTo>
                  <a:pt x="28575" y="272414"/>
                </a:lnTo>
                <a:lnTo>
                  <a:pt x="28575" y="259714"/>
                </a:lnTo>
                <a:close/>
              </a:path>
              <a:path w="76200" h="335914">
                <a:moveTo>
                  <a:pt x="47625" y="0"/>
                </a:moveTo>
                <a:lnTo>
                  <a:pt x="28575" y="0"/>
                </a:lnTo>
                <a:lnTo>
                  <a:pt x="28575" y="272414"/>
                </a:lnTo>
                <a:lnTo>
                  <a:pt x="47625" y="272414"/>
                </a:lnTo>
                <a:lnTo>
                  <a:pt x="47625" y="0"/>
                </a:lnTo>
                <a:close/>
              </a:path>
              <a:path w="76200" h="335914">
                <a:moveTo>
                  <a:pt x="76200" y="259714"/>
                </a:moveTo>
                <a:lnTo>
                  <a:pt x="47625" y="259714"/>
                </a:lnTo>
                <a:lnTo>
                  <a:pt x="47625" y="272414"/>
                </a:lnTo>
                <a:lnTo>
                  <a:pt x="69850" y="272414"/>
                </a:lnTo>
                <a:lnTo>
                  <a:pt x="76200" y="25971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6095" y="1216024"/>
            <a:ext cx="76200" cy="335915"/>
          </a:xfrm>
          <a:custGeom>
            <a:avLst/>
            <a:gdLst/>
            <a:ahLst/>
            <a:cxnLst/>
            <a:rect l="l" t="t" r="r" b="b"/>
            <a:pathLst>
              <a:path w="76200" h="335915">
                <a:moveTo>
                  <a:pt x="28575" y="259714"/>
                </a:moveTo>
                <a:lnTo>
                  <a:pt x="0" y="259714"/>
                </a:lnTo>
                <a:lnTo>
                  <a:pt x="38100" y="335914"/>
                </a:lnTo>
                <a:lnTo>
                  <a:pt x="69850" y="272414"/>
                </a:lnTo>
                <a:lnTo>
                  <a:pt x="28575" y="272414"/>
                </a:lnTo>
                <a:lnTo>
                  <a:pt x="28575" y="259714"/>
                </a:lnTo>
                <a:close/>
              </a:path>
              <a:path w="76200" h="335915">
                <a:moveTo>
                  <a:pt x="47625" y="0"/>
                </a:moveTo>
                <a:lnTo>
                  <a:pt x="28575" y="0"/>
                </a:lnTo>
                <a:lnTo>
                  <a:pt x="28575" y="272414"/>
                </a:lnTo>
                <a:lnTo>
                  <a:pt x="47625" y="272414"/>
                </a:lnTo>
                <a:lnTo>
                  <a:pt x="47625" y="0"/>
                </a:lnTo>
                <a:close/>
              </a:path>
              <a:path w="76200" h="335915">
                <a:moveTo>
                  <a:pt x="76200" y="259714"/>
                </a:moveTo>
                <a:lnTo>
                  <a:pt x="47625" y="259714"/>
                </a:lnTo>
                <a:lnTo>
                  <a:pt x="47625" y="272414"/>
                </a:lnTo>
                <a:lnTo>
                  <a:pt x="69850" y="272414"/>
                </a:lnTo>
                <a:lnTo>
                  <a:pt x="76200" y="259714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3709" y="2035930"/>
            <a:ext cx="3131185" cy="3890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7445" y="3419011"/>
            <a:ext cx="564515" cy="92710"/>
          </a:xfrm>
          <a:custGeom>
            <a:avLst/>
            <a:gdLst/>
            <a:ahLst/>
            <a:cxnLst/>
            <a:rect l="l" t="t" r="r" b="b"/>
            <a:pathLst>
              <a:path w="564514" h="92710">
                <a:moveTo>
                  <a:pt x="0" y="92411"/>
                </a:moveTo>
                <a:lnTo>
                  <a:pt x="564324" y="92411"/>
                </a:lnTo>
                <a:lnTo>
                  <a:pt x="564324" y="0"/>
                </a:lnTo>
                <a:lnTo>
                  <a:pt x="0" y="0"/>
                </a:lnTo>
                <a:lnTo>
                  <a:pt x="0" y="924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17445" y="3419011"/>
            <a:ext cx="564515" cy="92710"/>
          </a:xfrm>
          <a:custGeom>
            <a:avLst/>
            <a:gdLst/>
            <a:ahLst/>
            <a:cxnLst/>
            <a:rect l="l" t="t" r="r" b="b"/>
            <a:pathLst>
              <a:path w="564514" h="92710">
                <a:moveTo>
                  <a:pt x="0" y="92411"/>
                </a:moveTo>
                <a:lnTo>
                  <a:pt x="564324" y="92411"/>
                </a:lnTo>
                <a:lnTo>
                  <a:pt x="564324" y="0"/>
                </a:lnTo>
                <a:lnTo>
                  <a:pt x="0" y="0"/>
                </a:lnTo>
                <a:lnTo>
                  <a:pt x="0" y="9241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8459" y="3939790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424" y="0"/>
                </a:lnTo>
              </a:path>
            </a:pathLst>
          </a:custGeom>
          <a:ln w="815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8459" y="3899020"/>
            <a:ext cx="752475" cy="81915"/>
          </a:xfrm>
          <a:custGeom>
            <a:avLst/>
            <a:gdLst/>
            <a:ahLst/>
            <a:cxnLst/>
            <a:rect l="l" t="t" r="r" b="b"/>
            <a:pathLst>
              <a:path w="752475" h="81914">
                <a:moveTo>
                  <a:pt x="0" y="81540"/>
                </a:moveTo>
                <a:lnTo>
                  <a:pt x="752424" y="81540"/>
                </a:lnTo>
                <a:lnTo>
                  <a:pt x="752424" y="0"/>
                </a:lnTo>
                <a:lnTo>
                  <a:pt x="0" y="0"/>
                </a:lnTo>
                <a:lnTo>
                  <a:pt x="0" y="8154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0193" y="4098382"/>
            <a:ext cx="2375535" cy="103505"/>
          </a:xfrm>
          <a:custGeom>
            <a:avLst/>
            <a:gdLst/>
            <a:ahLst/>
            <a:cxnLst/>
            <a:rect l="l" t="t" r="r" b="b"/>
            <a:pathLst>
              <a:path w="2375535" h="103504">
                <a:moveTo>
                  <a:pt x="0" y="103285"/>
                </a:moveTo>
                <a:lnTo>
                  <a:pt x="2375535" y="103285"/>
                </a:lnTo>
                <a:lnTo>
                  <a:pt x="2375535" y="0"/>
                </a:lnTo>
                <a:lnTo>
                  <a:pt x="0" y="0"/>
                </a:lnTo>
                <a:lnTo>
                  <a:pt x="0" y="103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0193" y="4098382"/>
            <a:ext cx="2375535" cy="103505"/>
          </a:xfrm>
          <a:custGeom>
            <a:avLst/>
            <a:gdLst/>
            <a:ahLst/>
            <a:cxnLst/>
            <a:rect l="l" t="t" r="r" b="b"/>
            <a:pathLst>
              <a:path w="2375535" h="103504">
                <a:moveTo>
                  <a:pt x="0" y="103285"/>
                </a:moveTo>
                <a:lnTo>
                  <a:pt x="2375535" y="103285"/>
                </a:lnTo>
                <a:lnTo>
                  <a:pt x="2375535" y="0"/>
                </a:lnTo>
                <a:lnTo>
                  <a:pt x="0" y="0"/>
                </a:lnTo>
                <a:lnTo>
                  <a:pt x="0" y="10328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1748" y="4269257"/>
            <a:ext cx="1661160" cy="313055"/>
          </a:xfrm>
          <a:custGeom>
            <a:avLst/>
            <a:gdLst/>
            <a:ahLst/>
            <a:cxnLst/>
            <a:rect l="l" t="t" r="r" b="b"/>
            <a:pathLst>
              <a:path w="1661160" h="313054">
                <a:moveTo>
                  <a:pt x="0" y="312902"/>
                </a:moveTo>
                <a:lnTo>
                  <a:pt x="1660779" y="312902"/>
                </a:lnTo>
                <a:lnTo>
                  <a:pt x="1660779" y="0"/>
                </a:lnTo>
                <a:lnTo>
                  <a:pt x="0" y="0"/>
                </a:lnTo>
                <a:lnTo>
                  <a:pt x="0" y="3129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1748" y="4269257"/>
            <a:ext cx="1661160" cy="313055"/>
          </a:xfrm>
          <a:custGeom>
            <a:avLst/>
            <a:gdLst/>
            <a:ahLst/>
            <a:cxnLst/>
            <a:rect l="l" t="t" r="r" b="b"/>
            <a:pathLst>
              <a:path w="1661160" h="313054">
                <a:moveTo>
                  <a:pt x="0" y="312902"/>
                </a:moveTo>
                <a:lnTo>
                  <a:pt x="1660779" y="312902"/>
                </a:lnTo>
                <a:lnTo>
                  <a:pt x="1660779" y="0"/>
                </a:lnTo>
                <a:lnTo>
                  <a:pt x="0" y="0"/>
                </a:lnTo>
                <a:lnTo>
                  <a:pt x="0" y="31290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8469" y="475614"/>
            <a:ext cx="3302000" cy="1214120"/>
          </a:xfrm>
          <a:custGeom>
            <a:avLst/>
            <a:gdLst/>
            <a:ahLst/>
            <a:cxnLst/>
            <a:rect l="l" t="t" r="r" b="b"/>
            <a:pathLst>
              <a:path w="3302000" h="1214120">
                <a:moveTo>
                  <a:pt x="3099689" y="0"/>
                </a:moveTo>
                <a:lnTo>
                  <a:pt x="202361" y="0"/>
                </a:lnTo>
                <a:lnTo>
                  <a:pt x="155962" y="5341"/>
                </a:lnTo>
                <a:lnTo>
                  <a:pt x="113368" y="20558"/>
                </a:lnTo>
                <a:lnTo>
                  <a:pt x="75795" y="44437"/>
                </a:lnTo>
                <a:lnTo>
                  <a:pt x="44457" y="75764"/>
                </a:lnTo>
                <a:lnTo>
                  <a:pt x="20568" y="113328"/>
                </a:lnTo>
                <a:lnTo>
                  <a:pt x="5344" y="155914"/>
                </a:lnTo>
                <a:lnTo>
                  <a:pt x="0" y="202311"/>
                </a:lnTo>
                <a:lnTo>
                  <a:pt x="0" y="1011809"/>
                </a:lnTo>
                <a:lnTo>
                  <a:pt x="5344" y="1058205"/>
                </a:lnTo>
                <a:lnTo>
                  <a:pt x="20568" y="1100791"/>
                </a:lnTo>
                <a:lnTo>
                  <a:pt x="44457" y="1138355"/>
                </a:lnTo>
                <a:lnTo>
                  <a:pt x="75795" y="1169682"/>
                </a:lnTo>
                <a:lnTo>
                  <a:pt x="113368" y="1193561"/>
                </a:lnTo>
                <a:lnTo>
                  <a:pt x="155962" y="1208778"/>
                </a:lnTo>
                <a:lnTo>
                  <a:pt x="202361" y="1214120"/>
                </a:lnTo>
                <a:lnTo>
                  <a:pt x="3099689" y="1214120"/>
                </a:lnTo>
                <a:lnTo>
                  <a:pt x="3146085" y="1208778"/>
                </a:lnTo>
                <a:lnTo>
                  <a:pt x="3188671" y="1193561"/>
                </a:lnTo>
                <a:lnTo>
                  <a:pt x="3226235" y="1169682"/>
                </a:lnTo>
                <a:lnTo>
                  <a:pt x="3257562" y="1138355"/>
                </a:lnTo>
                <a:lnTo>
                  <a:pt x="3281441" y="1100791"/>
                </a:lnTo>
                <a:lnTo>
                  <a:pt x="3296658" y="1058205"/>
                </a:lnTo>
                <a:lnTo>
                  <a:pt x="3302000" y="1011809"/>
                </a:lnTo>
                <a:lnTo>
                  <a:pt x="3302000" y="202311"/>
                </a:lnTo>
                <a:lnTo>
                  <a:pt x="3296658" y="155914"/>
                </a:lnTo>
                <a:lnTo>
                  <a:pt x="3281441" y="113328"/>
                </a:lnTo>
                <a:lnTo>
                  <a:pt x="3257562" y="75764"/>
                </a:lnTo>
                <a:lnTo>
                  <a:pt x="3226235" y="44437"/>
                </a:lnTo>
                <a:lnTo>
                  <a:pt x="3188671" y="20558"/>
                </a:lnTo>
                <a:lnTo>
                  <a:pt x="3146085" y="5341"/>
                </a:lnTo>
                <a:lnTo>
                  <a:pt x="30996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8469" y="475614"/>
            <a:ext cx="3302000" cy="1214120"/>
          </a:xfrm>
          <a:custGeom>
            <a:avLst/>
            <a:gdLst/>
            <a:ahLst/>
            <a:cxnLst/>
            <a:rect l="l" t="t" r="r" b="b"/>
            <a:pathLst>
              <a:path w="3302000" h="1214120">
                <a:moveTo>
                  <a:pt x="0" y="202311"/>
                </a:moveTo>
                <a:lnTo>
                  <a:pt x="5344" y="155914"/>
                </a:lnTo>
                <a:lnTo>
                  <a:pt x="20568" y="113328"/>
                </a:lnTo>
                <a:lnTo>
                  <a:pt x="44457" y="75764"/>
                </a:lnTo>
                <a:lnTo>
                  <a:pt x="75795" y="44437"/>
                </a:lnTo>
                <a:lnTo>
                  <a:pt x="113368" y="20558"/>
                </a:lnTo>
                <a:lnTo>
                  <a:pt x="155962" y="5341"/>
                </a:lnTo>
                <a:lnTo>
                  <a:pt x="202361" y="0"/>
                </a:lnTo>
                <a:lnTo>
                  <a:pt x="3099689" y="0"/>
                </a:lnTo>
                <a:lnTo>
                  <a:pt x="3146085" y="5341"/>
                </a:lnTo>
                <a:lnTo>
                  <a:pt x="3188671" y="20558"/>
                </a:lnTo>
                <a:lnTo>
                  <a:pt x="3226235" y="44437"/>
                </a:lnTo>
                <a:lnTo>
                  <a:pt x="3257562" y="75764"/>
                </a:lnTo>
                <a:lnTo>
                  <a:pt x="3281441" y="113328"/>
                </a:lnTo>
                <a:lnTo>
                  <a:pt x="3296658" y="155914"/>
                </a:lnTo>
                <a:lnTo>
                  <a:pt x="3302000" y="202311"/>
                </a:lnTo>
                <a:lnTo>
                  <a:pt x="3302000" y="1011809"/>
                </a:lnTo>
                <a:lnTo>
                  <a:pt x="3296658" y="1058205"/>
                </a:lnTo>
                <a:lnTo>
                  <a:pt x="3281441" y="1100791"/>
                </a:lnTo>
                <a:lnTo>
                  <a:pt x="3257562" y="1138355"/>
                </a:lnTo>
                <a:lnTo>
                  <a:pt x="3226235" y="1169682"/>
                </a:lnTo>
                <a:lnTo>
                  <a:pt x="3188671" y="1193561"/>
                </a:lnTo>
                <a:lnTo>
                  <a:pt x="3146085" y="1208778"/>
                </a:lnTo>
                <a:lnTo>
                  <a:pt x="3099689" y="1214120"/>
                </a:lnTo>
                <a:lnTo>
                  <a:pt x="202361" y="1214120"/>
                </a:lnTo>
                <a:lnTo>
                  <a:pt x="155962" y="1208778"/>
                </a:lnTo>
                <a:lnTo>
                  <a:pt x="113368" y="1193561"/>
                </a:lnTo>
                <a:lnTo>
                  <a:pt x="75795" y="1169682"/>
                </a:lnTo>
                <a:lnTo>
                  <a:pt x="44457" y="1138355"/>
                </a:lnTo>
                <a:lnTo>
                  <a:pt x="20568" y="1100791"/>
                </a:lnTo>
                <a:lnTo>
                  <a:pt x="5344" y="1058205"/>
                </a:lnTo>
                <a:lnTo>
                  <a:pt x="0" y="1011809"/>
                </a:lnTo>
                <a:lnTo>
                  <a:pt x="0" y="202311"/>
                </a:lnTo>
                <a:close/>
              </a:path>
            </a:pathLst>
          </a:custGeom>
          <a:ln w="28575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12140" y="557885"/>
            <a:ext cx="2995295" cy="559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9800"/>
              </a:lnSpc>
              <a:spcBef>
                <a:spcPts val="100"/>
              </a:spcBef>
            </a:pPr>
            <a:r>
              <a:rPr lang="zh-CN" altLang="en-US" sz="1100" dirty="0">
                <a:latin typeface="Calibri"/>
                <a:cs typeface="Calibri"/>
              </a:rPr>
              <a:t>利用</a:t>
            </a:r>
            <a:r>
              <a:rPr lang="zh-CN" altLang="en-US" sz="1100" b="1" dirty="0">
                <a:latin typeface="Calibri"/>
                <a:cs typeface="Calibri"/>
              </a:rPr>
              <a:t>免接触</a:t>
            </a:r>
            <a:r>
              <a:rPr lang="zh-CN" altLang="en-US" sz="1100" dirty="0">
                <a:latin typeface="Calibri"/>
                <a:cs typeface="Calibri"/>
              </a:rPr>
              <a:t>配置，稿件被接受后，资助申请将自动发送给作者所在机构。如果配置文件设置为自动批准，可能会自动给予机构批准。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59859" y="474979"/>
            <a:ext cx="3129280" cy="765810"/>
          </a:xfrm>
          <a:custGeom>
            <a:avLst/>
            <a:gdLst/>
            <a:ahLst/>
            <a:cxnLst/>
            <a:rect l="l" t="t" r="r" b="b"/>
            <a:pathLst>
              <a:path w="3129279" h="765810">
                <a:moveTo>
                  <a:pt x="3001644" y="0"/>
                </a:moveTo>
                <a:lnTo>
                  <a:pt x="127635" y="0"/>
                </a:lnTo>
                <a:lnTo>
                  <a:pt x="77956" y="10031"/>
                </a:lnTo>
                <a:lnTo>
                  <a:pt x="37385" y="37385"/>
                </a:lnTo>
                <a:lnTo>
                  <a:pt x="10031" y="77956"/>
                </a:lnTo>
                <a:lnTo>
                  <a:pt x="0" y="127634"/>
                </a:lnTo>
                <a:lnTo>
                  <a:pt x="0" y="638175"/>
                </a:lnTo>
                <a:lnTo>
                  <a:pt x="10031" y="687853"/>
                </a:lnTo>
                <a:lnTo>
                  <a:pt x="37385" y="728424"/>
                </a:lnTo>
                <a:lnTo>
                  <a:pt x="77956" y="755778"/>
                </a:lnTo>
                <a:lnTo>
                  <a:pt x="127635" y="765809"/>
                </a:lnTo>
                <a:lnTo>
                  <a:pt x="3001644" y="765809"/>
                </a:lnTo>
                <a:lnTo>
                  <a:pt x="3051323" y="755778"/>
                </a:lnTo>
                <a:lnTo>
                  <a:pt x="3091894" y="728424"/>
                </a:lnTo>
                <a:lnTo>
                  <a:pt x="3119248" y="687853"/>
                </a:lnTo>
                <a:lnTo>
                  <a:pt x="3129280" y="638175"/>
                </a:lnTo>
                <a:lnTo>
                  <a:pt x="3129280" y="127634"/>
                </a:lnTo>
                <a:lnTo>
                  <a:pt x="3119248" y="77956"/>
                </a:lnTo>
                <a:lnTo>
                  <a:pt x="3091894" y="37385"/>
                </a:lnTo>
                <a:lnTo>
                  <a:pt x="3051323" y="10031"/>
                </a:lnTo>
                <a:lnTo>
                  <a:pt x="30016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59859" y="474979"/>
            <a:ext cx="3129280" cy="765810"/>
          </a:xfrm>
          <a:custGeom>
            <a:avLst/>
            <a:gdLst/>
            <a:ahLst/>
            <a:cxnLst/>
            <a:rect l="l" t="t" r="r" b="b"/>
            <a:pathLst>
              <a:path w="3129279" h="765810">
                <a:moveTo>
                  <a:pt x="0" y="127634"/>
                </a:moveTo>
                <a:lnTo>
                  <a:pt x="10031" y="77956"/>
                </a:lnTo>
                <a:lnTo>
                  <a:pt x="37385" y="37385"/>
                </a:lnTo>
                <a:lnTo>
                  <a:pt x="77956" y="10031"/>
                </a:lnTo>
                <a:lnTo>
                  <a:pt x="127635" y="0"/>
                </a:lnTo>
                <a:lnTo>
                  <a:pt x="3001644" y="0"/>
                </a:lnTo>
                <a:lnTo>
                  <a:pt x="3051323" y="10031"/>
                </a:lnTo>
                <a:lnTo>
                  <a:pt x="3091894" y="37385"/>
                </a:lnTo>
                <a:lnTo>
                  <a:pt x="3119248" y="77956"/>
                </a:lnTo>
                <a:lnTo>
                  <a:pt x="3129280" y="127634"/>
                </a:lnTo>
                <a:lnTo>
                  <a:pt x="3129280" y="638175"/>
                </a:lnTo>
                <a:lnTo>
                  <a:pt x="3119248" y="687853"/>
                </a:lnTo>
                <a:lnTo>
                  <a:pt x="3091894" y="728424"/>
                </a:lnTo>
                <a:lnTo>
                  <a:pt x="3051323" y="755778"/>
                </a:lnTo>
                <a:lnTo>
                  <a:pt x="3001644" y="765809"/>
                </a:lnTo>
                <a:lnTo>
                  <a:pt x="127635" y="765809"/>
                </a:lnTo>
                <a:lnTo>
                  <a:pt x="77956" y="755778"/>
                </a:lnTo>
                <a:lnTo>
                  <a:pt x="37385" y="728424"/>
                </a:lnTo>
                <a:lnTo>
                  <a:pt x="10031" y="687853"/>
                </a:lnTo>
                <a:lnTo>
                  <a:pt x="0" y="638175"/>
                </a:lnTo>
                <a:lnTo>
                  <a:pt x="0" y="127634"/>
                </a:lnTo>
                <a:close/>
              </a:path>
            </a:pathLst>
          </a:custGeom>
          <a:ln w="28575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154551" y="535026"/>
            <a:ext cx="2739390" cy="373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0000"/>
              </a:lnSpc>
              <a:spcBef>
                <a:spcPts val="100"/>
              </a:spcBef>
            </a:pPr>
            <a:r>
              <a:rPr lang="zh-CN" altLang="en-US" sz="1100" spc="-5" dirty="0">
                <a:latin typeface="Calibri"/>
                <a:cs typeface="Calibri"/>
              </a:rPr>
              <a:t>然后，作者将收到电子邮件，确认他们的文章被接受为免费的开放获取出版物。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54779" y="1579244"/>
            <a:ext cx="3148329" cy="58604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85615" y="2828289"/>
            <a:ext cx="638175" cy="128905"/>
          </a:xfrm>
          <a:custGeom>
            <a:avLst/>
            <a:gdLst/>
            <a:ahLst/>
            <a:cxnLst/>
            <a:rect l="l" t="t" r="r" b="b"/>
            <a:pathLst>
              <a:path w="638175" h="128905">
                <a:moveTo>
                  <a:pt x="0" y="128904"/>
                </a:moveTo>
                <a:lnTo>
                  <a:pt x="638175" y="128904"/>
                </a:lnTo>
                <a:lnTo>
                  <a:pt x="638175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85615" y="2828289"/>
            <a:ext cx="638175" cy="128905"/>
          </a:xfrm>
          <a:custGeom>
            <a:avLst/>
            <a:gdLst/>
            <a:ahLst/>
            <a:cxnLst/>
            <a:rect l="l" t="t" r="r" b="b"/>
            <a:pathLst>
              <a:path w="638175" h="128905">
                <a:moveTo>
                  <a:pt x="0" y="128904"/>
                </a:moveTo>
                <a:lnTo>
                  <a:pt x="638175" y="128904"/>
                </a:lnTo>
                <a:lnTo>
                  <a:pt x="638175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57725" y="3286124"/>
            <a:ext cx="715645" cy="128905"/>
          </a:xfrm>
          <a:custGeom>
            <a:avLst/>
            <a:gdLst/>
            <a:ahLst/>
            <a:cxnLst/>
            <a:rect l="l" t="t" r="r" b="b"/>
            <a:pathLst>
              <a:path w="715645" h="128904">
                <a:moveTo>
                  <a:pt x="0" y="128904"/>
                </a:moveTo>
                <a:lnTo>
                  <a:pt x="715645" y="128904"/>
                </a:lnTo>
                <a:lnTo>
                  <a:pt x="715645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57725" y="3286124"/>
            <a:ext cx="715645" cy="128905"/>
          </a:xfrm>
          <a:custGeom>
            <a:avLst/>
            <a:gdLst/>
            <a:ahLst/>
            <a:cxnLst/>
            <a:rect l="l" t="t" r="r" b="b"/>
            <a:pathLst>
              <a:path w="715645" h="128904">
                <a:moveTo>
                  <a:pt x="0" y="128904"/>
                </a:moveTo>
                <a:lnTo>
                  <a:pt x="715645" y="128904"/>
                </a:lnTo>
                <a:lnTo>
                  <a:pt x="715645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97400" y="3415664"/>
            <a:ext cx="723900" cy="94615"/>
          </a:xfrm>
          <a:custGeom>
            <a:avLst/>
            <a:gdLst/>
            <a:ahLst/>
            <a:cxnLst/>
            <a:rect l="l" t="t" r="r" b="b"/>
            <a:pathLst>
              <a:path w="723900" h="94614">
                <a:moveTo>
                  <a:pt x="0" y="94615"/>
                </a:moveTo>
                <a:lnTo>
                  <a:pt x="723900" y="94615"/>
                </a:lnTo>
                <a:lnTo>
                  <a:pt x="723900" y="0"/>
                </a:lnTo>
                <a:lnTo>
                  <a:pt x="0" y="0"/>
                </a:lnTo>
                <a:lnTo>
                  <a:pt x="0" y="9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97400" y="3415664"/>
            <a:ext cx="723900" cy="94615"/>
          </a:xfrm>
          <a:custGeom>
            <a:avLst/>
            <a:gdLst/>
            <a:ahLst/>
            <a:cxnLst/>
            <a:rect l="l" t="t" r="r" b="b"/>
            <a:pathLst>
              <a:path w="723900" h="94614">
                <a:moveTo>
                  <a:pt x="0" y="94615"/>
                </a:moveTo>
                <a:lnTo>
                  <a:pt x="723900" y="94615"/>
                </a:lnTo>
                <a:lnTo>
                  <a:pt x="723900" y="0"/>
                </a:lnTo>
                <a:lnTo>
                  <a:pt x="0" y="0"/>
                </a:lnTo>
                <a:lnTo>
                  <a:pt x="0" y="9461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49470" y="3510914"/>
            <a:ext cx="2259330" cy="128905"/>
          </a:xfrm>
          <a:custGeom>
            <a:avLst/>
            <a:gdLst/>
            <a:ahLst/>
            <a:cxnLst/>
            <a:rect l="l" t="t" r="r" b="b"/>
            <a:pathLst>
              <a:path w="2259329" h="128904">
                <a:moveTo>
                  <a:pt x="0" y="128904"/>
                </a:moveTo>
                <a:lnTo>
                  <a:pt x="2259329" y="128904"/>
                </a:lnTo>
                <a:lnTo>
                  <a:pt x="2259329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49470" y="3510914"/>
            <a:ext cx="2259330" cy="128905"/>
          </a:xfrm>
          <a:custGeom>
            <a:avLst/>
            <a:gdLst/>
            <a:ahLst/>
            <a:cxnLst/>
            <a:rect l="l" t="t" r="r" b="b"/>
            <a:pathLst>
              <a:path w="2259329" h="128904">
                <a:moveTo>
                  <a:pt x="0" y="128904"/>
                </a:moveTo>
                <a:lnTo>
                  <a:pt x="2259329" y="128904"/>
                </a:lnTo>
                <a:lnTo>
                  <a:pt x="2259329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71620" y="3605529"/>
            <a:ext cx="819150" cy="103505"/>
          </a:xfrm>
          <a:custGeom>
            <a:avLst/>
            <a:gdLst/>
            <a:ahLst/>
            <a:cxnLst/>
            <a:rect l="l" t="t" r="r" b="b"/>
            <a:pathLst>
              <a:path w="819150" h="103504">
                <a:moveTo>
                  <a:pt x="0" y="103504"/>
                </a:moveTo>
                <a:lnTo>
                  <a:pt x="819150" y="103504"/>
                </a:lnTo>
                <a:lnTo>
                  <a:pt x="819150" y="0"/>
                </a:lnTo>
                <a:lnTo>
                  <a:pt x="0" y="0"/>
                </a:lnTo>
                <a:lnTo>
                  <a:pt x="0" y="103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71620" y="3605529"/>
            <a:ext cx="819150" cy="103505"/>
          </a:xfrm>
          <a:custGeom>
            <a:avLst/>
            <a:gdLst/>
            <a:ahLst/>
            <a:cxnLst/>
            <a:rect l="l" t="t" r="r" b="b"/>
            <a:pathLst>
              <a:path w="819150" h="103504">
                <a:moveTo>
                  <a:pt x="0" y="103504"/>
                </a:moveTo>
                <a:lnTo>
                  <a:pt x="819150" y="103504"/>
                </a:lnTo>
                <a:lnTo>
                  <a:pt x="819150" y="0"/>
                </a:lnTo>
                <a:lnTo>
                  <a:pt x="0" y="0"/>
                </a:lnTo>
                <a:lnTo>
                  <a:pt x="0" y="10350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21554" y="5727699"/>
            <a:ext cx="534035" cy="189230"/>
          </a:xfrm>
          <a:custGeom>
            <a:avLst/>
            <a:gdLst/>
            <a:ahLst/>
            <a:cxnLst/>
            <a:rect l="l" t="t" r="r" b="b"/>
            <a:pathLst>
              <a:path w="534035" h="189229">
                <a:moveTo>
                  <a:pt x="0" y="189229"/>
                </a:moveTo>
                <a:lnTo>
                  <a:pt x="534035" y="189229"/>
                </a:lnTo>
                <a:lnTo>
                  <a:pt x="534035" y="0"/>
                </a:lnTo>
                <a:lnTo>
                  <a:pt x="0" y="0"/>
                </a:lnTo>
                <a:lnTo>
                  <a:pt x="0" y="1892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1554" y="5727699"/>
            <a:ext cx="534035" cy="189230"/>
          </a:xfrm>
          <a:custGeom>
            <a:avLst/>
            <a:gdLst/>
            <a:ahLst/>
            <a:cxnLst/>
            <a:rect l="l" t="t" r="r" b="b"/>
            <a:pathLst>
              <a:path w="534035" h="189229">
                <a:moveTo>
                  <a:pt x="0" y="189229"/>
                </a:moveTo>
                <a:lnTo>
                  <a:pt x="534035" y="189229"/>
                </a:lnTo>
                <a:lnTo>
                  <a:pt x="534035" y="0"/>
                </a:lnTo>
                <a:lnTo>
                  <a:pt x="0" y="0"/>
                </a:lnTo>
                <a:lnTo>
                  <a:pt x="0" y="18922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59070" y="5881369"/>
            <a:ext cx="1017269" cy="321310"/>
          </a:xfrm>
          <a:custGeom>
            <a:avLst/>
            <a:gdLst/>
            <a:ahLst/>
            <a:cxnLst/>
            <a:rect l="l" t="t" r="r" b="b"/>
            <a:pathLst>
              <a:path w="1017270" h="321310">
                <a:moveTo>
                  <a:pt x="0" y="321310"/>
                </a:moveTo>
                <a:lnTo>
                  <a:pt x="1017270" y="321310"/>
                </a:lnTo>
                <a:lnTo>
                  <a:pt x="1017270" y="0"/>
                </a:lnTo>
                <a:lnTo>
                  <a:pt x="0" y="0"/>
                </a:lnTo>
                <a:lnTo>
                  <a:pt x="0" y="3213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59070" y="5881369"/>
            <a:ext cx="1017269" cy="321310"/>
          </a:xfrm>
          <a:custGeom>
            <a:avLst/>
            <a:gdLst/>
            <a:ahLst/>
            <a:cxnLst/>
            <a:rect l="l" t="t" r="r" b="b"/>
            <a:pathLst>
              <a:path w="1017270" h="321310">
                <a:moveTo>
                  <a:pt x="0" y="321310"/>
                </a:moveTo>
                <a:lnTo>
                  <a:pt x="1017270" y="321310"/>
                </a:lnTo>
                <a:lnTo>
                  <a:pt x="1017270" y="0"/>
                </a:lnTo>
                <a:lnTo>
                  <a:pt x="0" y="0"/>
                </a:lnTo>
                <a:lnTo>
                  <a:pt x="0" y="32131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9409" y="7626350"/>
            <a:ext cx="6717665" cy="1086485"/>
          </a:xfrm>
          <a:custGeom>
            <a:avLst/>
            <a:gdLst/>
            <a:ahLst/>
            <a:cxnLst/>
            <a:rect l="l" t="t" r="r" b="b"/>
            <a:pathLst>
              <a:path w="6717665" h="1086484">
                <a:moveTo>
                  <a:pt x="0" y="181101"/>
                </a:moveTo>
                <a:lnTo>
                  <a:pt x="6468" y="132938"/>
                </a:lnTo>
                <a:lnTo>
                  <a:pt x="24724" y="89671"/>
                </a:lnTo>
                <a:lnTo>
                  <a:pt x="53039" y="53022"/>
                </a:lnTo>
                <a:lnTo>
                  <a:pt x="89690" y="24713"/>
                </a:lnTo>
                <a:lnTo>
                  <a:pt x="132948" y="6465"/>
                </a:lnTo>
                <a:lnTo>
                  <a:pt x="181089" y="0"/>
                </a:lnTo>
                <a:lnTo>
                  <a:pt x="6536563" y="0"/>
                </a:lnTo>
                <a:lnTo>
                  <a:pt x="6584726" y="6465"/>
                </a:lnTo>
                <a:lnTo>
                  <a:pt x="6627993" y="24713"/>
                </a:lnTo>
                <a:lnTo>
                  <a:pt x="6664642" y="53022"/>
                </a:lnTo>
                <a:lnTo>
                  <a:pt x="6692951" y="89671"/>
                </a:lnTo>
                <a:lnTo>
                  <a:pt x="6711199" y="132938"/>
                </a:lnTo>
                <a:lnTo>
                  <a:pt x="6717665" y="181101"/>
                </a:lnTo>
                <a:lnTo>
                  <a:pt x="6717665" y="905382"/>
                </a:lnTo>
                <a:lnTo>
                  <a:pt x="6711199" y="953546"/>
                </a:lnTo>
                <a:lnTo>
                  <a:pt x="6692951" y="996813"/>
                </a:lnTo>
                <a:lnTo>
                  <a:pt x="6664642" y="1033462"/>
                </a:lnTo>
                <a:lnTo>
                  <a:pt x="6627993" y="1061771"/>
                </a:lnTo>
                <a:lnTo>
                  <a:pt x="6584726" y="1080019"/>
                </a:lnTo>
                <a:lnTo>
                  <a:pt x="6536563" y="1086484"/>
                </a:lnTo>
                <a:lnTo>
                  <a:pt x="181089" y="1086484"/>
                </a:lnTo>
                <a:lnTo>
                  <a:pt x="132948" y="1080019"/>
                </a:lnTo>
                <a:lnTo>
                  <a:pt x="89690" y="1061771"/>
                </a:lnTo>
                <a:lnTo>
                  <a:pt x="53039" y="1033462"/>
                </a:lnTo>
                <a:lnTo>
                  <a:pt x="24724" y="996813"/>
                </a:lnTo>
                <a:lnTo>
                  <a:pt x="6468" y="953546"/>
                </a:lnTo>
                <a:lnTo>
                  <a:pt x="0" y="905382"/>
                </a:lnTo>
                <a:lnTo>
                  <a:pt x="0" y="181101"/>
                </a:lnTo>
                <a:close/>
              </a:path>
            </a:pathLst>
          </a:custGeom>
          <a:ln w="28575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8987" y="7703286"/>
            <a:ext cx="6357620" cy="199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1185" marR="5080" indent="-1849120">
              <a:lnSpc>
                <a:spcPct val="110000"/>
              </a:lnSpc>
              <a:spcBef>
                <a:spcPts val="100"/>
              </a:spcBef>
            </a:pPr>
            <a:r>
              <a:rPr lang="zh-CN" altLang="en-US" sz="1100" dirty="0">
                <a:latin typeface="Calibri"/>
                <a:cs typeface="Calibri"/>
              </a:rPr>
              <a:t>论文发表后，通讯作者所属机构在该论文首页的底部予以确认，并作如下</a:t>
            </a:r>
            <a:r>
              <a:rPr lang="zh-CN" altLang="en-US" sz="1100" dirty="0" smtClean="0">
                <a:latin typeface="Calibri"/>
                <a:cs typeface="Calibri"/>
              </a:rPr>
              <a:t>声明：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39868" y="8253602"/>
            <a:ext cx="6306855" cy="193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518</Words>
  <Application>Microsoft Office PowerPoint</Application>
  <PresentationFormat>自定义</PresentationFormat>
  <Paragraphs>27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Gaynor Redvers-Mutton</dc:creator>
  <cp:lastModifiedBy>Double</cp:lastModifiedBy>
  <cp:revision>2</cp:revision>
  <dcterms:created xsi:type="dcterms:W3CDTF">2023-03-13T07:57:42Z</dcterms:created>
  <dcterms:modified xsi:type="dcterms:W3CDTF">2023-03-14T03:17:08Z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2021-12-17T00:00:00Z</vt:filetime>
  </property>
  <property fmtid="{D5CDD505-2E9C-101B-9397-08002B2CF9AE}" pid="3" name="Creator">
    <vt:lpwstr>MicrosoftÃ‡Â® Word for Microsoft 365</vt:lpwstr>
  </property>
  <property fmtid="{D5CDD505-2E9C-101B-9397-08002B2CF9AE}" pid="4" name="LastSaved">
    <vt:filetime>2023-03-13T00:00:00Z</vt:filetime>
  </property>
</Properties>
</file>