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71"/>
  </p:notesMasterIdLst>
  <p:handoutMasterIdLst>
    <p:handoutMasterId r:id="rId72"/>
  </p:handoutMasterIdLst>
  <p:sldIdLst>
    <p:sldId id="256" r:id="rId2"/>
    <p:sldId id="258" r:id="rId3"/>
    <p:sldId id="354" r:id="rId4"/>
    <p:sldId id="355" r:id="rId5"/>
    <p:sldId id="356" r:id="rId6"/>
    <p:sldId id="259" r:id="rId7"/>
    <p:sldId id="359" r:id="rId8"/>
    <p:sldId id="260" r:id="rId9"/>
    <p:sldId id="262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267" r:id="rId18"/>
    <p:sldId id="268" r:id="rId19"/>
    <p:sldId id="269" r:id="rId20"/>
    <p:sldId id="270" r:id="rId21"/>
    <p:sldId id="271" r:id="rId22"/>
    <p:sldId id="290" r:id="rId23"/>
    <p:sldId id="273" r:id="rId24"/>
    <p:sldId id="274" r:id="rId25"/>
    <p:sldId id="322" r:id="rId26"/>
    <p:sldId id="323" r:id="rId27"/>
    <p:sldId id="350" r:id="rId28"/>
    <p:sldId id="291" r:id="rId29"/>
    <p:sldId id="292" r:id="rId30"/>
    <p:sldId id="351" r:id="rId31"/>
    <p:sldId id="325" r:id="rId32"/>
    <p:sldId id="338" r:id="rId33"/>
    <p:sldId id="339" r:id="rId34"/>
    <p:sldId id="340" r:id="rId35"/>
    <p:sldId id="312" r:id="rId36"/>
    <p:sldId id="313" r:id="rId37"/>
    <p:sldId id="318" r:id="rId38"/>
    <p:sldId id="319" r:id="rId39"/>
    <p:sldId id="333" r:id="rId40"/>
    <p:sldId id="334" r:id="rId41"/>
    <p:sldId id="335" r:id="rId42"/>
    <p:sldId id="336" r:id="rId43"/>
    <p:sldId id="337" r:id="rId44"/>
    <p:sldId id="279" r:id="rId45"/>
    <p:sldId id="282" r:id="rId46"/>
    <p:sldId id="314" r:id="rId47"/>
    <p:sldId id="299" r:id="rId48"/>
    <p:sldId id="300" r:id="rId49"/>
    <p:sldId id="315" r:id="rId50"/>
    <p:sldId id="316" r:id="rId51"/>
    <p:sldId id="317" r:id="rId52"/>
    <p:sldId id="281" r:id="rId53"/>
    <p:sldId id="301" r:id="rId54"/>
    <p:sldId id="302" r:id="rId55"/>
    <p:sldId id="342" r:id="rId56"/>
    <p:sldId id="343" r:id="rId57"/>
    <p:sldId id="369" r:id="rId58"/>
    <p:sldId id="370" r:id="rId59"/>
    <p:sldId id="371" r:id="rId60"/>
    <p:sldId id="372" r:id="rId61"/>
    <p:sldId id="303" r:id="rId62"/>
    <p:sldId id="304" r:id="rId63"/>
    <p:sldId id="305" r:id="rId64"/>
    <p:sldId id="306" r:id="rId65"/>
    <p:sldId id="307" r:id="rId66"/>
    <p:sldId id="309" r:id="rId67"/>
    <p:sldId id="310" r:id="rId68"/>
    <p:sldId id="344" r:id="rId69"/>
    <p:sldId id="288" r:id="rId7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FA0415A-45DF-4557-92AD-7396CD8F3CD6}" type="datetimeFigureOut">
              <a:rPr lang="zh-CN" altLang="en-US"/>
              <a:pPr>
                <a:defRPr/>
              </a:pPr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05A6421-A4BA-41C4-96C9-F38983A2D0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1C915-C7F9-4B51-BE2C-D26D6A9269BE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50531-9668-4597-8366-F3F2C4DB2C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07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84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30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187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00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20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768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457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667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0531-9668-4597-8366-F3F2C4DB2C11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0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174EFEA1-EB01-4A2D-AFEC-43BEA5FB8F5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0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DEEA-25AB-4EB4-A12E-ADBF675F57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008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DEEA-25AB-4EB4-A12E-ADBF675F57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9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DEEA-25AB-4EB4-A12E-ADBF675F57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049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DEEA-25AB-4EB4-A12E-ADBF675F57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6159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DEEA-25AB-4EB4-A12E-ADBF675F57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438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DEEA-25AB-4EB4-A12E-ADBF675F57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921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9209DF-BB9B-4FEE-85C2-C1CBDB4B560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900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350C92-1FC6-4A3D-8202-89DFEBD531D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908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712F4-53A9-4082-8532-CBFB6914140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1286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64941-404C-4A88-9CD7-0EABC7203CF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A401A-B6CE-4591-985D-7A2E373FE7A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93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61B8-9760-4F98-93E2-3B3C69278FB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2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C4344-6C95-4636-AB5A-7AFEB9EC2BA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75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A9F41-4178-4A5F-803D-DC38873438B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380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5749D-BBBF-44FF-B926-2CFBA33CAF7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7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24EB1-7061-40E8-92D2-2630C6CDF7C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63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3FBDEEA-25AB-4EB4-A12E-ADBF675F57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957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11624" y="2492376"/>
            <a:ext cx="6584776" cy="931863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zh-CN" altLang="en-US" dirty="0" smtClean="0"/>
              <a:t>    电子图书检索与利用</a:t>
            </a:r>
            <a:endParaRPr lang="zh-CN" altLang="en-US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7768" y="3717032"/>
            <a:ext cx="5544616" cy="936104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/>
              <a:t>复旦大学图书馆</a:t>
            </a:r>
            <a:r>
              <a:rPr lang="zh-CN" altLang="en-US" dirty="0"/>
              <a:t>医科馆</a:t>
            </a:r>
            <a:endParaRPr lang="en-US" altLang="zh-CN" dirty="0" smtClean="0"/>
          </a:p>
          <a:p>
            <a:pPr eaLnBrk="1" hangingPunct="1">
              <a:defRPr/>
            </a:pPr>
            <a:r>
              <a:rPr lang="zh-CN" altLang="en-US" dirty="0" smtClean="0"/>
              <a:t>俞 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586" b="5165"/>
          <a:stretch/>
        </p:blipFill>
        <p:spPr>
          <a:xfrm>
            <a:off x="839416" y="692696"/>
            <a:ext cx="10589410" cy="5328592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7608168" y="980728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567608" y="4869160"/>
            <a:ext cx="7200800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9768408" y="5373216"/>
            <a:ext cx="5040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200456" y="5157192"/>
            <a:ext cx="11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分类浏览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4073" b="3626"/>
          <a:stretch/>
        </p:blipFill>
        <p:spPr>
          <a:xfrm>
            <a:off x="1055440" y="764704"/>
            <a:ext cx="984709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6441" r="1274" b="4104"/>
          <a:stretch/>
        </p:blipFill>
        <p:spPr>
          <a:xfrm>
            <a:off x="479376" y="476672"/>
            <a:ext cx="11233248" cy="6015223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096000" y="5517232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375920" y="429309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536160" y="335699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建议使用网页阅读或阅读器阅读</a:t>
            </a:r>
            <a:r>
              <a:rPr lang="zh-CN" altLang="en-US" dirty="0" smtClean="0">
                <a:solidFill>
                  <a:srgbClr val="FF0000"/>
                </a:solidFill>
              </a:rPr>
              <a:t>，可以提取</a:t>
            </a:r>
            <a:r>
              <a:rPr lang="zh-CN" altLang="en-US" dirty="0" smtClean="0">
                <a:solidFill>
                  <a:srgbClr val="FF0000"/>
                </a:solidFill>
              </a:rPr>
              <a:t>文字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6240016" y="3789040"/>
            <a:ext cx="1296144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6744072" y="4041068"/>
            <a:ext cx="1080120" cy="1491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9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304" b="4177"/>
          <a:stretch/>
        </p:blipFill>
        <p:spPr>
          <a:xfrm>
            <a:off x="551384" y="548680"/>
            <a:ext cx="11007360" cy="56988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7408" y="11967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带目录阅读模式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2567608" y="764704"/>
            <a:ext cx="4104456" cy="616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0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392" b="3318"/>
          <a:stretch/>
        </p:blipFill>
        <p:spPr>
          <a:xfrm>
            <a:off x="767408" y="620688"/>
            <a:ext cx="10744043" cy="54726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88288" y="148478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只能在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0000"/>
                </a:solidFill>
              </a:rPr>
              <a:t>全屏连页阅读模式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7392144" y="836712"/>
            <a:ext cx="1152128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5087888" y="62068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8" idx="3"/>
          </p:cNvCxnSpPr>
          <p:nvPr/>
        </p:nvCxnSpPr>
        <p:spPr>
          <a:xfrm flipH="1">
            <a:off x="3071664" y="805076"/>
            <a:ext cx="2079496" cy="895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735148" y="1700808"/>
            <a:ext cx="23762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可以文字提取、摘录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7465" b="4180"/>
          <a:stretch/>
        </p:blipFill>
        <p:spPr>
          <a:xfrm>
            <a:off x="623393" y="620688"/>
            <a:ext cx="10945216" cy="5472608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096000" y="3429000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112224" y="25649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提取部分文字用文字摘录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6744072" y="2934236"/>
            <a:ext cx="1728192" cy="494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7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7409" b="3684"/>
          <a:stretch/>
        </p:blipFill>
        <p:spPr>
          <a:xfrm>
            <a:off x="695426" y="692696"/>
            <a:ext cx="1065509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超星阅读器的使用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页面主要操作（翻页、缩放比例）</a:t>
            </a:r>
          </a:p>
          <a:p>
            <a:pPr eaLnBrk="1" hangingPunct="1"/>
            <a:r>
              <a:rPr lang="zh-CN" altLang="en-US" smtClean="0"/>
              <a:t>文字识别</a:t>
            </a:r>
          </a:p>
          <a:p>
            <a:pPr eaLnBrk="1" hangingPunct="1"/>
            <a:r>
              <a:rPr lang="zh-CN" altLang="en-US" smtClean="0"/>
              <a:t>下载</a:t>
            </a:r>
          </a:p>
          <a:p>
            <a:pPr eaLnBrk="1" hangingPunct="1"/>
            <a:r>
              <a:rPr lang="zh-CN" altLang="en-US" smtClean="0"/>
              <a:t>书签</a:t>
            </a:r>
          </a:p>
          <a:p>
            <a:pPr eaLnBrk="1" hangingPunct="1"/>
            <a:r>
              <a:rPr lang="zh-CN" altLang="en-US" smtClean="0"/>
              <a:t>标注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>
            <a:off x="911424" y="692697"/>
            <a:ext cx="10369152" cy="5616623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9048328" y="119675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8814302" y="1680255"/>
            <a:ext cx="468052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366304" y="20460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添加书签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692696"/>
            <a:ext cx="7774806" cy="1600200"/>
          </a:xfrm>
        </p:spPr>
        <p:txBody>
          <a:bodyPr/>
          <a:lstStyle/>
          <a:p>
            <a:pPr algn="l" eaLnBrk="1" hangingPunct="1"/>
            <a:r>
              <a:rPr lang="zh-CN" altLang="en-US" sz="4000" dirty="0"/>
              <a:t>读秀知识库</a:t>
            </a:r>
            <a:br>
              <a:rPr lang="zh-CN" altLang="en-US" sz="4000" dirty="0"/>
            </a:br>
            <a:r>
              <a:rPr lang="en-US" altLang="zh-CN" sz="4000" dirty="0">
                <a:latin typeface="Arial" panose="020B0604020202020204" pitchFamily="34" charset="0"/>
              </a:rPr>
              <a:t>——</a:t>
            </a:r>
            <a:r>
              <a:rPr lang="zh-CN" altLang="en-US" sz="4000" dirty="0"/>
              <a:t>图书搜索与文献传递系统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343472" y="2564904"/>
            <a:ext cx="9649072" cy="347240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400" dirty="0"/>
              <a:t>中文图书深度搜索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400" dirty="0"/>
              <a:t>读秀知识库是全球最大的中文文献资源服务平台，含有众多图书馆无馆藏的</a:t>
            </a:r>
            <a:r>
              <a:rPr lang="zh-CN" altLang="en-US" sz="2400" dirty="0" smtClean="0"/>
              <a:t>图书、期刊、报纸、学位论文、会议论文等多种文献资源</a:t>
            </a:r>
            <a:r>
              <a:rPr lang="zh-CN" altLang="en-US" sz="2400" dirty="0"/>
              <a:t>，利用文献传递服务以弥补馆藏文献资源的不足，实现真正意义上的知识资源共享。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400" dirty="0"/>
              <a:t>它集文献搜索、试读、文献传递、参考咨询等多种功能为一体，以海量的数据库资源为基础，为用户提供</a:t>
            </a:r>
            <a:r>
              <a:rPr lang="zh-CN" altLang="en-US" sz="2400" dirty="0">
                <a:solidFill>
                  <a:schemeClr val="tx2"/>
                </a:solidFill>
              </a:rPr>
              <a:t>切入目录和全文的深度检索</a:t>
            </a:r>
            <a:r>
              <a:rPr lang="zh-CN" altLang="en-US" sz="2400" dirty="0"/>
              <a:t>，以及部分文献的全文试读，读者通过阅读文献的某个章节或通过</a:t>
            </a:r>
            <a:r>
              <a:rPr lang="zh-CN" altLang="en-US" sz="2400" dirty="0">
                <a:solidFill>
                  <a:schemeClr val="tx2"/>
                </a:solidFill>
              </a:rPr>
              <a:t>文献传递</a:t>
            </a:r>
            <a:r>
              <a:rPr lang="zh-CN" altLang="en-US" sz="2400" dirty="0"/>
              <a:t>来获取他们想要的文献资源，是一个真正意义上的知识搜索及文献服务平台。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600" y="1124744"/>
            <a:ext cx="6870700" cy="1333500"/>
          </a:xfrm>
        </p:spPr>
        <p:txBody>
          <a:bodyPr/>
          <a:lstStyle/>
          <a:p>
            <a:pPr eaLnBrk="1" hangingPunct="1"/>
            <a:r>
              <a:rPr lang="zh-CN" altLang="en-US" dirty="0" smtClean="0"/>
              <a:t>电子图书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59496" y="2564904"/>
            <a:ext cx="9145016" cy="225792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CN" altLang="en-US" sz="2800" dirty="0"/>
              <a:t>电子图书又称</a:t>
            </a:r>
            <a:r>
              <a:rPr lang="en-US" altLang="zh-CN" sz="2800" dirty="0"/>
              <a:t>e-book</a:t>
            </a:r>
            <a:r>
              <a:rPr lang="zh-CN" altLang="en-US" sz="2800" dirty="0"/>
              <a:t>，是指以数字代码方式将图、文、声、像等信息存储在磁、光、电介质上，通过计算机或类似设备使用，并可复制发行的大众传播体。</a:t>
            </a:r>
          </a:p>
          <a:p>
            <a:pPr eaLnBrk="1" hangingPunct="1"/>
            <a:r>
              <a:rPr lang="zh-CN" altLang="en-US" sz="2800" dirty="0"/>
              <a:t>广义的电子图书类型：电子图书、电子报纸和软件读物等。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295401" y="2492896"/>
            <a:ext cx="9601196" cy="223224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altLang="zh-CN" dirty="0" smtClean="0"/>
          </a:p>
          <a:p>
            <a:pPr eaLnBrk="1" hangingPunct="1"/>
            <a:r>
              <a:rPr lang="zh-CN" altLang="en-US" dirty="0" smtClean="0"/>
              <a:t>包括</a:t>
            </a:r>
            <a:r>
              <a:rPr lang="en-US" altLang="zh-CN" dirty="0" smtClean="0"/>
              <a:t>218</a:t>
            </a:r>
            <a:r>
              <a:rPr lang="zh-CN" altLang="en-US" dirty="0" smtClean="0"/>
              <a:t>万种中文图书元数据（约占</a:t>
            </a:r>
            <a:r>
              <a:rPr lang="en-US" altLang="zh-CN" dirty="0" smtClean="0"/>
              <a:t>1949</a:t>
            </a:r>
            <a:r>
              <a:rPr lang="zh-CN" altLang="en-US" dirty="0" smtClean="0"/>
              <a:t>年以来全部出版中文图书的</a:t>
            </a:r>
            <a:r>
              <a:rPr lang="en-US" altLang="zh-CN" dirty="0" smtClean="0"/>
              <a:t>95%</a:t>
            </a:r>
            <a:r>
              <a:rPr lang="zh-CN" altLang="en-US" dirty="0" smtClean="0"/>
              <a:t>以上）；</a:t>
            </a:r>
            <a:r>
              <a:rPr lang="en-US" altLang="zh-CN" dirty="0" smtClean="0"/>
              <a:t>150</a:t>
            </a:r>
            <a:r>
              <a:rPr lang="zh-CN" altLang="en-US" dirty="0" smtClean="0"/>
              <a:t>万种图书全文；</a:t>
            </a:r>
            <a:r>
              <a:rPr lang="en-US" altLang="zh-CN" dirty="0" smtClean="0"/>
              <a:t>2700</a:t>
            </a:r>
            <a:r>
              <a:rPr lang="zh-CN" altLang="en-US" dirty="0" smtClean="0"/>
              <a:t>万条中文期刊数据；</a:t>
            </a:r>
            <a:r>
              <a:rPr lang="en-US" altLang="zh-CN" dirty="0" smtClean="0"/>
              <a:t>6</a:t>
            </a:r>
            <a:r>
              <a:rPr lang="zh-CN" altLang="en-US" dirty="0" smtClean="0"/>
              <a:t>亿页资料；</a:t>
            </a:r>
            <a:r>
              <a:rPr lang="en-US" altLang="zh-CN" dirty="0" smtClean="0"/>
              <a:t>2</a:t>
            </a:r>
            <a:r>
              <a:rPr lang="zh-CN" altLang="en-US" dirty="0" smtClean="0"/>
              <a:t>亿条目次；以及每年</a:t>
            </a:r>
            <a:r>
              <a:rPr lang="en-US" altLang="zh-CN" dirty="0" smtClean="0"/>
              <a:t>10</a:t>
            </a:r>
            <a:r>
              <a:rPr lang="zh-CN" altLang="en-US" dirty="0" smtClean="0"/>
              <a:t>万种以上的图书更新速度。</a:t>
            </a:r>
            <a:endParaRPr lang="en-US" altLang="zh-CN" dirty="0" smtClean="0"/>
          </a:p>
          <a:p>
            <a:r>
              <a:rPr lang="zh-CN" altLang="en-US" dirty="0"/>
              <a:t>对于复旦大学已经订购的超星数字图书馆的电子图书（约</a:t>
            </a:r>
            <a:r>
              <a:rPr lang="en-US" altLang="zh-CN" dirty="0" smtClean="0"/>
              <a:t>181</a:t>
            </a:r>
            <a:r>
              <a:rPr lang="zh-CN" altLang="en-US" dirty="0" smtClean="0"/>
              <a:t>万</a:t>
            </a:r>
            <a:r>
              <a:rPr lang="zh-CN" altLang="en-US" dirty="0"/>
              <a:t>多种）、中外文期刊、中外文学位论文、会议论文、专利、标准等，可以直接阅读全文，未订购的内容，可通过文献传递获得部分全文。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6185" b="3536"/>
          <a:stretch/>
        </p:blipFill>
        <p:spPr>
          <a:xfrm>
            <a:off x="623392" y="620688"/>
            <a:ext cx="10776506" cy="547260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367808" y="2132856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495" b="3896"/>
          <a:stretch/>
        </p:blipFill>
        <p:spPr>
          <a:xfrm>
            <a:off x="732269" y="764704"/>
            <a:ext cx="10714375" cy="540060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3450679" y="3475292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909646" y="3475292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1667508" y="3665020"/>
            <a:ext cx="1476164" cy="1440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32269" y="5013176"/>
            <a:ext cx="194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可以直接链接馆藏</a:t>
            </a:r>
            <a:r>
              <a:rPr lang="en-US" altLang="zh-CN" dirty="0" smtClean="0">
                <a:solidFill>
                  <a:srgbClr val="FF0000"/>
                </a:solidFill>
              </a:rPr>
              <a:t>OPAC</a:t>
            </a:r>
            <a:r>
              <a:rPr lang="zh-CN" altLang="en-US" dirty="0" smtClean="0">
                <a:solidFill>
                  <a:srgbClr val="FF0000"/>
                </a:solidFill>
              </a:rPr>
              <a:t>查找系统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078911" y="3475292"/>
            <a:ext cx="495672" cy="233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6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8700" b="5901"/>
          <a:stretch/>
        </p:blipFill>
        <p:spPr>
          <a:xfrm>
            <a:off x="703682" y="836712"/>
            <a:ext cx="10792918" cy="5184576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703512" y="4365104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2783632" y="4365104"/>
            <a:ext cx="1296144" cy="180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935760" y="407707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点击可以直接看到本馆收藏和外借情况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4772" b="4540"/>
          <a:stretch/>
        </p:blipFill>
        <p:spPr>
          <a:xfrm>
            <a:off x="623392" y="764704"/>
            <a:ext cx="10728176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2472" b="6082"/>
          <a:stretch/>
        </p:blipFill>
        <p:spPr>
          <a:xfrm>
            <a:off x="844416" y="692696"/>
            <a:ext cx="10359152" cy="5328592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783632" y="3692030"/>
            <a:ext cx="864096" cy="169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3654984" y="3807387"/>
            <a:ext cx="1872208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576688" y="438345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点击进入，可以试读</a:t>
            </a:r>
            <a:r>
              <a:rPr lang="en-US" altLang="zh-CN" dirty="0" smtClean="0">
                <a:solidFill>
                  <a:srgbClr val="FF0000"/>
                </a:solidFill>
              </a:rPr>
              <a:t>20</a:t>
            </a:r>
            <a:r>
              <a:rPr lang="zh-CN" altLang="en-US" dirty="0" smtClean="0">
                <a:solidFill>
                  <a:srgbClr val="FF0000"/>
                </a:solidFill>
              </a:rPr>
              <a:t>页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23992" y="1247527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点击书名或图片，可以看到图书更加详细的内容，并且可以进行申请文献传递服务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2755464" y="1531790"/>
            <a:ext cx="3268528" cy="1169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3618424" y="1844824"/>
            <a:ext cx="2405568" cy="7221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8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454" t="8204" r="10552" b="7869"/>
          <a:stretch/>
        </p:blipFill>
        <p:spPr>
          <a:xfrm>
            <a:off x="1415480" y="620688"/>
            <a:ext cx="9505056" cy="5472608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223792" y="3501008"/>
            <a:ext cx="8640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963" t="3101" b="8001"/>
          <a:stretch/>
        </p:blipFill>
        <p:spPr>
          <a:xfrm>
            <a:off x="695400" y="692696"/>
            <a:ext cx="10704512" cy="54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7448" y="1700808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读秀电子图书检索的一些技巧</a:t>
            </a:r>
            <a:endParaRPr lang="zh-CN" altLang="en-US" sz="4400" dirty="0"/>
          </a:p>
        </p:txBody>
      </p:sp>
      <p:sp>
        <p:nvSpPr>
          <p:cNvPr id="4" name="文本框 3"/>
          <p:cNvSpPr txBox="1"/>
          <p:nvPr/>
        </p:nvSpPr>
        <p:spPr>
          <a:xfrm>
            <a:off x="983432" y="2636912"/>
            <a:ext cx="101531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寻找某本特定的图书：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书名、作者、出版社等 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寻找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课题相关的</a:t>
            </a: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图书：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分类、主题词、关键词等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寻找原理、技术细节、方法等知识：</a:t>
            </a:r>
            <a:endParaRPr lang="en-US" altLang="zh-CN" sz="4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4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目次、全部字段、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知识（全文）检索</a:t>
            </a:r>
            <a:endParaRPr lang="en-US" altLang="zh-CN" sz="40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7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3603" b="3896"/>
          <a:stretch/>
        </p:blipFill>
        <p:spPr>
          <a:xfrm>
            <a:off x="623392" y="620688"/>
            <a:ext cx="10873208" cy="5657546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135560" y="98072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956886" y="1407028"/>
            <a:ext cx="610722" cy="365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544272" y="1614091"/>
            <a:ext cx="610722" cy="365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6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2"/>
          <a:srcRect l="3424" t="11267" r="18494" b="11267"/>
          <a:stretch/>
        </p:blipFill>
        <p:spPr>
          <a:xfrm>
            <a:off x="767408" y="692696"/>
            <a:ext cx="1036915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3750" t="5556" r="10618" b="12214"/>
          <a:stretch/>
        </p:blipFill>
        <p:spPr>
          <a:xfrm>
            <a:off x="839416" y="692695"/>
            <a:ext cx="10153128" cy="5484171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287688" y="3501008"/>
            <a:ext cx="129614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6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3777" b="4317"/>
          <a:stretch/>
        </p:blipFill>
        <p:spPr>
          <a:xfrm>
            <a:off x="911424" y="692696"/>
            <a:ext cx="10168114" cy="5256584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919536" y="1052736"/>
            <a:ext cx="504056" cy="280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7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4057"/>
          <a:stretch/>
        </p:blipFill>
        <p:spPr>
          <a:xfrm>
            <a:off x="983432" y="764704"/>
            <a:ext cx="10007080" cy="540060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575720" y="5373216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5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6685" b="3739"/>
          <a:stretch/>
        </p:blipFill>
        <p:spPr>
          <a:xfrm>
            <a:off x="624497" y="764704"/>
            <a:ext cx="10512063" cy="52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3868"/>
          <a:stretch/>
        </p:blipFill>
        <p:spPr>
          <a:xfrm>
            <a:off x="1343472" y="764704"/>
            <a:ext cx="972108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人卫西医</a:t>
            </a:r>
            <a:r>
              <a:rPr lang="zh-CN" altLang="en-US" dirty="0"/>
              <a:t>电子书（镜像）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西医图书数据库是人民卫生出版社针对临床医生、医学院校教师、医学生建设的医学专业图书全文数据库，收录了内容包括人卫社出版的</a:t>
            </a:r>
            <a:r>
              <a:rPr lang="en-US" altLang="zh-CN" dirty="0"/>
              <a:t>《</a:t>
            </a:r>
            <a:r>
              <a:rPr lang="zh-CN" altLang="en-US" dirty="0"/>
              <a:t>黄家驷外科学</a:t>
            </a:r>
            <a:r>
              <a:rPr lang="en-US" altLang="zh-CN" dirty="0"/>
              <a:t>》</a:t>
            </a:r>
            <a:r>
              <a:rPr lang="zh-CN" altLang="en-US" dirty="0"/>
              <a:t>、</a:t>
            </a:r>
            <a:r>
              <a:rPr lang="en-US" altLang="zh-CN" dirty="0"/>
              <a:t>《</a:t>
            </a:r>
            <a:r>
              <a:rPr lang="zh-CN" altLang="en-US" dirty="0"/>
              <a:t>实用内科学</a:t>
            </a:r>
            <a:r>
              <a:rPr lang="en-US" altLang="zh-CN" dirty="0"/>
              <a:t>》</a:t>
            </a:r>
            <a:r>
              <a:rPr lang="zh-CN" altLang="en-US" dirty="0"/>
              <a:t>、</a:t>
            </a:r>
            <a:r>
              <a:rPr lang="en-US" altLang="zh-CN" dirty="0"/>
              <a:t>《</a:t>
            </a:r>
            <a:r>
              <a:rPr lang="zh-CN" altLang="en-US" dirty="0"/>
              <a:t>新编药物学</a:t>
            </a:r>
            <a:r>
              <a:rPr lang="en-US" altLang="zh-CN" dirty="0"/>
              <a:t>》</a:t>
            </a:r>
            <a:r>
              <a:rPr lang="zh-CN" altLang="en-US" dirty="0"/>
              <a:t>、中华及实用系列参考书、八年制和研究生教材，培训教材等经典巨著。 </a:t>
            </a:r>
            <a:r>
              <a:rPr lang="zh-CN" altLang="en-US" dirty="0" smtClean="0"/>
              <a:t>         </a:t>
            </a:r>
            <a:endParaRPr lang="zh-CN" altLang="en-US" dirty="0"/>
          </a:p>
          <a:p>
            <a:r>
              <a:rPr lang="zh-CN" altLang="en-US" dirty="0" smtClean="0"/>
              <a:t>收录</a:t>
            </a:r>
            <a:r>
              <a:rPr lang="en-US" altLang="zh-CN" dirty="0" smtClean="0"/>
              <a:t>4223</a:t>
            </a:r>
            <a:r>
              <a:rPr lang="zh-CN" altLang="en-US" dirty="0" smtClean="0"/>
              <a:t>本</a:t>
            </a:r>
            <a:r>
              <a:rPr lang="zh-CN" altLang="en-US" dirty="0"/>
              <a:t>图书，</a:t>
            </a:r>
            <a:r>
              <a:rPr lang="en-US" altLang="zh-CN" dirty="0"/>
              <a:t>30759</a:t>
            </a:r>
            <a:r>
              <a:rPr lang="zh-CN" altLang="en-US" dirty="0"/>
              <a:t>个病例讨论、各科权威诊疗指南、</a:t>
            </a:r>
            <a:r>
              <a:rPr lang="en-US" altLang="zh-CN" dirty="0"/>
              <a:t>16.09</a:t>
            </a:r>
            <a:r>
              <a:rPr lang="zh-CN" altLang="en-US" dirty="0"/>
              <a:t>万条临床用药物信息、</a:t>
            </a:r>
            <a:r>
              <a:rPr lang="en-US" altLang="zh-CN" dirty="0"/>
              <a:t>96.32</a:t>
            </a:r>
            <a:r>
              <a:rPr lang="zh-CN" altLang="en-US" dirty="0"/>
              <a:t>万个图表和视频。数据库内容采取定期更新机制，数据库更新会与纸质图书出版保持同步甚至早于图书出版发行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30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1464" y="2348880"/>
            <a:ext cx="9601196" cy="3318936"/>
          </a:xfrm>
        </p:spPr>
        <p:txBody>
          <a:bodyPr>
            <a:normAutofit/>
          </a:bodyPr>
          <a:lstStyle/>
          <a:p>
            <a:r>
              <a:rPr lang="zh-CN" altLang="en-US" dirty="0"/>
              <a:t>侧重解决临床实际问题，能够快速从权威参考书中查找相关内容。数据库中收录的资源都进行了深度的加工标引、分类，按照知识点进行主题拆分，图书拆分后的每部分内容单独作为一个浏览、检索单元，方便用户精准定位</a:t>
            </a:r>
            <a:r>
              <a:rPr lang="zh-CN" altLang="en-US" dirty="0" smtClean="0"/>
              <a:t>。</a:t>
            </a:r>
            <a:endParaRPr lang="zh-CN" altLang="en-US" dirty="0"/>
          </a:p>
          <a:p>
            <a:r>
              <a:rPr lang="zh-CN" altLang="en-US" dirty="0"/>
              <a:t>    西医图书数据库具有多种浏览导航功能，包括：学科导航；疾病分类导航；药物分类导航。可提供多种数据库检索功能，包括：简单检索；扩展检索；精确检索；组合检索；高级检索；限定检索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4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817" t="13775" r="4208" b="6084"/>
          <a:stretch/>
        </p:blipFill>
        <p:spPr>
          <a:xfrm>
            <a:off x="1343471" y="1124744"/>
            <a:ext cx="950505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4637" t="14089" r="2630" b="3728"/>
          <a:stretch/>
        </p:blipFill>
        <p:spPr>
          <a:xfrm>
            <a:off x="839416" y="692696"/>
            <a:ext cx="1008112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7308" b="6222"/>
          <a:stretch/>
        </p:blipFill>
        <p:spPr>
          <a:xfrm>
            <a:off x="767408" y="692696"/>
            <a:ext cx="1051113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2"/>
          <a:srcRect l="3031" t="10959" r="18182" b="10959"/>
          <a:stretch/>
        </p:blipFill>
        <p:spPr>
          <a:xfrm>
            <a:off x="911424" y="692696"/>
            <a:ext cx="1022513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7498" r="8418" b="5741"/>
          <a:stretch/>
        </p:blipFill>
        <p:spPr>
          <a:xfrm>
            <a:off x="623392" y="476672"/>
            <a:ext cx="1094521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7845" b="4556"/>
          <a:stretch/>
        </p:blipFill>
        <p:spPr>
          <a:xfrm>
            <a:off x="695400" y="692696"/>
            <a:ext cx="10960138" cy="54006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503712" y="1628800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6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635" b="5785"/>
          <a:stretch/>
        </p:blipFill>
        <p:spPr>
          <a:xfrm>
            <a:off x="839416" y="908720"/>
            <a:ext cx="10369152" cy="510827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9336360" y="5013176"/>
            <a:ext cx="8640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7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7305" b="5022"/>
          <a:stretch/>
        </p:blipFill>
        <p:spPr>
          <a:xfrm>
            <a:off x="767408" y="836712"/>
            <a:ext cx="10513168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600" y="908720"/>
            <a:ext cx="6870700" cy="1330325"/>
          </a:xfrm>
        </p:spPr>
        <p:txBody>
          <a:bodyPr/>
          <a:lstStyle/>
          <a:p>
            <a:pPr eaLnBrk="1" hangingPunct="1"/>
            <a:r>
              <a:rPr lang="zh-CN" altLang="en-US" dirty="0" smtClean="0"/>
              <a:t>外文电子图书介绍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487488" y="2492896"/>
            <a:ext cx="9073008" cy="347154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Ovid</a:t>
            </a:r>
            <a:r>
              <a:rPr lang="zh-CN" altLang="en-US" sz="2800" dirty="0" smtClean="0"/>
              <a:t>电子图书</a:t>
            </a:r>
            <a:endParaRPr lang="en-US" altLang="zh-CN" sz="2800" dirty="0" smtClean="0"/>
          </a:p>
          <a:p>
            <a:pPr eaLnBrk="1" hangingPunct="1"/>
            <a:r>
              <a:rPr lang="en-US" altLang="zh-CN" sz="2800" dirty="0" smtClean="0"/>
              <a:t>Springer</a:t>
            </a:r>
            <a:r>
              <a:rPr lang="zh-CN" altLang="en-US" sz="2800" dirty="0" smtClean="0"/>
              <a:t>电子图书 </a:t>
            </a:r>
            <a:endParaRPr lang="zh-CN" altLang="en-US" sz="2800" dirty="0"/>
          </a:p>
          <a:p>
            <a:r>
              <a:rPr lang="zh-CN" altLang="en-US" sz="2800" dirty="0"/>
              <a:t>其他</a:t>
            </a:r>
            <a:r>
              <a:rPr lang="zh-CN" altLang="en-US" sz="2800" dirty="0" smtClean="0"/>
              <a:t>：</a:t>
            </a:r>
            <a:r>
              <a:rPr lang="en-US" altLang="zh-CN" sz="2800" dirty="0" err="1"/>
              <a:t>Wiley_Blackwell</a:t>
            </a:r>
            <a:r>
              <a:rPr lang="zh-CN" altLang="en-US" sz="2800" dirty="0"/>
              <a:t>电子图书</a:t>
            </a:r>
            <a:r>
              <a:rPr lang="zh-CN" altLang="en-US" sz="2800" dirty="0" smtClean="0"/>
              <a:t>、</a:t>
            </a:r>
            <a:r>
              <a:rPr lang="en-US" altLang="zh-CN" sz="2800" dirty="0" err="1" smtClean="0"/>
              <a:t>Karger</a:t>
            </a:r>
            <a:r>
              <a:rPr lang="zh-CN" altLang="en-US" sz="2800" dirty="0" smtClean="0"/>
              <a:t>电子图书、</a:t>
            </a:r>
            <a:r>
              <a:rPr lang="en-US" altLang="zh-CN" sz="2800" dirty="0" smtClean="0"/>
              <a:t>LWW</a:t>
            </a:r>
            <a:r>
              <a:rPr lang="zh-CN" altLang="en-US" sz="2800" dirty="0" smtClean="0"/>
              <a:t>医学电子教材等</a:t>
            </a:r>
            <a:endParaRPr lang="zh-CN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302" y="908720"/>
            <a:ext cx="6870700" cy="1600200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Ovid</a:t>
            </a:r>
            <a:r>
              <a:rPr lang="zh-CN" altLang="en-US" dirty="0" smtClean="0"/>
              <a:t>平台电子图书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631504" y="2996952"/>
            <a:ext cx="8856984" cy="1584176"/>
          </a:xfrm>
        </p:spPr>
        <p:txBody>
          <a:bodyPr>
            <a:normAutofit fontScale="92500"/>
          </a:bodyPr>
          <a:lstStyle/>
          <a:p>
            <a:r>
              <a:rPr lang="zh-CN" altLang="en-US" dirty="0"/>
              <a:t>通过</a:t>
            </a:r>
            <a:r>
              <a:rPr lang="en-US" altLang="zh-CN" dirty="0" err="1"/>
              <a:t>OvidSP</a:t>
            </a:r>
            <a:r>
              <a:rPr lang="zh-CN" altLang="en-US" dirty="0"/>
              <a:t>平台可访问</a:t>
            </a:r>
            <a:r>
              <a:rPr lang="en-US" altLang="zh-CN" dirty="0"/>
              <a:t>LWW</a:t>
            </a:r>
            <a:r>
              <a:rPr lang="zh-CN" altLang="en-US" dirty="0"/>
              <a:t>医学电子书、</a:t>
            </a:r>
            <a:r>
              <a:rPr lang="en-US" altLang="zh-CN" dirty="0"/>
              <a:t>Ovid</a:t>
            </a:r>
            <a:r>
              <a:rPr lang="zh-CN" altLang="en-US" dirty="0"/>
              <a:t>电子期刊全文数据库、美国</a:t>
            </a:r>
            <a:r>
              <a:rPr lang="en-US" altLang="zh-CN" dirty="0"/>
              <a:t>《</a:t>
            </a:r>
            <a:r>
              <a:rPr lang="zh-CN" altLang="en-US" dirty="0"/>
              <a:t>生物学文摘</a:t>
            </a:r>
            <a:r>
              <a:rPr lang="en-US" altLang="zh-CN" dirty="0"/>
              <a:t>》</a:t>
            </a:r>
            <a:r>
              <a:rPr lang="zh-CN" altLang="en-US" dirty="0"/>
              <a:t>、荷兰</a:t>
            </a:r>
            <a:r>
              <a:rPr lang="en-US" altLang="zh-CN" dirty="0"/>
              <a:t>《</a:t>
            </a:r>
            <a:r>
              <a:rPr lang="zh-CN" altLang="en-US" dirty="0"/>
              <a:t>医学文摘</a:t>
            </a:r>
            <a:r>
              <a:rPr lang="en-US" altLang="zh-CN" dirty="0"/>
              <a:t>》</a:t>
            </a:r>
            <a:r>
              <a:rPr lang="zh-CN" altLang="en-US" dirty="0"/>
              <a:t>及</a:t>
            </a:r>
            <a:r>
              <a:rPr lang="en-US" altLang="zh-CN" dirty="0"/>
              <a:t>MEDLINE</a:t>
            </a:r>
            <a:r>
              <a:rPr lang="zh-CN" altLang="en-US" dirty="0"/>
              <a:t>数据库</a:t>
            </a:r>
            <a:r>
              <a:rPr lang="zh-CN" altLang="en-US" dirty="0" smtClean="0"/>
              <a:t>。</a:t>
            </a:r>
            <a:endParaRPr lang="zh-CN" altLang="en-US" dirty="0"/>
          </a:p>
          <a:p>
            <a:r>
              <a:rPr lang="en-US" altLang="zh-CN" dirty="0" err="1"/>
              <a:t>Books@Ovid</a:t>
            </a:r>
            <a:r>
              <a:rPr lang="en-US" altLang="zh-CN" dirty="0"/>
              <a:t> | </a:t>
            </a:r>
            <a:r>
              <a:rPr lang="en-US" altLang="zh-CN" dirty="0" err="1"/>
              <a:t>Fudan</a:t>
            </a:r>
            <a:r>
              <a:rPr lang="en-US" altLang="zh-CN" dirty="0"/>
              <a:t> University - Full Text Journals|  BP(1994</a:t>
            </a:r>
            <a:r>
              <a:rPr lang="zh-CN" altLang="en-US" dirty="0"/>
              <a:t>至今）  </a:t>
            </a:r>
            <a:r>
              <a:rPr lang="en-US" altLang="zh-CN" dirty="0"/>
              <a:t>| Ovid MEDLINE  | </a:t>
            </a:r>
            <a:r>
              <a:rPr lang="en-US" altLang="zh-CN" dirty="0" err="1"/>
              <a:t>Embase</a:t>
            </a:r>
            <a:r>
              <a:rPr lang="en-US" altLang="zh-CN" dirty="0"/>
              <a:t>  |  EBM Reviews | </a:t>
            </a:r>
            <a:r>
              <a:rPr lang="en-US" altLang="zh-CN" dirty="0" err="1"/>
              <a:t>Lww</a:t>
            </a:r>
            <a:r>
              <a:rPr lang="en-US" altLang="zh-CN" dirty="0"/>
              <a:t> Journals | </a:t>
            </a:r>
            <a:r>
              <a:rPr lang="en-US" altLang="zh-CN" dirty="0" smtClean="0"/>
              <a:t>JBI</a:t>
            </a: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5120"/>
          <a:stretch/>
        </p:blipFill>
        <p:spPr>
          <a:xfrm>
            <a:off x="943428" y="692696"/>
            <a:ext cx="101190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659" t="9235" r="15789" b="3030"/>
          <a:stretch/>
        </p:blipFill>
        <p:spPr>
          <a:xfrm>
            <a:off x="839416" y="692696"/>
            <a:ext cx="10225136" cy="5472608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919536" y="1016732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>
            <a:off x="2279576" y="1376772"/>
            <a:ext cx="432048" cy="1872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83432" y="339870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点击可以进入浏览检索，包括书名浏览和主题浏览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8996" b="3294"/>
          <a:stretch/>
        </p:blipFill>
        <p:spPr>
          <a:xfrm>
            <a:off x="548271" y="692696"/>
            <a:ext cx="11092345" cy="54726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51384" y="2204864"/>
            <a:ext cx="1152128" cy="388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847528" y="2204864"/>
            <a:ext cx="9793088" cy="388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487488" y="1844824"/>
            <a:ext cx="86409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354946" y="158892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图书目录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6635261" y="1844824"/>
            <a:ext cx="86409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608168" y="17008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图书正文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/>
              <a:t>Karger</a:t>
            </a:r>
            <a:r>
              <a:rPr lang="zh-CN" altLang="en-US" b="1" dirty="0"/>
              <a:t>电子书数据库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/>
              <a:t>S.Karger</a:t>
            </a:r>
            <a:r>
              <a:rPr lang="en-US" altLang="zh-CN" dirty="0"/>
              <a:t> AG (</a:t>
            </a:r>
            <a:r>
              <a:rPr lang="zh-CN" altLang="en-US" dirty="0"/>
              <a:t>卡尔格</a:t>
            </a:r>
            <a:r>
              <a:rPr lang="en-US" altLang="zh-CN" dirty="0"/>
              <a:t>) </a:t>
            </a:r>
            <a:r>
              <a:rPr lang="zh-CN" altLang="en-US" dirty="0"/>
              <a:t>公司，是瑞士一家著名医学和科技出版公司，</a:t>
            </a:r>
            <a:r>
              <a:rPr lang="en-US" altLang="zh-CN" dirty="0"/>
              <a:t>1890</a:t>
            </a:r>
            <a:r>
              <a:rPr lang="zh-CN" altLang="en-US" dirty="0"/>
              <a:t>年创建于德国柏林。目前，</a:t>
            </a:r>
            <a:r>
              <a:rPr lang="en-US" altLang="zh-CN" dirty="0" err="1"/>
              <a:t>Karger</a:t>
            </a:r>
            <a:r>
              <a:rPr lang="zh-CN" altLang="en-US" dirty="0"/>
              <a:t>的出版物以生物医学为主，是目前全球为数不多完全专注于医学领域的出版社，也是医学及生物科学界享有盛誉的出版社之一，曾因出版众多科学家与诺贝尔奖获得者的专著而盛名。每年出版</a:t>
            </a:r>
            <a:r>
              <a:rPr lang="en-US" altLang="zh-CN" dirty="0"/>
              <a:t>76</a:t>
            </a:r>
            <a:r>
              <a:rPr lang="zh-CN" altLang="en-US" dirty="0"/>
              <a:t>种期刊约</a:t>
            </a:r>
            <a:r>
              <a:rPr lang="en-US" altLang="zh-CN" dirty="0"/>
              <a:t>150</a:t>
            </a:r>
            <a:r>
              <a:rPr lang="zh-CN" altLang="en-US" dirty="0"/>
              <a:t>本新书，</a:t>
            </a:r>
            <a:r>
              <a:rPr lang="zh-CN" altLang="en-US" dirty="0" smtClean="0"/>
              <a:t>包括</a:t>
            </a:r>
            <a:r>
              <a:rPr lang="en-US" altLang="zh-CN" dirty="0" smtClean="0">
                <a:solidFill>
                  <a:srgbClr val="FF0000"/>
                </a:solidFill>
              </a:rPr>
              <a:t>41</a:t>
            </a:r>
            <a:r>
              <a:rPr lang="zh-CN" altLang="en-US" dirty="0" smtClean="0">
                <a:solidFill>
                  <a:srgbClr val="FF0000"/>
                </a:solidFill>
              </a:rPr>
              <a:t>系列</a:t>
            </a:r>
            <a:r>
              <a:rPr lang="zh-CN" altLang="en-US" dirty="0">
                <a:solidFill>
                  <a:srgbClr val="FF0000"/>
                </a:solidFill>
              </a:rPr>
              <a:t>丛书 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zh-CN" altLang="en-US" dirty="0"/>
              <a:t>印刷版和电子版</a:t>
            </a:r>
            <a:r>
              <a:rPr lang="en-US" altLang="zh-CN" dirty="0"/>
              <a:t>)</a:t>
            </a:r>
            <a:r>
              <a:rPr lang="zh-CN" altLang="en-US" dirty="0"/>
              <a:t>和专著。</a:t>
            </a:r>
            <a:endParaRPr lang="en-US" altLang="zh-CN" dirty="0" smtClean="0"/>
          </a:p>
          <a:p>
            <a:r>
              <a:rPr lang="zh-CN" altLang="en-US" dirty="0" smtClean="0"/>
              <a:t>内容包括肿瘤</a:t>
            </a:r>
            <a:r>
              <a:rPr lang="zh-CN" altLang="en-US" dirty="0"/>
              <a:t>学、内分泌学、肾脏学、细胞生物学、神经系统科、血液学到遗传学，读者都可以从</a:t>
            </a:r>
            <a:r>
              <a:rPr lang="en-US" altLang="zh-CN" dirty="0" err="1"/>
              <a:t>Karger</a:t>
            </a:r>
            <a:r>
              <a:rPr lang="zh-CN" altLang="en-US" dirty="0"/>
              <a:t>的书籍或者期刊中得到所有生物医学领域最新的发展、应用及研究信息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6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19536" y="278092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数字</a:t>
            </a:r>
            <a:r>
              <a:rPr lang="zh-CN" altLang="en-US" sz="3600" dirty="0" smtClean="0">
                <a:solidFill>
                  <a:srgbClr val="FF0000"/>
                </a:solidFill>
              </a:rPr>
              <a:t>时代，读电子书已经逐渐成为常态！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848"/>
          <a:stretch/>
        </p:blipFill>
        <p:spPr>
          <a:xfrm>
            <a:off x="911424" y="692696"/>
            <a:ext cx="1036915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4458"/>
          <a:stretch/>
        </p:blipFill>
        <p:spPr>
          <a:xfrm>
            <a:off x="911424" y="692696"/>
            <a:ext cx="10081120" cy="54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Springer LINK </a:t>
            </a:r>
            <a:r>
              <a:rPr lang="zh-CN" altLang="en-US" smtClean="0"/>
              <a:t>电子图书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343472" y="2708921"/>
            <a:ext cx="9217024" cy="1440160"/>
          </a:xfrm>
        </p:spPr>
        <p:txBody>
          <a:bodyPr/>
          <a:lstStyle/>
          <a:p>
            <a:pPr>
              <a:buNone/>
            </a:pPr>
            <a:r>
              <a:rPr lang="en-US" altLang="zh-CN" dirty="0" smtClean="0"/>
              <a:t>  </a:t>
            </a:r>
            <a:r>
              <a:rPr lang="en-US" altLang="zh-CN" dirty="0"/>
              <a:t>Springer</a:t>
            </a:r>
            <a:r>
              <a:rPr lang="zh-CN" altLang="en-US" dirty="0"/>
              <a:t>是世界著名的科技出版公司</a:t>
            </a:r>
            <a:r>
              <a:rPr lang="zh-CN" altLang="en-US" dirty="0" smtClean="0"/>
              <a:t>，我馆订购了其中的</a:t>
            </a:r>
            <a:r>
              <a:rPr lang="en-US" altLang="zh-CN" dirty="0" smtClean="0">
                <a:solidFill>
                  <a:schemeClr val="tx2"/>
                </a:solidFill>
              </a:rPr>
              <a:t>2005-</a:t>
            </a:r>
            <a:r>
              <a:rPr lang="zh-CN" altLang="en-US" dirty="0" smtClean="0">
                <a:solidFill>
                  <a:schemeClr val="tx2"/>
                </a:solidFill>
              </a:rPr>
              <a:t>至今</a:t>
            </a:r>
            <a:r>
              <a:rPr lang="zh-CN" altLang="en-US" dirty="0" smtClean="0"/>
              <a:t>版权年的英文电子图书（包括图书、丛书、参考工具书）。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5981" t="9130" r="4513" b="6092"/>
          <a:stretch/>
        </p:blipFill>
        <p:spPr>
          <a:xfrm>
            <a:off x="911424" y="692696"/>
            <a:ext cx="10081120" cy="537108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143672" y="4437112"/>
            <a:ext cx="136815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9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1399" t="8704" r="700" b="6741"/>
          <a:stretch/>
        </p:blipFill>
        <p:spPr>
          <a:xfrm>
            <a:off x="911424" y="908720"/>
            <a:ext cx="10079088" cy="4896544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287688" y="3140968"/>
            <a:ext cx="136815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07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537" b="3248"/>
          <a:stretch/>
        </p:blipFill>
        <p:spPr>
          <a:xfrm>
            <a:off x="767408" y="692696"/>
            <a:ext cx="10729192" cy="5328593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367808" y="198884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6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943" b="5116"/>
          <a:stretch/>
        </p:blipFill>
        <p:spPr>
          <a:xfrm>
            <a:off x="695400" y="620688"/>
            <a:ext cx="11063197" cy="547260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511824" y="19888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Wiley Online </a:t>
            </a:r>
            <a:r>
              <a:rPr lang="en-US" altLang="zh-CN" dirty="0" smtClean="0"/>
              <a:t>Library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401" y="2988980"/>
            <a:ext cx="9601196" cy="1016084"/>
          </a:xfrm>
        </p:spPr>
        <p:txBody>
          <a:bodyPr/>
          <a:lstStyle/>
          <a:p>
            <a:r>
              <a:rPr lang="en-US" altLang="zh-CN" dirty="0"/>
              <a:t>Wiley online library</a:t>
            </a:r>
            <a:r>
              <a:rPr lang="zh-CN" altLang="en-US" dirty="0"/>
              <a:t>收录多学科的期刊、图书、工具书等，学科涵盖自然科学、生命科学、医学、人文社科各学科。</a:t>
            </a:r>
          </a:p>
        </p:txBody>
      </p:sp>
    </p:spTree>
    <p:extLst>
      <p:ext uri="{BB962C8B-B14F-4D97-AF65-F5344CB8AC3E}">
        <p14:creationId xmlns:p14="http://schemas.microsoft.com/office/powerpoint/2010/main" val="3070378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899" b="2891"/>
          <a:stretch/>
        </p:blipFill>
        <p:spPr>
          <a:xfrm>
            <a:off x="767408" y="620688"/>
            <a:ext cx="1047101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1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704" t="3757" r="-704" b="3581"/>
          <a:stretch/>
        </p:blipFill>
        <p:spPr>
          <a:xfrm>
            <a:off x="911424" y="836712"/>
            <a:ext cx="10297144" cy="53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电子图书的特点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487488" y="2564904"/>
            <a:ext cx="8261152" cy="34004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zh-CN" altLang="en-US" sz="2800" dirty="0"/>
              <a:t>无纸化：不依赖于纸张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800" dirty="0"/>
              <a:t>多媒体：非纯文字，图像、音像等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800" dirty="0"/>
              <a:t>丰富性：知识来源丰富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800" dirty="0"/>
              <a:t>三要素：</a:t>
            </a:r>
            <a:r>
              <a:rPr lang="en-US" altLang="zh-CN" sz="2800" dirty="0"/>
              <a:t>1</a:t>
            </a:r>
            <a:r>
              <a:rPr lang="zh-CN" altLang="en-US" sz="2800" dirty="0"/>
              <a:t>、</a:t>
            </a:r>
            <a:r>
              <a:rPr lang="en-US" altLang="zh-CN" sz="2800" dirty="0"/>
              <a:t>e-book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/>
              <a:t>                </a:t>
            </a:r>
            <a:r>
              <a:rPr lang="en-US" altLang="zh-CN" sz="2800" dirty="0" smtClean="0"/>
              <a:t>    2</a:t>
            </a:r>
            <a:r>
              <a:rPr lang="zh-CN" altLang="en-US" sz="2800" dirty="0"/>
              <a:t>、设备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dirty="0"/>
              <a:t>              </a:t>
            </a:r>
            <a:r>
              <a:rPr lang="zh-CN" altLang="en-US" sz="2800" dirty="0" smtClean="0"/>
              <a:t>      </a:t>
            </a:r>
            <a:r>
              <a:rPr lang="en-US" altLang="zh-CN" sz="2800" dirty="0"/>
              <a:t>3</a:t>
            </a:r>
            <a:r>
              <a:rPr lang="zh-CN" altLang="en-US" sz="2800" dirty="0"/>
              <a:t>、软件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800" dirty="0"/>
              <a:t>发展趋势：平台</a:t>
            </a:r>
            <a:r>
              <a:rPr lang="zh-CN" altLang="en-US" sz="2800" dirty="0" smtClean="0"/>
              <a:t>多样化</a:t>
            </a:r>
            <a:r>
              <a:rPr lang="en-US" altLang="zh-CN" sz="2800" dirty="0" smtClean="0"/>
              <a:t>…</a:t>
            </a:r>
            <a:endParaRPr lang="zh-CN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3758" b="3580"/>
          <a:stretch/>
        </p:blipFill>
        <p:spPr>
          <a:xfrm>
            <a:off x="911424" y="764704"/>
            <a:ext cx="1022310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875" t="9311" b="5134"/>
          <a:stretch/>
        </p:blipFill>
        <p:spPr>
          <a:xfrm>
            <a:off x="695400" y="836712"/>
            <a:ext cx="10720719" cy="5257933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943872" y="2431419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968208" y="131089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外文电子图书可以直接在图书馆馆藏目录中检索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6874736" y="1724401"/>
            <a:ext cx="1080120" cy="513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9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3785" r="3413" b="3092"/>
          <a:stretch/>
        </p:blipFill>
        <p:spPr>
          <a:xfrm>
            <a:off x="1199456" y="620688"/>
            <a:ext cx="1022375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425" b="5374"/>
          <a:stretch/>
        </p:blipFill>
        <p:spPr>
          <a:xfrm>
            <a:off x="767408" y="764704"/>
            <a:ext cx="10552156" cy="5472608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127448" y="2852936"/>
            <a:ext cx="31683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063552" y="4365104"/>
            <a:ext cx="31683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3332"/>
          <a:stretch/>
        </p:blipFill>
        <p:spPr>
          <a:xfrm>
            <a:off x="695400" y="476672"/>
            <a:ext cx="10729192" cy="58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3840"/>
          <a:stretch/>
        </p:blipFill>
        <p:spPr>
          <a:xfrm>
            <a:off x="695400" y="505905"/>
            <a:ext cx="10729192" cy="58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</a:t>
            </a:r>
            <a:r>
              <a:rPr lang="zh-CN" altLang="en-US" dirty="0" smtClean="0"/>
              <a:t>教中心电子教材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在教育部外国图书期刊专项经费的支持下，从</a:t>
            </a:r>
            <a:r>
              <a:rPr lang="en-US" altLang="zh-CN" dirty="0" smtClean="0"/>
              <a:t>2013</a:t>
            </a:r>
            <a:r>
              <a:rPr lang="zh-CN" altLang="en-US" dirty="0" smtClean="0"/>
              <a:t>年开始，由清华大学牵头组织选品，全国</a:t>
            </a:r>
            <a:r>
              <a:rPr lang="en-US" altLang="zh-CN" dirty="0"/>
              <a:t>12</a:t>
            </a:r>
            <a:r>
              <a:rPr lang="zh-CN" altLang="en-US" dirty="0"/>
              <a:t>家外国教材</a:t>
            </a:r>
            <a:r>
              <a:rPr lang="zh-CN" altLang="en-US" dirty="0" smtClean="0"/>
              <a:t>中心联合采购，建立该数据库，通过</a:t>
            </a:r>
            <a:r>
              <a:rPr lang="en-US" altLang="zh-CN" dirty="0" smtClean="0"/>
              <a:t>IP</a:t>
            </a:r>
            <a:r>
              <a:rPr lang="zh-CN" altLang="en-US" dirty="0" smtClean="0"/>
              <a:t>授权提供</a:t>
            </a:r>
            <a:r>
              <a:rPr lang="zh-CN" altLang="en-US" dirty="0"/>
              <a:t>服务</a:t>
            </a:r>
            <a:r>
              <a:rPr lang="zh-CN" altLang="en-US" dirty="0" smtClean="0"/>
              <a:t>。目前包括</a:t>
            </a:r>
            <a:r>
              <a:rPr lang="en-US" altLang="zh-CN" dirty="0" smtClean="0"/>
              <a:t>8000</a:t>
            </a:r>
            <a:r>
              <a:rPr lang="zh-CN" altLang="en-US" dirty="0"/>
              <a:t>多种电子教材</a:t>
            </a:r>
            <a:r>
              <a:rPr lang="zh-CN" altLang="en-US" dirty="0" smtClean="0"/>
              <a:t>。汇集国际知名出版社理工类、科技类、管理类、医学、农学及人文社科类电子教材。支持</a:t>
            </a:r>
            <a:r>
              <a:rPr lang="zh-CN" altLang="en-US" dirty="0"/>
              <a:t>在线阅读和下载阅读的使用方式，无并发用户限制</a:t>
            </a:r>
            <a:r>
              <a:rPr lang="zh-CN" altLang="en-US" dirty="0" smtClean="0"/>
              <a:t>。其中医学教材有</a:t>
            </a:r>
            <a:r>
              <a:rPr lang="en-US" altLang="zh-CN" dirty="0" smtClean="0"/>
              <a:t>1200</a:t>
            </a:r>
            <a:r>
              <a:rPr lang="zh-CN" altLang="en-US" dirty="0" smtClean="0"/>
              <a:t>多种。</a:t>
            </a:r>
            <a:endParaRPr lang="en-US" altLang="zh-CN" dirty="0" smtClean="0"/>
          </a:p>
          <a:p>
            <a:r>
              <a:rPr lang="zh-CN" altLang="en-US" dirty="0" smtClean="0"/>
              <a:t>每</a:t>
            </a:r>
            <a:r>
              <a:rPr lang="zh-CN" altLang="en-US" dirty="0"/>
              <a:t>本图书下载后使用期限为</a:t>
            </a:r>
            <a:r>
              <a:rPr lang="en-US" altLang="zh-CN" dirty="0"/>
              <a:t>40</a:t>
            </a:r>
            <a:r>
              <a:rPr lang="zh-CN" altLang="en-US" dirty="0"/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35194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7144" t="12701" r="4151" b="4746"/>
          <a:stretch/>
        </p:blipFill>
        <p:spPr>
          <a:xfrm>
            <a:off x="911424" y="620688"/>
            <a:ext cx="1072919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4167"/>
          <a:stretch/>
        </p:blipFill>
        <p:spPr>
          <a:xfrm>
            <a:off x="1030798" y="708678"/>
            <a:ext cx="9943073" cy="535995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8051575" y="1196752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112898" y="77926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下载阅读器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8771655" y="1012086"/>
            <a:ext cx="432048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65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1624" y="2060848"/>
            <a:ext cx="6815669" cy="151553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6600" dirty="0"/>
              <a:t>  </a:t>
            </a:r>
            <a:r>
              <a:rPr lang="zh-CN" altLang="en-US" sz="6600" dirty="0"/>
              <a:t>谢  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2"/>
          <a:srcRect l="3581" t="11165" r="18599" b="11165"/>
          <a:stretch/>
        </p:blipFill>
        <p:spPr>
          <a:xfrm>
            <a:off x="911424" y="692696"/>
            <a:ext cx="102971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CN" altLang="en-US" dirty="0" smtClean="0"/>
              <a:t>复旦大学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中文电子图书数据库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271464" y="2564904"/>
            <a:ext cx="9577064" cy="324036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800" dirty="0"/>
              <a:t>超星数字图书馆</a:t>
            </a:r>
          </a:p>
          <a:p>
            <a:pPr eaLnBrk="1" hangingPunct="1"/>
            <a:r>
              <a:rPr lang="zh-CN" altLang="en-US" sz="2800" dirty="0"/>
              <a:t>读秀知识库</a:t>
            </a:r>
          </a:p>
          <a:p>
            <a:pPr eaLnBrk="1" hangingPunct="1"/>
            <a:r>
              <a:rPr lang="zh-CN" altLang="en-US" sz="2800" dirty="0" smtClean="0"/>
              <a:t>西医图书数据库（人民卫生出版社）</a:t>
            </a:r>
            <a:endParaRPr lang="en-US" altLang="zh-CN" sz="2800" dirty="0" smtClean="0"/>
          </a:p>
          <a:p>
            <a:pPr eaLnBrk="1" hangingPunct="1"/>
            <a:r>
              <a:rPr lang="zh-CN" altLang="en-US" sz="2800" dirty="0" smtClean="0"/>
              <a:t>其他</a:t>
            </a:r>
            <a:r>
              <a:rPr lang="zh-CN" altLang="en-US" sz="2800" dirty="0"/>
              <a:t>：民国时期书刊、中国古籍</a:t>
            </a:r>
            <a:r>
              <a:rPr lang="zh-CN" altLang="en-US" sz="2800" dirty="0" smtClean="0"/>
              <a:t>库数据库</a:t>
            </a:r>
            <a:r>
              <a:rPr lang="zh-CN" altLang="en-US" sz="2800" dirty="0" smtClean="0"/>
              <a:t>等</a:t>
            </a:r>
            <a:endParaRPr lang="en-US" altLang="zh-CN" sz="2800" dirty="0"/>
          </a:p>
          <a:p>
            <a:pPr eaLnBrk="1" hangingPunct="1"/>
            <a:endParaRPr lang="zh-CN" altLang="en-US" sz="2800" dirty="0"/>
          </a:p>
          <a:p>
            <a:pPr eaLnBrk="1" hangingPunct="1">
              <a:buFontTx/>
              <a:buNone/>
            </a:pPr>
            <a:endParaRPr lang="en-US" altLang="zh-CN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7608" y="980728"/>
            <a:ext cx="6870700" cy="1600200"/>
          </a:xfrm>
        </p:spPr>
        <p:txBody>
          <a:bodyPr/>
          <a:lstStyle/>
          <a:p>
            <a:pPr eaLnBrk="1" hangingPunct="1"/>
            <a:r>
              <a:rPr lang="zh-CN" altLang="en-US" dirty="0" smtClean="0"/>
              <a:t>超星数字图书馆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725042" y="2708920"/>
            <a:ext cx="8835454" cy="2232248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dirty="0" smtClean="0"/>
              <a:t>中文电子图书资源，藏书量涵盖文学、经济、计算机、工业等中图分类法包括的</a:t>
            </a:r>
            <a:r>
              <a:rPr lang="en-US" altLang="zh-CN" dirty="0" smtClean="0"/>
              <a:t>22</a:t>
            </a:r>
            <a:r>
              <a:rPr lang="zh-CN" altLang="en-US" dirty="0" smtClean="0"/>
              <a:t>个大类，</a:t>
            </a:r>
            <a:r>
              <a:rPr lang="en-US" altLang="zh-CN" dirty="0" smtClean="0"/>
              <a:t>181.6</a:t>
            </a:r>
            <a:r>
              <a:rPr lang="zh-CN" altLang="en-US" dirty="0" smtClean="0"/>
              <a:t>万种，每年约增加</a:t>
            </a:r>
            <a:r>
              <a:rPr lang="en-US" altLang="zh-CN" dirty="0" smtClean="0"/>
              <a:t>10</a:t>
            </a:r>
            <a:r>
              <a:rPr lang="zh-CN" altLang="en-US" dirty="0" smtClean="0"/>
              <a:t>万种</a:t>
            </a:r>
            <a:endParaRPr lang="en-US" altLang="zh-CN" dirty="0"/>
          </a:p>
          <a:p>
            <a:pPr eaLnBrk="1" hangingPunct="1"/>
            <a:r>
              <a:rPr lang="zh-CN" altLang="en-US" dirty="0" smtClean="0"/>
              <a:t>可以</a:t>
            </a:r>
            <a:r>
              <a:rPr lang="zh-CN" altLang="en-US" dirty="0"/>
              <a:t>浏览器</a:t>
            </a:r>
            <a:r>
              <a:rPr lang="zh-CN" altLang="en-US" dirty="0" smtClean="0"/>
              <a:t>阅读（</a:t>
            </a:r>
            <a:r>
              <a:rPr lang="en-US" altLang="zh-CN" dirty="0" smtClean="0"/>
              <a:t>EPUB</a:t>
            </a:r>
            <a:r>
              <a:rPr lang="zh-CN" altLang="en-US" dirty="0" smtClean="0"/>
              <a:t>，</a:t>
            </a:r>
            <a:r>
              <a:rPr lang="en-US" altLang="zh-CN" dirty="0" smtClean="0"/>
              <a:t>PDF</a:t>
            </a:r>
            <a:r>
              <a:rPr lang="zh-CN" altLang="en-US" dirty="0" smtClean="0"/>
              <a:t>，</a:t>
            </a:r>
            <a:r>
              <a:rPr lang="zh-CN" altLang="en-US" dirty="0" smtClean="0"/>
              <a:t>网页</a:t>
            </a:r>
            <a:r>
              <a:rPr lang="zh-CN" altLang="en-US" dirty="0"/>
              <a:t>浏览</a:t>
            </a:r>
            <a:r>
              <a:rPr lang="zh-CN" altLang="en-US" dirty="0" smtClean="0"/>
              <a:t>等</a:t>
            </a:r>
            <a:r>
              <a:rPr lang="zh-CN" altLang="en-US" dirty="0" smtClean="0"/>
              <a:t>格式</a:t>
            </a:r>
            <a:r>
              <a:rPr lang="zh-CN" altLang="en-US" dirty="0" smtClean="0"/>
              <a:t>），部分也</a:t>
            </a:r>
            <a:r>
              <a:rPr lang="zh-CN" altLang="en-US" dirty="0" smtClean="0"/>
              <a:t>可以下载阅读</a:t>
            </a:r>
            <a:endParaRPr lang="en-US" altLang="zh-CN" dirty="0" smtClean="0"/>
          </a:p>
          <a:p>
            <a:r>
              <a:rPr lang="zh-CN" altLang="en-US" dirty="0" smtClean="0"/>
              <a:t>如果下载阅读，则需要下载</a:t>
            </a:r>
            <a:r>
              <a:rPr lang="zh-CN" altLang="en-US" dirty="0"/>
              <a:t>并安装超星阅览</a:t>
            </a:r>
            <a:r>
              <a:rPr lang="zh-CN" altLang="en-US" dirty="0" smtClean="0"/>
              <a:t>器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环保">
  <a:themeElements>
    <a:clrScheme name="环保">
      <a:dk1>
        <a:sysClr val="windowText" lastClr="000000"/>
      </a:dk1>
      <a:lt1>
        <a:sysClr val="window" lastClr="CEEACA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环保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环保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EEACA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EEACA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2902</TotalTime>
  <Words>1301</Words>
  <Application>Microsoft Office PowerPoint</Application>
  <PresentationFormat>宽屏</PresentationFormat>
  <Paragraphs>92</Paragraphs>
  <Slides>69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75" baseType="lpstr">
      <vt:lpstr>等线</vt:lpstr>
      <vt:lpstr>方正舒体</vt:lpstr>
      <vt:lpstr>黑体</vt:lpstr>
      <vt:lpstr>Arial</vt:lpstr>
      <vt:lpstr>Garamond</vt:lpstr>
      <vt:lpstr>环保</vt:lpstr>
      <vt:lpstr>    电子图书检索与利用</vt:lpstr>
      <vt:lpstr>电子图书</vt:lpstr>
      <vt:lpstr>PowerPoint 演示文稿</vt:lpstr>
      <vt:lpstr>PowerPoint 演示文稿</vt:lpstr>
      <vt:lpstr>PowerPoint 演示文稿</vt:lpstr>
      <vt:lpstr>电子图书的特点</vt:lpstr>
      <vt:lpstr>PowerPoint 演示文稿</vt:lpstr>
      <vt:lpstr>复旦大学 中文电子图书数据库</vt:lpstr>
      <vt:lpstr>超星数字图书馆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超星阅读器的使用</vt:lpstr>
      <vt:lpstr>PowerPoint 演示文稿</vt:lpstr>
      <vt:lpstr>读秀知识库 ——图书搜索与文献传递系统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人卫西医电子书（镜像）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外文电子图书介绍</vt:lpstr>
      <vt:lpstr>Ovid平台电子图书</vt:lpstr>
      <vt:lpstr>PowerPoint 演示文稿</vt:lpstr>
      <vt:lpstr>PowerPoint 演示文稿</vt:lpstr>
      <vt:lpstr>PowerPoint 演示文稿</vt:lpstr>
      <vt:lpstr>Karger电子书数据库</vt:lpstr>
      <vt:lpstr>PowerPoint 演示文稿</vt:lpstr>
      <vt:lpstr>PowerPoint 演示文稿</vt:lpstr>
      <vt:lpstr>Springer LINK 电子图书</vt:lpstr>
      <vt:lpstr>PowerPoint 演示文稿</vt:lpstr>
      <vt:lpstr>PowerPoint 演示文稿</vt:lpstr>
      <vt:lpstr>PowerPoint 演示文稿</vt:lpstr>
      <vt:lpstr>PowerPoint 演示文稿</vt:lpstr>
      <vt:lpstr>Wiley Online Library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外教中心电子教材</vt:lpstr>
      <vt:lpstr>PowerPoint 演示文稿</vt:lpstr>
      <vt:lpstr>PowerPoint 演示文稿</vt:lpstr>
      <vt:lpstr>  谢  谢！</vt:lpstr>
    </vt:vector>
  </TitlesOfParts>
  <Company>WWW.YlmF.CoM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数字图书馆——电子书资源介绍</dc:title>
  <dc:creator>雨林木风</dc:creator>
  <cp:lastModifiedBy>403215315@qq.com</cp:lastModifiedBy>
  <cp:revision>165</cp:revision>
  <cp:lastPrinted>2018-03-28T08:10:25Z</cp:lastPrinted>
  <dcterms:created xsi:type="dcterms:W3CDTF">2013-03-18T05:33:31Z</dcterms:created>
  <dcterms:modified xsi:type="dcterms:W3CDTF">2022-11-07T08:25:18Z</dcterms:modified>
</cp:coreProperties>
</file>