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notesSlides/notesSlide1.xml" ContentType="application/vnd.openxmlformats-officedocument.presentationml.notesSlide+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23"/>
  </p:notesMasterIdLst>
  <p:sldIdLst>
    <p:sldId id="291" r:id="rId2"/>
    <p:sldId id="341" r:id="rId3"/>
    <p:sldId id="338" r:id="rId4"/>
    <p:sldId id="289" r:id="rId5"/>
    <p:sldId id="343" r:id="rId6"/>
    <p:sldId id="344" r:id="rId7"/>
    <p:sldId id="555" r:id="rId8"/>
    <p:sldId id="345" r:id="rId9"/>
    <p:sldId id="346" r:id="rId10"/>
    <p:sldId id="349" r:id="rId11"/>
    <p:sldId id="350" r:id="rId12"/>
    <p:sldId id="351" r:id="rId13"/>
    <p:sldId id="352" r:id="rId14"/>
    <p:sldId id="353" r:id="rId15"/>
    <p:sldId id="354" r:id="rId16"/>
    <p:sldId id="355" r:id="rId17"/>
    <p:sldId id="356" r:id="rId18"/>
    <p:sldId id="357" r:id="rId19"/>
    <p:sldId id="358" r:id="rId20"/>
    <p:sldId id="558" r:id="rId21"/>
    <p:sldId id="360" r:id="rId22"/>
    <p:sldId id="361" r:id="rId23"/>
    <p:sldId id="362" r:id="rId24"/>
    <p:sldId id="363" r:id="rId25"/>
    <p:sldId id="364" r:id="rId26"/>
    <p:sldId id="365" r:id="rId27"/>
    <p:sldId id="366" r:id="rId28"/>
    <p:sldId id="367" r:id="rId29"/>
    <p:sldId id="368" r:id="rId30"/>
    <p:sldId id="369" r:id="rId31"/>
    <p:sldId id="370" r:id="rId32"/>
    <p:sldId id="347" r:id="rId33"/>
    <p:sldId id="371" r:id="rId34"/>
    <p:sldId id="556" r:id="rId35"/>
    <p:sldId id="372" r:id="rId36"/>
    <p:sldId id="373" r:id="rId37"/>
    <p:sldId id="374" r:id="rId38"/>
    <p:sldId id="375" r:id="rId39"/>
    <p:sldId id="376" r:id="rId40"/>
    <p:sldId id="377" r:id="rId41"/>
    <p:sldId id="378" r:id="rId42"/>
    <p:sldId id="379" r:id="rId43"/>
    <p:sldId id="380" r:id="rId44"/>
    <p:sldId id="381" r:id="rId45"/>
    <p:sldId id="382" r:id="rId46"/>
    <p:sldId id="383" r:id="rId47"/>
    <p:sldId id="570" r:id="rId48"/>
    <p:sldId id="384" r:id="rId49"/>
    <p:sldId id="385" r:id="rId50"/>
    <p:sldId id="386" r:id="rId51"/>
    <p:sldId id="387" r:id="rId52"/>
    <p:sldId id="571" r:id="rId53"/>
    <p:sldId id="572" r:id="rId54"/>
    <p:sldId id="574" r:id="rId55"/>
    <p:sldId id="576" r:id="rId56"/>
    <p:sldId id="575" r:id="rId57"/>
    <p:sldId id="389" r:id="rId58"/>
    <p:sldId id="578" r:id="rId59"/>
    <p:sldId id="559" r:id="rId60"/>
    <p:sldId id="392" r:id="rId61"/>
    <p:sldId id="561" r:id="rId62"/>
    <p:sldId id="560" r:id="rId63"/>
    <p:sldId id="393" r:id="rId64"/>
    <p:sldId id="394" r:id="rId65"/>
    <p:sldId id="583" r:id="rId66"/>
    <p:sldId id="395" r:id="rId67"/>
    <p:sldId id="580" r:id="rId68"/>
    <p:sldId id="581" r:id="rId69"/>
    <p:sldId id="582" r:id="rId70"/>
    <p:sldId id="397" r:id="rId71"/>
    <p:sldId id="398" r:id="rId72"/>
    <p:sldId id="399" r:id="rId73"/>
    <p:sldId id="400" r:id="rId74"/>
    <p:sldId id="401" r:id="rId75"/>
    <p:sldId id="584" r:id="rId76"/>
    <p:sldId id="402" r:id="rId77"/>
    <p:sldId id="403" r:id="rId78"/>
    <p:sldId id="586" r:id="rId79"/>
    <p:sldId id="587" r:id="rId80"/>
    <p:sldId id="588" r:id="rId81"/>
    <p:sldId id="589" r:id="rId82"/>
    <p:sldId id="590" r:id="rId83"/>
    <p:sldId id="591" r:id="rId84"/>
    <p:sldId id="592" r:id="rId85"/>
    <p:sldId id="557" r:id="rId86"/>
    <p:sldId id="406" r:id="rId87"/>
    <p:sldId id="407" r:id="rId88"/>
    <p:sldId id="408" r:id="rId89"/>
    <p:sldId id="563" r:id="rId90"/>
    <p:sldId id="567" r:id="rId91"/>
    <p:sldId id="568" r:id="rId92"/>
    <p:sldId id="569" r:id="rId93"/>
    <p:sldId id="411" r:id="rId94"/>
    <p:sldId id="412" r:id="rId95"/>
    <p:sldId id="413" r:id="rId96"/>
    <p:sldId id="414" r:id="rId97"/>
    <p:sldId id="415" r:id="rId98"/>
    <p:sldId id="416" r:id="rId99"/>
    <p:sldId id="417" r:id="rId100"/>
    <p:sldId id="593" r:id="rId101"/>
    <p:sldId id="418" r:id="rId102"/>
    <p:sldId id="419" r:id="rId103"/>
    <p:sldId id="420" r:id="rId104"/>
    <p:sldId id="421" r:id="rId105"/>
    <p:sldId id="422" r:id="rId106"/>
    <p:sldId id="423" r:id="rId107"/>
    <p:sldId id="424" r:id="rId108"/>
    <p:sldId id="425" r:id="rId109"/>
    <p:sldId id="426" r:id="rId110"/>
    <p:sldId id="427" r:id="rId111"/>
    <p:sldId id="428" r:id="rId112"/>
    <p:sldId id="429" r:id="rId113"/>
    <p:sldId id="430" r:id="rId114"/>
    <p:sldId id="431" r:id="rId115"/>
    <p:sldId id="432" r:id="rId116"/>
    <p:sldId id="433" r:id="rId117"/>
    <p:sldId id="434" r:id="rId118"/>
    <p:sldId id="435" r:id="rId119"/>
    <p:sldId id="436" r:id="rId120"/>
    <p:sldId id="438" r:id="rId121"/>
    <p:sldId id="295" r:id="rId1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9">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419C"/>
    <a:srgbClr val="0088EE"/>
    <a:srgbClr val="F6B940"/>
    <a:srgbClr val="29A3FF"/>
    <a:srgbClr val="0594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140" autoAdjust="0"/>
  </p:normalViewPr>
  <p:slideViewPr>
    <p:cSldViewPr snapToGrid="0">
      <p:cViewPr varScale="1">
        <p:scale>
          <a:sx n="68" d="100"/>
          <a:sy n="68" d="100"/>
        </p:scale>
        <p:origin x="816" y="60"/>
      </p:cViewPr>
      <p:guideLst>
        <p:guide orient="horz" pos="2209"/>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presProps" Target="presProp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375C04-A3C3-4E3A-B19A-48AC5415FA33}" type="datetimeFigureOut">
              <a:rPr lang="zh-CN" altLang="en-US" smtClean="0"/>
              <a:t>2022/9/26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42FA7-E35B-4F51-A7C9-75D176C9E294}" type="slidenum">
              <a:rPr lang="zh-CN" altLang="en-US" smtClean="0"/>
              <a:t>‹#›</a:t>
            </a:fld>
            <a:endParaRPr lang="zh-CN" altLang="en-US"/>
          </a:p>
        </p:txBody>
      </p:sp>
    </p:spTree>
    <p:extLst>
      <p:ext uri="{BB962C8B-B14F-4D97-AF65-F5344CB8AC3E}">
        <p14:creationId xmlns:p14="http://schemas.microsoft.com/office/powerpoint/2010/main" val="292357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fld id="{40F42FA7-E35B-4F51-A7C9-75D176C9E294}" type="slidenum">
              <a:rPr lang="zh-CN" altLang="en-US" smtClean="0"/>
              <a:t>87</a:t>
            </a:fld>
            <a:endParaRPr lang="zh-CN" altLang="en-US"/>
          </a:p>
        </p:txBody>
      </p:sp>
    </p:spTree>
    <p:extLst>
      <p:ext uri="{BB962C8B-B14F-4D97-AF65-F5344CB8AC3E}">
        <p14:creationId xmlns:p14="http://schemas.microsoft.com/office/powerpoint/2010/main" val="2160716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www.officeplus.cn/Template/Home.shtml" TargetMode="External"/><Relationship Id="rId2" Type="http://schemas.openxmlformats.org/officeDocument/2006/relationships/image" Target="../media/image1.jpe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e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http://www.officeplus.cn/Template/Home.shtml" TargetMode="Externa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669925" y="2150019"/>
            <a:ext cx="4423002" cy="558799"/>
          </a:xfrm>
        </p:spPr>
        <p:txBody>
          <a:bodyPr anchor="ctr">
            <a:normAutofit/>
          </a:bodyPr>
          <a:lstStyle>
            <a:lvl1pPr marL="0" indent="0" algn="l">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title style</a:t>
            </a:r>
            <a:endParaRPr lang="zh-CN" altLang="en-US" dirty="0"/>
          </a:p>
        </p:txBody>
      </p:sp>
      <p:sp>
        <p:nvSpPr>
          <p:cNvPr id="9802" name="标题 1"/>
          <p:cNvSpPr>
            <a:spLocks noGrp="1"/>
          </p:cNvSpPr>
          <p:nvPr userDrawn="1">
            <p:ph type="ctrTitle"/>
          </p:nvPr>
        </p:nvSpPr>
        <p:spPr>
          <a:xfrm>
            <a:off x="669925" y="1320800"/>
            <a:ext cx="4423002" cy="698591"/>
          </a:xfrm>
        </p:spPr>
        <p:txBody>
          <a:bodyPr anchor="ctr">
            <a:normAutofit/>
          </a:bodyPr>
          <a:lstStyle>
            <a:lvl1pPr algn="l">
              <a:defRPr sz="4000">
                <a:solidFill>
                  <a:schemeClr val="tx1"/>
                </a:solidFill>
              </a:defRPr>
            </a:lvl1pPr>
          </a:lstStyle>
          <a:p>
            <a:r>
              <a:rPr lang="en-US" altLang="zh-CN" dirty="0"/>
              <a:t>Click to edit Master title style</a:t>
            </a:r>
            <a:endParaRPr lang="zh-CN" altLang="en-US" dirty="0"/>
          </a:p>
        </p:txBody>
      </p:sp>
      <p:sp>
        <p:nvSpPr>
          <p:cNvPr id="12" name="文本占位符 13"/>
          <p:cNvSpPr>
            <a:spLocks noGrp="1"/>
          </p:cNvSpPr>
          <p:nvPr userDrawn="1">
            <p:ph type="body" sz="quarter" idx="10" hasCustomPrompt="1"/>
          </p:nvPr>
        </p:nvSpPr>
        <p:spPr>
          <a:xfrm>
            <a:off x="669925" y="3189949"/>
            <a:ext cx="2045144" cy="248371"/>
          </a:xfrm>
        </p:spPr>
        <p:txBody>
          <a:bodyPr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69925" y="3453845"/>
            <a:ext cx="2045144" cy="248371"/>
          </a:xfrm>
        </p:spPr>
        <p:txBody>
          <a:bodyPr anchor="ctr">
            <a:noAutofit/>
          </a:bodyPr>
          <a:lstStyle>
            <a:lvl1pPr marL="0" indent="0" algn="l">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grpSp>
        <p:nvGrpSpPr>
          <p:cNvPr id="60" name="组合 59"/>
          <p:cNvGrpSpPr/>
          <p:nvPr userDrawn="1"/>
        </p:nvGrpSpPr>
        <p:grpSpPr>
          <a:xfrm>
            <a:off x="-12088" y="4794394"/>
            <a:ext cx="12204089" cy="2063607"/>
            <a:chOff x="-12088" y="4794394"/>
            <a:chExt cx="12204089" cy="2063607"/>
          </a:xfrm>
        </p:grpSpPr>
        <p:sp>
          <p:nvSpPr>
            <p:cNvPr id="52" name="任意多边形: 形状 51"/>
            <p:cNvSpPr/>
            <p:nvPr userDrawn="1"/>
          </p:nvSpPr>
          <p:spPr bwMode="auto">
            <a:xfrm>
              <a:off x="554582" y="4942832"/>
              <a:ext cx="11637418" cy="1915168"/>
            </a:xfrm>
            <a:custGeom>
              <a:avLst/>
              <a:gdLst>
                <a:gd name="connsiteX0" fmla="*/ 8612903 w 11637418"/>
                <a:gd name="connsiteY0" fmla="*/ 0 h 1915168"/>
                <a:gd name="connsiteX1" fmla="*/ 11637418 w 11637418"/>
                <a:gd name="connsiteY1" fmla="*/ 1581105 h 1915168"/>
                <a:gd name="connsiteX2" fmla="*/ 11637418 w 11637418"/>
                <a:gd name="connsiteY2" fmla="*/ 1915168 h 1915168"/>
                <a:gd name="connsiteX3" fmla="*/ 0 w 11637418"/>
                <a:gd name="connsiteY3" fmla="*/ 1915168 h 1915168"/>
              </a:gdLst>
              <a:ahLst/>
              <a:cxnLst>
                <a:cxn ang="0">
                  <a:pos x="connsiteX0" y="connsiteY0"/>
                </a:cxn>
                <a:cxn ang="0">
                  <a:pos x="connsiteX1" y="connsiteY1"/>
                </a:cxn>
                <a:cxn ang="0">
                  <a:pos x="connsiteX2" y="connsiteY2"/>
                </a:cxn>
                <a:cxn ang="0">
                  <a:pos x="connsiteX3" y="connsiteY3"/>
                </a:cxn>
              </a:cxnLst>
              <a:rect l="l" t="t" r="r" b="b"/>
              <a:pathLst>
                <a:path w="11637418" h="1915168">
                  <a:moveTo>
                    <a:pt x="8612903" y="0"/>
                  </a:moveTo>
                  <a:lnTo>
                    <a:pt x="11637418" y="1581105"/>
                  </a:lnTo>
                  <a:lnTo>
                    <a:pt x="11637418" y="1915168"/>
                  </a:lnTo>
                  <a:lnTo>
                    <a:pt x="0" y="1915168"/>
                  </a:lnTo>
                  <a:close/>
                </a:path>
              </a:pathLst>
            </a:custGeom>
            <a:solidFill>
              <a:schemeClr val="accent1">
                <a:lumMod val="40000"/>
                <a:lumOff val="60000"/>
                <a:alpha val="34000"/>
              </a:schemeClr>
            </a:solidFill>
            <a:ln>
              <a:noFill/>
            </a:ln>
          </p:spPr>
          <p:txBody>
            <a:bodyPr vert="horz" wrap="square" lIns="91440" tIns="45720" rIns="91440" bIns="45720" numCol="1" anchor="t" anchorCtr="0" compatLnSpc="1">
              <a:noAutofit/>
            </a:bodyPr>
            <a:lstStyle/>
            <a:p>
              <a:pPr lvl="0"/>
              <a:endParaRPr lang="zh-CN" altLang="en-US"/>
            </a:p>
          </p:txBody>
        </p:sp>
        <p:sp>
          <p:nvSpPr>
            <p:cNvPr id="54" name="任意多边形: 形状 53"/>
            <p:cNvSpPr/>
            <p:nvPr userDrawn="1"/>
          </p:nvSpPr>
          <p:spPr bwMode="auto">
            <a:xfrm>
              <a:off x="335096" y="4794394"/>
              <a:ext cx="11856904" cy="2063607"/>
            </a:xfrm>
            <a:custGeom>
              <a:avLst/>
              <a:gdLst>
                <a:gd name="connsiteX0" fmla="*/ 7128328 w 11856904"/>
                <a:gd name="connsiteY0" fmla="*/ 0 h 2063607"/>
                <a:gd name="connsiteX1" fmla="*/ 11856904 w 11856904"/>
                <a:gd name="connsiteY1" fmla="*/ 1832069 h 2063607"/>
                <a:gd name="connsiteX2" fmla="*/ 11856904 w 11856904"/>
                <a:gd name="connsiteY2" fmla="*/ 2063607 h 2063607"/>
                <a:gd name="connsiteX3" fmla="*/ 0 w 11856904"/>
                <a:gd name="connsiteY3" fmla="*/ 2063607 h 2063607"/>
              </a:gdLst>
              <a:ahLst/>
              <a:cxnLst>
                <a:cxn ang="0">
                  <a:pos x="connsiteX0" y="connsiteY0"/>
                </a:cxn>
                <a:cxn ang="0">
                  <a:pos x="connsiteX1" y="connsiteY1"/>
                </a:cxn>
                <a:cxn ang="0">
                  <a:pos x="connsiteX2" y="connsiteY2"/>
                </a:cxn>
                <a:cxn ang="0">
                  <a:pos x="connsiteX3" y="connsiteY3"/>
                </a:cxn>
              </a:cxnLst>
              <a:rect l="l" t="t" r="r" b="b"/>
              <a:pathLst>
                <a:path w="11856904" h="2063607">
                  <a:moveTo>
                    <a:pt x="7128328" y="0"/>
                  </a:moveTo>
                  <a:lnTo>
                    <a:pt x="11856904" y="1832069"/>
                  </a:lnTo>
                  <a:lnTo>
                    <a:pt x="11856904" y="2063607"/>
                  </a:lnTo>
                  <a:lnTo>
                    <a:pt x="0" y="2063607"/>
                  </a:lnTo>
                  <a:close/>
                </a:path>
              </a:pathLst>
            </a:custGeom>
            <a:solidFill>
              <a:schemeClr val="accent2">
                <a:lumMod val="60000"/>
                <a:lumOff val="40000"/>
                <a:alpha val="47000"/>
              </a:schemeClr>
            </a:solidFill>
            <a:ln>
              <a:noFill/>
            </a:ln>
          </p:spPr>
          <p:txBody>
            <a:bodyPr vert="horz" wrap="square" lIns="91440" tIns="45720" rIns="91440" bIns="45720" numCol="1" anchor="t" anchorCtr="0" compatLnSpc="1">
              <a:noAutofit/>
            </a:bodyPr>
            <a:lstStyle/>
            <a:p>
              <a:endParaRPr lang="zh-CN" altLang="en-US"/>
            </a:p>
          </p:txBody>
        </p:sp>
        <p:sp>
          <p:nvSpPr>
            <p:cNvPr id="56" name="任意多边形: 形状 55"/>
            <p:cNvSpPr/>
            <p:nvPr userDrawn="1"/>
          </p:nvSpPr>
          <p:spPr bwMode="auto">
            <a:xfrm>
              <a:off x="139320" y="4847832"/>
              <a:ext cx="12052680" cy="2010168"/>
            </a:xfrm>
            <a:custGeom>
              <a:avLst/>
              <a:gdLst>
                <a:gd name="connsiteX0" fmla="*/ 5073792 w 12052680"/>
                <a:gd name="connsiteY0" fmla="*/ 0 h 2010168"/>
                <a:gd name="connsiteX1" fmla="*/ 12052680 w 12052680"/>
                <a:gd name="connsiteY1" fmla="*/ 1869250 h 2010168"/>
                <a:gd name="connsiteX2" fmla="*/ 12052680 w 12052680"/>
                <a:gd name="connsiteY2" fmla="*/ 2010168 h 2010168"/>
                <a:gd name="connsiteX3" fmla="*/ 0 w 12052680"/>
                <a:gd name="connsiteY3" fmla="*/ 2010168 h 2010168"/>
              </a:gdLst>
              <a:ahLst/>
              <a:cxnLst>
                <a:cxn ang="0">
                  <a:pos x="connsiteX0" y="connsiteY0"/>
                </a:cxn>
                <a:cxn ang="0">
                  <a:pos x="connsiteX1" y="connsiteY1"/>
                </a:cxn>
                <a:cxn ang="0">
                  <a:pos x="connsiteX2" y="connsiteY2"/>
                </a:cxn>
                <a:cxn ang="0">
                  <a:pos x="connsiteX3" y="connsiteY3"/>
                </a:cxn>
              </a:cxnLst>
              <a:rect l="l" t="t" r="r" b="b"/>
              <a:pathLst>
                <a:path w="12052680" h="2010168">
                  <a:moveTo>
                    <a:pt x="5073792" y="0"/>
                  </a:moveTo>
                  <a:lnTo>
                    <a:pt x="12052680" y="1869250"/>
                  </a:lnTo>
                  <a:lnTo>
                    <a:pt x="12052680" y="2010168"/>
                  </a:lnTo>
                  <a:lnTo>
                    <a:pt x="0" y="2010168"/>
                  </a:lnTo>
                  <a:close/>
                </a:path>
              </a:pathLst>
            </a:custGeom>
            <a:solidFill>
              <a:schemeClr val="accent2"/>
            </a:solidFill>
            <a:ln>
              <a:noFill/>
            </a:ln>
          </p:spPr>
          <p:txBody>
            <a:bodyPr vert="horz" wrap="square" lIns="91440" tIns="45720" rIns="91440" bIns="45720" numCol="1" anchor="t" anchorCtr="0" compatLnSpc="1">
              <a:noAutofit/>
            </a:bodyPr>
            <a:lstStyle/>
            <a:p>
              <a:pPr lvl="0"/>
              <a:endParaRPr lang="zh-CN" altLang="en-US"/>
            </a:p>
          </p:txBody>
        </p:sp>
        <p:sp>
          <p:nvSpPr>
            <p:cNvPr id="58" name="任意多边形: 形状 57"/>
            <p:cNvSpPr/>
            <p:nvPr userDrawn="1"/>
          </p:nvSpPr>
          <p:spPr bwMode="auto">
            <a:xfrm>
              <a:off x="-12088" y="5275332"/>
              <a:ext cx="12204089" cy="1582668"/>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p:spPr>
          <p:txBody>
            <a:bodyPr vert="horz" wrap="square" lIns="91440" tIns="45720" rIns="91440" bIns="45720" numCol="1" anchor="t" anchorCtr="0" compatLnSpc="1">
              <a:noAutofit/>
            </a:bodyPr>
            <a:lstStyle/>
            <a:p>
              <a:pPr lvl="0"/>
              <a:endParaRPr lang="zh-CN" altLang="en-US" dirty="0"/>
            </a:p>
          </p:txBody>
        </p:sp>
      </p:grpSp>
      <p:grpSp>
        <p:nvGrpSpPr>
          <p:cNvPr id="59" name="组合 58"/>
          <p:cNvGrpSpPr/>
          <p:nvPr userDrawn="1"/>
        </p:nvGrpSpPr>
        <p:grpSpPr>
          <a:xfrm>
            <a:off x="7778078" y="0"/>
            <a:ext cx="4413923" cy="3499502"/>
            <a:chOff x="7778078" y="0"/>
            <a:chExt cx="4413923" cy="3499502"/>
          </a:xfrm>
        </p:grpSpPr>
        <p:sp>
          <p:nvSpPr>
            <p:cNvPr id="42" name="任意多边形: 形状 41"/>
            <p:cNvSpPr/>
            <p:nvPr userDrawn="1"/>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p:spPr>
          <p:txBody>
            <a:bodyPr vert="horz" wrap="square" lIns="91440" tIns="45720" rIns="91440" bIns="45720" numCol="1" anchor="t" anchorCtr="0" compatLnSpc="1">
              <a:noAutofit/>
            </a:bodyPr>
            <a:lstStyle/>
            <a:p>
              <a:endParaRPr lang="zh-CN" altLang="en-US"/>
            </a:p>
          </p:txBody>
        </p:sp>
        <p:sp>
          <p:nvSpPr>
            <p:cNvPr id="40" name="任意多边形: 形状 39"/>
            <p:cNvSpPr/>
            <p:nvPr userDrawn="1"/>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p:spPr>
          <p:txBody>
            <a:bodyPr vert="horz" wrap="square" lIns="91440" tIns="45720" rIns="91440" bIns="45720" numCol="1" anchor="t" anchorCtr="0" compatLnSpc="1">
              <a:noAutofit/>
            </a:bodyPr>
            <a:lstStyle/>
            <a:p>
              <a:endParaRPr lang="zh-CN" altLang="en-US"/>
            </a:p>
          </p:txBody>
        </p:sp>
        <p:sp>
          <p:nvSpPr>
            <p:cNvPr id="38" name="任意多边形: 形状 37"/>
            <p:cNvSpPr/>
            <p:nvPr userDrawn="1"/>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36" name="任意多边形: 形状 35"/>
            <p:cNvSpPr/>
            <p:nvPr userDrawn="1"/>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p:spPr>
          <p:txBody>
            <a:bodyPr vert="horz" wrap="square" lIns="91440" tIns="45720" rIns="91440" bIns="45720" numCol="1" anchor="t" anchorCtr="0" compatLnSpc="1">
              <a:noAutofit/>
            </a:bodyPr>
            <a:lstStyle/>
            <a:p>
              <a:endParaRPr lang="zh-CN" alt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0" name="标题 1"/>
          <p:cNvSpPr>
            <a:spLocks noGrp="1"/>
          </p:cNvSpPr>
          <p:nvPr>
            <p:ph type="title"/>
          </p:nvPr>
        </p:nvSpPr>
        <p:spPr>
          <a:xfrm>
            <a:off x="1956131" y="2352597"/>
            <a:ext cx="4535055" cy="656792"/>
          </a:xfrm>
        </p:spPr>
        <p:txBody>
          <a:bodyPr anchor="ctr">
            <a:normAutofit/>
          </a:bodyPr>
          <a:lstStyle>
            <a:lvl1pPr algn="ctr">
              <a:defRPr sz="2400" b="1">
                <a:solidFill>
                  <a:srgbClr val="003D61"/>
                </a:solidFill>
              </a:defRPr>
            </a:lvl1pPr>
          </a:lstStyle>
          <a:p>
            <a:r>
              <a:rPr lang="en-US" altLang="zh-CN" dirty="0"/>
              <a:t>Click to edit Master title style</a:t>
            </a:r>
            <a:endParaRPr lang="zh-CN" altLang="en-US" dirty="0"/>
          </a:p>
        </p:txBody>
      </p:sp>
      <p:sp>
        <p:nvSpPr>
          <p:cNvPr id="21" name="文本占位符 2"/>
          <p:cNvSpPr>
            <a:spLocks noGrp="1"/>
          </p:cNvSpPr>
          <p:nvPr>
            <p:ph type="body" idx="1"/>
          </p:nvPr>
        </p:nvSpPr>
        <p:spPr>
          <a:xfrm>
            <a:off x="1950358" y="3233648"/>
            <a:ext cx="4546600" cy="1015623"/>
          </a:xfrm>
        </p:spPr>
        <p:txBody>
          <a:bodyPr anchor="t">
            <a:normAutofit/>
          </a:bodyPr>
          <a:lstStyle>
            <a:lvl1pPr marL="0" indent="0" algn="ctr">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Edit Master text styles</a:t>
            </a:r>
          </a:p>
        </p:txBody>
      </p:sp>
      <p:grpSp>
        <p:nvGrpSpPr>
          <p:cNvPr id="9" name="组合 8"/>
          <p:cNvGrpSpPr/>
          <p:nvPr userDrawn="1"/>
        </p:nvGrpSpPr>
        <p:grpSpPr>
          <a:xfrm flipV="1">
            <a:off x="8256760" y="-16020"/>
            <a:ext cx="3935241" cy="6874019"/>
            <a:chOff x="7778078" y="0"/>
            <a:chExt cx="4413923" cy="3499502"/>
          </a:xfrm>
        </p:grpSpPr>
        <p:sp>
          <p:nvSpPr>
            <p:cNvPr id="10" name="任意多边形: 形状 9"/>
            <p:cNvSpPr/>
            <p:nvPr userDrawn="1"/>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p:spPr>
          <p:txBody>
            <a:bodyPr vert="horz" wrap="square" lIns="91440" tIns="45720" rIns="91440" bIns="45720" numCol="1" anchor="t" anchorCtr="0" compatLnSpc="1">
              <a:noAutofit/>
            </a:bodyPr>
            <a:lstStyle/>
            <a:p>
              <a:endParaRPr lang="zh-CN" altLang="en-US"/>
            </a:p>
          </p:txBody>
        </p:sp>
        <p:sp>
          <p:nvSpPr>
            <p:cNvPr id="11" name="任意多边形: 形状 10"/>
            <p:cNvSpPr/>
            <p:nvPr userDrawn="1"/>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p:spPr>
          <p:txBody>
            <a:bodyPr vert="horz" wrap="square" lIns="91440" tIns="45720" rIns="91440" bIns="45720" numCol="1" anchor="t" anchorCtr="0" compatLnSpc="1">
              <a:noAutofit/>
            </a:bodyPr>
            <a:lstStyle/>
            <a:p>
              <a:endParaRPr lang="zh-CN" altLang="en-US"/>
            </a:p>
          </p:txBody>
        </p:sp>
        <p:sp>
          <p:nvSpPr>
            <p:cNvPr id="12" name="任意多边形: 形状 11"/>
            <p:cNvSpPr/>
            <p:nvPr userDrawn="1"/>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13" name="任意多边形: 形状 12"/>
            <p:cNvSpPr/>
            <p:nvPr userDrawn="1"/>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p:spPr>
          <p:txBody>
            <a:bodyPr vert="horz" wrap="square" lIns="91440" tIns="45720" rIns="91440" bIns="45720" numCol="1" anchor="t" anchorCtr="0" compatLnSpc="1">
              <a:noAutofit/>
            </a:bodyPr>
            <a:lstStyle/>
            <a:p>
              <a:endParaRPr lang="zh-CN" altLang="en-US"/>
            </a:p>
          </p:txBody>
        </p:sp>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10"/>
          </p:nvPr>
        </p:nvSpPr>
        <p:spPr/>
        <p:txBody>
          <a:bodyPr/>
          <a:lstStyle/>
          <a:p>
            <a:fld id="{6489D9C7-5DC6-4263-87FF-7C99F6FB63C3}" type="datetime1">
              <a:rPr lang="zh-CN" altLang="en-US" smtClean="0"/>
              <a:t>2022/9/26</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日期占位符 2"/>
          <p:cNvSpPr>
            <a:spLocks noGrp="1"/>
          </p:cNvSpPr>
          <p:nvPr>
            <p:ph type="dt" sz="half" idx="10"/>
          </p:nvPr>
        </p:nvSpPr>
        <p:spPr/>
        <p:txBody>
          <a:bodyPr/>
          <a:lstStyle/>
          <a:p>
            <a:fld id="{6489D9C7-5DC6-4263-87FF-7C99F6FB63C3}" type="datetime1">
              <a:rPr lang="zh-CN" altLang="en-US" smtClean="0"/>
              <a:t>2022/9/26</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13" name="标题 1"/>
          <p:cNvSpPr>
            <a:spLocks noGrp="1"/>
          </p:cNvSpPr>
          <p:nvPr userDrawn="1">
            <p:ph type="ctrTitle" hasCustomPrompt="1"/>
          </p:nvPr>
        </p:nvSpPr>
        <p:spPr>
          <a:xfrm>
            <a:off x="6299591" y="1502142"/>
            <a:ext cx="3985202" cy="865136"/>
          </a:xfrm>
        </p:spPr>
        <p:txBody>
          <a:bodyPr anchor="ctr">
            <a:normAutofit/>
          </a:bodyPr>
          <a:lstStyle>
            <a:lvl1pPr marL="0" indent="0" algn="r">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4" name="文本占位符 62"/>
          <p:cNvSpPr>
            <a:spLocks noGrp="1"/>
          </p:cNvSpPr>
          <p:nvPr userDrawn="1">
            <p:ph type="body" sz="quarter" idx="17" hasCustomPrompt="1"/>
          </p:nvPr>
        </p:nvSpPr>
        <p:spPr>
          <a:xfrm>
            <a:off x="6299591" y="2930176"/>
            <a:ext cx="3985202" cy="310871"/>
          </a:xfrm>
        </p:spPr>
        <p:txBody>
          <a:bodyPr vert="horz" lIns="91440" tIns="45720" rIns="91440" bIns="45720" rtlCol="0">
            <a:normAutofit/>
          </a:bodyPr>
          <a:lstStyle>
            <a:lvl1pPr marL="0" indent="0" algn="r">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62"/>
          <p:cNvSpPr>
            <a:spLocks noGrp="1"/>
          </p:cNvSpPr>
          <p:nvPr userDrawn="1">
            <p:ph type="body" sz="quarter" idx="18" hasCustomPrompt="1"/>
          </p:nvPr>
        </p:nvSpPr>
        <p:spPr>
          <a:xfrm>
            <a:off x="6299591" y="3245810"/>
            <a:ext cx="3985202" cy="310871"/>
          </a:xfrm>
        </p:spPr>
        <p:txBody>
          <a:bodyPr vert="horz" lIns="91440" tIns="45720" rIns="91440" bIns="45720" rtlCol="0">
            <a:normAutofit/>
          </a:bodyPr>
          <a:lstStyle>
            <a:lvl1pPr marL="0" indent="0" algn="r">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Date</a:t>
            </a:r>
            <a:endParaRPr lang="zh-CN" altLang="en-US" dirty="0"/>
          </a:p>
        </p:txBody>
      </p:sp>
      <p:grpSp>
        <p:nvGrpSpPr>
          <p:cNvPr id="16" name="组合 15"/>
          <p:cNvGrpSpPr/>
          <p:nvPr userDrawn="1"/>
        </p:nvGrpSpPr>
        <p:grpSpPr>
          <a:xfrm flipH="1">
            <a:off x="-1" y="0"/>
            <a:ext cx="3893927" cy="3087232"/>
            <a:chOff x="7778078" y="0"/>
            <a:chExt cx="4413923" cy="3499502"/>
          </a:xfrm>
        </p:grpSpPr>
        <p:sp>
          <p:nvSpPr>
            <p:cNvPr id="17" name="任意多边形: 形状 16"/>
            <p:cNvSpPr/>
            <p:nvPr userDrawn="1"/>
          </p:nvSpPr>
          <p:spPr bwMode="auto">
            <a:xfrm>
              <a:off x="7778078" y="1"/>
              <a:ext cx="4413922" cy="3499501"/>
            </a:xfrm>
            <a:custGeom>
              <a:avLst/>
              <a:gdLst>
                <a:gd name="connsiteX0" fmla="*/ 0 w 4413922"/>
                <a:gd name="connsiteY0" fmla="*/ 0 h 3499501"/>
                <a:gd name="connsiteX1" fmla="*/ 4413922 w 4413922"/>
                <a:gd name="connsiteY1" fmla="*/ 0 h 3499501"/>
                <a:gd name="connsiteX2" fmla="*/ 4413922 w 4413922"/>
                <a:gd name="connsiteY2" fmla="*/ 3499501 h 3499501"/>
              </a:gdLst>
              <a:ahLst/>
              <a:cxnLst>
                <a:cxn ang="0">
                  <a:pos x="connsiteX0" y="connsiteY0"/>
                </a:cxn>
                <a:cxn ang="0">
                  <a:pos x="connsiteX1" y="connsiteY1"/>
                </a:cxn>
                <a:cxn ang="0">
                  <a:pos x="connsiteX2" y="connsiteY2"/>
                </a:cxn>
              </a:cxnLst>
              <a:rect l="l" t="t" r="r" b="b"/>
              <a:pathLst>
                <a:path w="4413922" h="3499501">
                  <a:moveTo>
                    <a:pt x="0" y="0"/>
                  </a:moveTo>
                  <a:lnTo>
                    <a:pt x="4413922" y="0"/>
                  </a:lnTo>
                  <a:lnTo>
                    <a:pt x="4413922" y="3499501"/>
                  </a:lnTo>
                  <a:close/>
                </a:path>
              </a:pathLst>
            </a:custGeom>
            <a:solidFill>
              <a:schemeClr val="accent1">
                <a:lumMod val="40000"/>
                <a:lumOff val="60000"/>
                <a:alpha val="34000"/>
              </a:schemeClr>
            </a:solidFill>
            <a:ln>
              <a:noFill/>
            </a:ln>
          </p:spPr>
          <p:txBody>
            <a:bodyPr vert="horz" wrap="square" lIns="91440" tIns="45720" rIns="91440" bIns="45720" numCol="1" anchor="t" anchorCtr="0" compatLnSpc="1">
              <a:noAutofit/>
            </a:bodyPr>
            <a:lstStyle/>
            <a:p>
              <a:endParaRPr lang="zh-CN" altLang="en-US"/>
            </a:p>
          </p:txBody>
        </p:sp>
        <p:sp>
          <p:nvSpPr>
            <p:cNvPr id="19" name="任意多边形: 形状 18"/>
            <p:cNvSpPr/>
            <p:nvPr userDrawn="1"/>
          </p:nvSpPr>
          <p:spPr bwMode="auto">
            <a:xfrm>
              <a:off x="7821128" y="0"/>
              <a:ext cx="4370872" cy="2993432"/>
            </a:xfrm>
            <a:custGeom>
              <a:avLst/>
              <a:gdLst>
                <a:gd name="connsiteX0" fmla="*/ 0 w 4370872"/>
                <a:gd name="connsiteY0" fmla="*/ 0 h 2993432"/>
                <a:gd name="connsiteX1" fmla="*/ 4370872 w 4370872"/>
                <a:gd name="connsiteY1" fmla="*/ 0 h 2993432"/>
                <a:gd name="connsiteX2" fmla="*/ 4370872 w 4370872"/>
                <a:gd name="connsiteY2" fmla="*/ 2993432 h 2993432"/>
              </a:gdLst>
              <a:ahLst/>
              <a:cxnLst>
                <a:cxn ang="0">
                  <a:pos x="connsiteX0" y="connsiteY0"/>
                </a:cxn>
                <a:cxn ang="0">
                  <a:pos x="connsiteX1" y="connsiteY1"/>
                </a:cxn>
                <a:cxn ang="0">
                  <a:pos x="connsiteX2" y="connsiteY2"/>
                </a:cxn>
              </a:cxnLst>
              <a:rect l="l" t="t" r="r" b="b"/>
              <a:pathLst>
                <a:path w="4370872" h="2993432">
                  <a:moveTo>
                    <a:pt x="0" y="0"/>
                  </a:moveTo>
                  <a:lnTo>
                    <a:pt x="4370872" y="0"/>
                  </a:lnTo>
                  <a:lnTo>
                    <a:pt x="4370872" y="2993432"/>
                  </a:lnTo>
                  <a:close/>
                </a:path>
              </a:pathLst>
            </a:custGeom>
            <a:solidFill>
              <a:schemeClr val="accent1">
                <a:lumMod val="40000"/>
                <a:lumOff val="60000"/>
              </a:schemeClr>
            </a:solidFill>
            <a:ln>
              <a:noFill/>
            </a:ln>
          </p:spPr>
          <p:txBody>
            <a:bodyPr vert="horz" wrap="square" lIns="91440" tIns="45720" rIns="91440" bIns="45720" numCol="1" anchor="t" anchorCtr="0" compatLnSpc="1">
              <a:noAutofit/>
            </a:bodyPr>
            <a:lstStyle/>
            <a:p>
              <a:endParaRPr lang="zh-CN" altLang="en-US"/>
            </a:p>
          </p:txBody>
        </p:sp>
        <p:sp>
          <p:nvSpPr>
            <p:cNvPr id="21" name="任意多边形: 形状 20"/>
            <p:cNvSpPr/>
            <p:nvPr userDrawn="1"/>
          </p:nvSpPr>
          <p:spPr bwMode="auto">
            <a:xfrm>
              <a:off x="7889890" y="1"/>
              <a:ext cx="4302111" cy="2419939"/>
            </a:xfrm>
            <a:custGeom>
              <a:avLst/>
              <a:gdLst>
                <a:gd name="connsiteX0" fmla="*/ 0 w 4302111"/>
                <a:gd name="connsiteY0" fmla="*/ 0 h 2419939"/>
                <a:gd name="connsiteX1" fmla="*/ 4302111 w 4302111"/>
                <a:gd name="connsiteY1" fmla="*/ 0 h 2419939"/>
                <a:gd name="connsiteX2" fmla="*/ 4302111 w 4302111"/>
                <a:gd name="connsiteY2" fmla="*/ 2419939 h 2419939"/>
              </a:gdLst>
              <a:ahLst/>
              <a:cxnLst>
                <a:cxn ang="0">
                  <a:pos x="connsiteX0" y="connsiteY0"/>
                </a:cxn>
                <a:cxn ang="0">
                  <a:pos x="connsiteX1" y="connsiteY1"/>
                </a:cxn>
                <a:cxn ang="0">
                  <a:pos x="connsiteX2" y="connsiteY2"/>
                </a:cxn>
              </a:cxnLst>
              <a:rect l="l" t="t" r="r" b="b"/>
              <a:pathLst>
                <a:path w="4302111" h="2419939">
                  <a:moveTo>
                    <a:pt x="0" y="0"/>
                  </a:moveTo>
                  <a:lnTo>
                    <a:pt x="4302111" y="0"/>
                  </a:lnTo>
                  <a:lnTo>
                    <a:pt x="4302111" y="2419939"/>
                  </a:lnTo>
                  <a:close/>
                </a:path>
              </a:pathLst>
            </a:custGeom>
            <a:solidFill>
              <a:schemeClr val="accent1">
                <a:lumMod val="75000"/>
              </a:schemeClr>
            </a:solidFill>
            <a:ln>
              <a:noFill/>
            </a:ln>
          </p:spPr>
          <p:txBody>
            <a:bodyPr vert="horz" wrap="square" lIns="91440" tIns="45720" rIns="91440" bIns="45720" numCol="1" anchor="t" anchorCtr="0" compatLnSpc="1">
              <a:noAutofit/>
            </a:bodyPr>
            <a:lstStyle/>
            <a:p>
              <a:endParaRPr lang="zh-CN" altLang="en-US"/>
            </a:p>
          </p:txBody>
        </p:sp>
        <p:sp>
          <p:nvSpPr>
            <p:cNvPr id="24" name="任意多边形: 形状 23"/>
            <p:cNvSpPr/>
            <p:nvPr userDrawn="1"/>
          </p:nvSpPr>
          <p:spPr bwMode="auto">
            <a:xfrm>
              <a:off x="7985356" y="0"/>
              <a:ext cx="4206644" cy="1895952"/>
            </a:xfrm>
            <a:custGeom>
              <a:avLst/>
              <a:gdLst>
                <a:gd name="connsiteX0" fmla="*/ 0 w 4206644"/>
                <a:gd name="connsiteY0" fmla="*/ 0 h 1895952"/>
                <a:gd name="connsiteX1" fmla="*/ 4206644 w 4206644"/>
                <a:gd name="connsiteY1" fmla="*/ 0 h 1895952"/>
                <a:gd name="connsiteX2" fmla="*/ 4206644 w 4206644"/>
                <a:gd name="connsiteY2" fmla="*/ 1895952 h 1895952"/>
              </a:gdLst>
              <a:ahLst/>
              <a:cxnLst>
                <a:cxn ang="0">
                  <a:pos x="connsiteX0" y="connsiteY0"/>
                </a:cxn>
                <a:cxn ang="0">
                  <a:pos x="connsiteX1" y="connsiteY1"/>
                </a:cxn>
                <a:cxn ang="0">
                  <a:pos x="connsiteX2" y="connsiteY2"/>
                </a:cxn>
              </a:cxnLst>
              <a:rect l="l" t="t" r="r" b="b"/>
              <a:pathLst>
                <a:path w="4206644" h="1895952">
                  <a:moveTo>
                    <a:pt x="0" y="0"/>
                  </a:moveTo>
                  <a:lnTo>
                    <a:pt x="4206644" y="0"/>
                  </a:lnTo>
                  <a:lnTo>
                    <a:pt x="4206644" y="1895952"/>
                  </a:lnTo>
                  <a:close/>
                </a:path>
              </a:pathLst>
            </a:custGeom>
            <a:solidFill>
              <a:schemeClr val="accent1">
                <a:alpha val="71000"/>
              </a:schemeClr>
            </a:solidFill>
            <a:ln>
              <a:noFill/>
            </a:ln>
          </p:spPr>
          <p:txBody>
            <a:bodyPr vert="horz" wrap="square" lIns="91440" tIns="45720" rIns="91440" bIns="45720" numCol="1" anchor="t" anchorCtr="0" compatLnSpc="1">
              <a:noAutofit/>
            </a:bodyPr>
            <a:lstStyle/>
            <a:p>
              <a:endParaRPr lang="zh-CN" altLang="en-US"/>
            </a:p>
          </p:txBody>
        </p:sp>
      </p:grpSp>
      <p:grpSp>
        <p:nvGrpSpPr>
          <p:cNvPr id="25" name="组合 24"/>
          <p:cNvGrpSpPr/>
          <p:nvPr userDrawn="1"/>
        </p:nvGrpSpPr>
        <p:grpSpPr>
          <a:xfrm flipH="1">
            <a:off x="-12089" y="4291344"/>
            <a:ext cx="12204089" cy="2566658"/>
            <a:chOff x="-12088" y="4794394"/>
            <a:chExt cx="12204089" cy="2063607"/>
          </a:xfrm>
        </p:grpSpPr>
        <p:sp>
          <p:nvSpPr>
            <p:cNvPr id="26" name="任意多边形: 形状 25"/>
            <p:cNvSpPr/>
            <p:nvPr userDrawn="1"/>
          </p:nvSpPr>
          <p:spPr bwMode="auto">
            <a:xfrm>
              <a:off x="554582" y="4942832"/>
              <a:ext cx="11637418" cy="1915168"/>
            </a:xfrm>
            <a:custGeom>
              <a:avLst/>
              <a:gdLst>
                <a:gd name="connsiteX0" fmla="*/ 8612903 w 11637418"/>
                <a:gd name="connsiteY0" fmla="*/ 0 h 1915168"/>
                <a:gd name="connsiteX1" fmla="*/ 11637418 w 11637418"/>
                <a:gd name="connsiteY1" fmla="*/ 1581105 h 1915168"/>
                <a:gd name="connsiteX2" fmla="*/ 11637418 w 11637418"/>
                <a:gd name="connsiteY2" fmla="*/ 1915168 h 1915168"/>
                <a:gd name="connsiteX3" fmla="*/ 0 w 11637418"/>
                <a:gd name="connsiteY3" fmla="*/ 1915168 h 1915168"/>
              </a:gdLst>
              <a:ahLst/>
              <a:cxnLst>
                <a:cxn ang="0">
                  <a:pos x="connsiteX0" y="connsiteY0"/>
                </a:cxn>
                <a:cxn ang="0">
                  <a:pos x="connsiteX1" y="connsiteY1"/>
                </a:cxn>
                <a:cxn ang="0">
                  <a:pos x="connsiteX2" y="connsiteY2"/>
                </a:cxn>
                <a:cxn ang="0">
                  <a:pos x="connsiteX3" y="connsiteY3"/>
                </a:cxn>
              </a:cxnLst>
              <a:rect l="l" t="t" r="r" b="b"/>
              <a:pathLst>
                <a:path w="11637418" h="1915168">
                  <a:moveTo>
                    <a:pt x="8612903" y="0"/>
                  </a:moveTo>
                  <a:lnTo>
                    <a:pt x="11637418" y="1581105"/>
                  </a:lnTo>
                  <a:lnTo>
                    <a:pt x="11637418" y="1915168"/>
                  </a:lnTo>
                  <a:lnTo>
                    <a:pt x="0" y="1915168"/>
                  </a:lnTo>
                  <a:close/>
                </a:path>
              </a:pathLst>
            </a:custGeom>
            <a:solidFill>
              <a:schemeClr val="accent1">
                <a:lumMod val="40000"/>
                <a:lumOff val="60000"/>
                <a:alpha val="34000"/>
              </a:schemeClr>
            </a:solidFill>
            <a:ln>
              <a:noFill/>
            </a:ln>
          </p:spPr>
          <p:txBody>
            <a:bodyPr vert="horz" wrap="square" lIns="91440" tIns="45720" rIns="91440" bIns="45720" numCol="1" anchor="t" anchorCtr="0" compatLnSpc="1">
              <a:noAutofit/>
            </a:bodyPr>
            <a:lstStyle/>
            <a:p>
              <a:pPr lvl="0"/>
              <a:endParaRPr lang="zh-CN" altLang="en-US"/>
            </a:p>
          </p:txBody>
        </p:sp>
        <p:sp>
          <p:nvSpPr>
            <p:cNvPr id="27" name="任意多边形: 形状 26"/>
            <p:cNvSpPr/>
            <p:nvPr userDrawn="1"/>
          </p:nvSpPr>
          <p:spPr bwMode="auto">
            <a:xfrm>
              <a:off x="335096" y="4794394"/>
              <a:ext cx="11856904" cy="2063607"/>
            </a:xfrm>
            <a:custGeom>
              <a:avLst/>
              <a:gdLst>
                <a:gd name="connsiteX0" fmla="*/ 7128328 w 11856904"/>
                <a:gd name="connsiteY0" fmla="*/ 0 h 2063607"/>
                <a:gd name="connsiteX1" fmla="*/ 11856904 w 11856904"/>
                <a:gd name="connsiteY1" fmla="*/ 1832069 h 2063607"/>
                <a:gd name="connsiteX2" fmla="*/ 11856904 w 11856904"/>
                <a:gd name="connsiteY2" fmla="*/ 2063607 h 2063607"/>
                <a:gd name="connsiteX3" fmla="*/ 0 w 11856904"/>
                <a:gd name="connsiteY3" fmla="*/ 2063607 h 2063607"/>
              </a:gdLst>
              <a:ahLst/>
              <a:cxnLst>
                <a:cxn ang="0">
                  <a:pos x="connsiteX0" y="connsiteY0"/>
                </a:cxn>
                <a:cxn ang="0">
                  <a:pos x="connsiteX1" y="connsiteY1"/>
                </a:cxn>
                <a:cxn ang="0">
                  <a:pos x="connsiteX2" y="connsiteY2"/>
                </a:cxn>
                <a:cxn ang="0">
                  <a:pos x="connsiteX3" y="connsiteY3"/>
                </a:cxn>
              </a:cxnLst>
              <a:rect l="l" t="t" r="r" b="b"/>
              <a:pathLst>
                <a:path w="11856904" h="2063607">
                  <a:moveTo>
                    <a:pt x="7128328" y="0"/>
                  </a:moveTo>
                  <a:lnTo>
                    <a:pt x="11856904" y="1832069"/>
                  </a:lnTo>
                  <a:lnTo>
                    <a:pt x="11856904" y="2063607"/>
                  </a:lnTo>
                  <a:lnTo>
                    <a:pt x="0" y="2063607"/>
                  </a:lnTo>
                  <a:close/>
                </a:path>
              </a:pathLst>
            </a:custGeom>
            <a:solidFill>
              <a:schemeClr val="accent2">
                <a:lumMod val="60000"/>
                <a:lumOff val="40000"/>
                <a:alpha val="47000"/>
              </a:schemeClr>
            </a:solidFill>
            <a:ln>
              <a:noFill/>
            </a:ln>
          </p:spPr>
          <p:txBody>
            <a:bodyPr vert="horz" wrap="square" lIns="91440" tIns="45720" rIns="91440" bIns="45720" numCol="1" anchor="t" anchorCtr="0" compatLnSpc="1">
              <a:noAutofit/>
            </a:bodyPr>
            <a:lstStyle/>
            <a:p>
              <a:endParaRPr lang="zh-CN" altLang="en-US"/>
            </a:p>
          </p:txBody>
        </p:sp>
        <p:sp>
          <p:nvSpPr>
            <p:cNvPr id="28" name="任意多边形: 形状 27"/>
            <p:cNvSpPr/>
            <p:nvPr userDrawn="1"/>
          </p:nvSpPr>
          <p:spPr bwMode="auto">
            <a:xfrm>
              <a:off x="139320" y="4847832"/>
              <a:ext cx="12052680" cy="2010168"/>
            </a:xfrm>
            <a:custGeom>
              <a:avLst/>
              <a:gdLst>
                <a:gd name="connsiteX0" fmla="*/ 5073792 w 12052680"/>
                <a:gd name="connsiteY0" fmla="*/ 0 h 2010168"/>
                <a:gd name="connsiteX1" fmla="*/ 12052680 w 12052680"/>
                <a:gd name="connsiteY1" fmla="*/ 1869250 h 2010168"/>
                <a:gd name="connsiteX2" fmla="*/ 12052680 w 12052680"/>
                <a:gd name="connsiteY2" fmla="*/ 2010168 h 2010168"/>
                <a:gd name="connsiteX3" fmla="*/ 0 w 12052680"/>
                <a:gd name="connsiteY3" fmla="*/ 2010168 h 2010168"/>
              </a:gdLst>
              <a:ahLst/>
              <a:cxnLst>
                <a:cxn ang="0">
                  <a:pos x="connsiteX0" y="connsiteY0"/>
                </a:cxn>
                <a:cxn ang="0">
                  <a:pos x="connsiteX1" y="connsiteY1"/>
                </a:cxn>
                <a:cxn ang="0">
                  <a:pos x="connsiteX2" y="connsiteY2"/>
                </a:cxn>
                <a:cxn ang="0">
                  <a:pos x="connsiteX3" y="connsiteY3"/>
                </a:cxn>
              </a:cxnLst>
              <a:rect l="l" t="t" r="r" b="b"/>
              <a:pathLst>
                <a:path w="12052680" h="2010168">
                  <a:moveTo>
                    <a:pt x="5073792" y="0"/>
                  </a:moveTo>
                  <a:lnTo>
                    <a:pt x="12052680" y="1869250"/>
                  </a:lnTo>
                  <a:lnTo>
                    <a:pt x="12052680" y="2010168"/>
                  </a:lnTo>
                  <a:lnTo>
                    <a:pt x="0" y="2010168"/>
                  </a:lnTo>
                  <a:close/>
                </a:path>
              </a:pathLst>
            </a:custGeom>
            <a:solidFill>
              <a:schemeClr val="accent2"/>
            </a:solidFill>
            <a:ln>
              <a:noFill/>
            </a:ln>
          </p:spPr>
          <p:txBody>
            <a:bodyPr vert="horz" wrap="square" lIns="91440" tIns="45720" rIns="91440" bIns="45720" numCol="1" anchor="t" anchorCtr="0" compatLnSpc="1">
              <a:noAutofit/>
            </a:bodyPr>
            <a:lstStyle/>
            <a:p>
              <a:pPr lvl="0"/>
              <a:endParaRPr lang="zh-CN" altLang="en-US"/>
            </a:p>
          </p:txBody>
        </p:sp>
        <p:sp>
          <p:nvSpPr>
            <p:cNvPr id="29" name="任意多边形: 形状 28"/>
            <p:cNvSpPr/>
            <p:nvPr userDrawn="1"/>
          </p:nvSpPr>
          <p:spPr bwMode="auto">
            <a:xfrm>
              <a:off x="-12088" y="5275332"/>
              <a:ext cx="12204089" cy="1582668"/>
            </a:xfrm>
            <a:custGeom>
              <a:avLst/>
              <a:gdLst>
                <a:gd name="connsiteX0" fmla="*/ 2856139 w 12204089"/>
                <a:gd name="connsiteY0" fmla="*/ 0 h 1582668"/>
                <a:gd name="connsiteX1" fmla="*/ 12204089 w 12204089"/>
                <a:gd name="connsiteY1" fmla="*/ 1521377 h 1582668"/>
                <a:gd name="connsiteX2" fmla="*/ 12204089 w 12204089"/>
                <a:gd name="connsiteY2" fmla="*/ 1582668 h 1582668"/>
                <a:gd name="connsiteX3" fmla="*/ 0 w 12204089"/>
                <a:gd name="connsiteY3" fmla="*/ 1582668 h 1582668"/>
              </a:gdLst>
              <a:ahLst/>
              <a:cxnLst>
                <a:cxn ang="0">
                  <a:pos x="connsiteX0" y="connsiteY0"/>
                </a:cxn>
                <a:cxn ang="0">
                  <a:pos x="connsiteX1" y="connsiteY1"/>
                </a:cxn>
                <a:cxn ang="0">
                  <a:pos x="connsiteX2" y="connsiteY2"/>
                </a:cxn>
                <a:cxn ang="0">
                  <a:pos x="connsiteX3" y="connsiteY3"/>
                </a:cxn>
              </a:cxnLst>
              <a:rect l="l" t="t" r="r" b="b"/>
              <a:pathLst>
                <a:path w="12204089" h="1582668">
                  <a:moveTo>
                    <a:pt x="2856139" y="0"/>
                  </a:moveTo>
                  <a:lnTo>
                    <a:pt x="12204089" y="1521377"/>
                  </a:lnTo>
                  <a:lnTo>
                    <a:pt x="12204089" y="1582668"/>
                  </a:lnTo>
                  <a:lnTo>
                    <a:pt x="0" y="1582668"/>
                  </a:lnTo>
                  <a:close/>
                </a:path>
              </a:pathLst>
            </a:custGeom>
            <a:solidFill>
              <a:schemeClr val="accent1">
                <a:alpha val="71000"/>
              </a:schemeClr>
            </a:solidFill>
            <a:ln>
              <a:noFill/>
            </a:ln>
          </p:spPr>
          <p:txBody>
            <a:bodyPr vert="horz" wrap="square" lIns="91440" tIns="45720" rIns="91440" bIns="45720" numCol="1" anchor="t" anchorCtr="0" compatLnSpc="1">
              <a:noAutofit/>
            </a:bodyPr>
            <a:lstStyle/>
            <a:p>
              <a:pPr lvl="0"/>
              <a:endParaRPr lang="zh-CN" altLang="en-US" dirty="0"/>
            </a:p>
          </p:txBody>
        </p:sp>
      </p:grpSp>
    </p:spTree>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关注服务号">
    <p:spTree>
      <p:nvGrpSpPr>
        <p:cNvPr id="1" name=""/>
        <p:cNvGrpSpPr/>
        <p:nvPr/>
      </p:nvGrpSpPr>
      <p:grpSpPr>
        <a:xfrm>
          <a:off x="0" y="0"/>
          <a:ext cx="0" cy="0"/>
          <a:chOff x="0" y="0"/>
          <a:chExt cx="0" cy="0"/>
        </a:xfrm>
      </p:grpSpPr>
      <p:sp>
        <p:nvSpPr>
          <p:cNvPr id="3" name="矩形 2"/>
          <p:cNvSpPr/>
          <p:nvPr userDrawn="1"/>
        </p:nvSpPr>
        <p:spPr>
          <a:xfrm>
            <a:off x="0" y="3429000"/>
            <a:ext cx="12192000" cy="3429000"/>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4" name="矩形: 圆角 3"/>
          <p:cNvSpPr/>
          <p:nvPr userDrawn="1"/>
        </p:nvSpPr>
        <p:spPr>
          <a:xfrm>
            <a:off x="1079465" y="1527629"/>
            <a:ext cx="3802742" cy="3802742"/>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5" name="图片 4" descr="图片包含 纵横字谜, 文字&#10;&#10;已生成极高可信度的说明"/>
          <p:cNvPicPr>
            <a:picLocks noChangeAspect="1"/>
          </p:cNvPicPr>
          <p:nvPr userDrawn="1"/>
        </p:nvPicPr>
        <p:blipFill>
          <a:blip r:embed="rId2">
            <a:clrChange>
              <a:clrFrom>
                <a:srgbClr val="FFFFFF"/>
              </a:clrFrom>
              <a:clrTo>
                <a:srgbClr val="FFFFFF">
                  <a:alpha val="0"/>
                </a:srgbClr>
              </a:clrTo>
            </a:clrChange>
          </a:blip>
          <a:stretch>
            <a:fillRect/>
          </a:stretch>
        </p:blipFill>
        <p:spPr>
          <a:xfrm>
            <a:off x="1308065" y="1756229"/>
            <a:ext cx="3345542" cy="3345542"/>
          </a:xfrm>
          <a:prstGeom prst="rect">
            <a:avLst/>
          </a:prstGeom>
        </p:spPr>
      </p:pic>
      <p:sp>
        <p:nvSpPr>
          <p:cNvPr id="6" name="文本框 5"/>
          <p:cNvSpPr txBox="1"/>
          <p:nvPr userDrawn="1"/>
        </p:nvSpPr>
        <p:spPr>
          <a:xfrm>
            <a:off x="5239657" y="1566506"/>
            <a:ext cx="6013185" cy="3549241"/>
          </a:xfrm>
          <a:prstGeom prst="rect">
            <a:avLst/>
          </a:prstGeom>
          <a:noFill/>
        </p:spPr>
        <p:txBody>
          <a:bodyPr wrap="none" rtlCol="0">
            <a:spAutoFit/>
          </a:bodyPr>
          <a:lstStyle/>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办公模板更新</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微软</a:t>
            </a:r>
            <a:endParaRPr lang="en-US" altLang="zh-CN" sz="3600" b="1" kern="0">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微信扫码关注</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nSpc>
                <a:spcPct val="150000"/>
              </a:lnSpc>
              <a:spcBef>
                <a:spcPts val="600"/>
              </a:spcBef>
            </a:pP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微软</a:t>
            </a:r>
            <a:r>
              <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」服务号</a:t>
            </a:r>
            <a:endParaRPr lang="en-US" altLang="zh-CN" sz="36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pic>
        <p:nvPicPr>
          <p:cNvPr id="7" name="图片 6">
            <a:hlinkClick r:id="rId3"/>
          </p:cNvPr>
          <p:cNvPicPr>
            <a:picLocks noChangeAspect="1"/>
          </p:cNvPicPr>
          <p:nvPr userDrawn="1"/>
        </p:nvPicPr>
        <p:blipFill>
          <a:blip r:embed="rId4" cstate="print">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使用小程序">
    <p:spTree>
      <p:nvGrpSpPr>
        <p:cNvPr id="1" name=""/>
        <p:cNvGrpSpPr/>
        <p:nvPr/>
      </p:nvGrpSpPr>
      <p:grpSpPr>
        <a:xfrm>
          <a:off x="0" y="0"/>
          <a:ext cx="0" cy="0"/>
          <a:chOff x="0" y="0"/>
          <a:chExt cx="0" cy="0"/>
        </a:xfrm>
      </p:grpSpPr>
      <p:cxnSp>
        <p:nvCxnSpPr>
          <p:cNvPr id="4" name="直接连接符 3"/>
          <p:cNvCxnSpPr/>
          <p:nvPr userDrawn="1"/>
        </p:nvCxnSpPr>
        <p:spPr>
          <a:xfrm>
            <a:off x="0" y="657288"/>
            <a:ext cx="12192000" cy="0"/>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6" name="矩形 5"/>
          <p:cNvSpPr/>
          <p:nvPr userDrawn="1"/>
        </p:nvSpPr>
        <p:spPr>
          <a:xfrm>
            <a:off x="0" y="3091547"/>
            <a:ext cx="12192000" cy="3766453"/>
          </a:xfrm>
          <a:prstGeom prst="rect">
            <a:avLst/>
          </a:prstGeom>
          <a:solidFill>
            <a:srgbClr val="E73A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8" name="矩形: 圆角 7"/>
          <p:cNvSpPr/>
          <p:nvPr userDrawn="1"/>
        </p:nvSpPr>
        <p:spPr>
          <a:xfrm>
            <a:off x="621395"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9" name="矩形: 圆角 8"/>
          <p:cNvSpPr/>
          <p:nvPr userDrawn="1"/>
        </p:nvSpPr>
        <p:spPr>
          <a:xfrm>
            <a:off x="4374467"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sp>
        <p:nvSpPr>
          <p:cNvPr id="10" name="文本框 9"/>
          <p:cNvSpPr txBox="1"/>
          <p:nvPr userDrawn="1"/>
        </p:nvSpPr>
        <p:spPr>
          <a:xfrm>
            <a:off x="1656327" y="286129"/>
            <a:ext cx="8879354" cy="670120"/>
          </a:xfrm>
          <a:prstGeom prst="rect">
            <a:avLst/>
          </a:prstGeom>
          <a:solidFill>
            <a:schemeClr val="bg1"/>
          </a:solidFill>
        </p:spPr>
        <p:txBody>
          <a:bodyPr wrap="none" rtlCol="0">
            <a:spAutoFit/>
          </a:bodyPr>
          <a:lstStyle/>
          <a:p>
            <a:pPr algn="ctr">
              <a:lnSpc>
                <a:spcPct val="130000"/>
              </a:lnSpc>
              <a:spcBef>
                <a:spcPts val="600"/>
              </a:spcBef>
            </a:pPr>
            <a:r>
              <a:rPr lang="zh-CN" altLang="en-US" sz="3200" b="1" kern="0">
                <a:latin typeface="微软雅黑" panose="020B0503020204020204" pitchFamily="34" charset="-122"/>
                <a:ea typeface="微软雅黑" panose="020B0503020204020204" pitchFamily="34" charset="-122"/>
                <a:cs typeface="+mn-ea"/>
                <a:sym typeface="+mn-lt"/>
              </a:rPr>
              <a:t> 微信扫描小程序码，使用微软移动办公黑科技 </a:t>
            </a:r>
            <a:endParaRPr lang="en-US" sz="3200" b="1" kern="0" dirty="0">
              <a:latin typeface="微软雅黑" panose="020B0503020204020204" pitchFamily="34" charset="-122"/>
              <a:ea typeface="微软雅黑" panose="020B0503020204020204" pitchFamily="34" charset="-122"/>
              <a:cs typeface="+mn-ea"/>
              <a:sym typeface="+mn-lt"/>
            </a:endParaRPr>
          </a:p>
        </p:txBody>
      </p:sp>
      <p:cxnSp>
        <p:nvCxnSpPr>
          <p:cNvPr id="11" name="直接连接符 10"/>
          <p:cNvCxnSpPr/>
          <p:nvPr userDrawn="1"/>
        </p:nvCxnSpPr>
        <p:spPr>
          <a:xfrm flipH="1">
            <a:off x="1523089"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userDrawn="1"/>
        </p:nvCxnSpPr>
        <p:spPr>
          <a:xfrm flipH="1">
            <a:off x="10402443" y="369629"/>
            <a:ext cx="266460" cy="622048"/>
          </a:xfrm>
          <a:prstGeom prst="line">
            <a:avLst/>
          </a:prstGeom>
          <a:ln>
            <a:solidFill>
              <a:srgbClr val="E73A1C"/>
            </a:solidFill>
          </a:ln>
        </p:spPr>
        <p:style>
          <a:lnRef idx="1">
            <a:schemeClr val="accent1"/>
          </a:lnRef>
          <a:fillRef idx="0">
            <a:schemeClr val="accent1"/>
          </a:fillRef>
          <a:effectRef idx="0">
            <a:schemeClr val="accent1"/>
          </a:effectRef>
          <a:fontRef idx="minor">
            <a:schemeClr val="tx1"/>
          </a:fontRef>
        </p:style>
      </p:cxnSp>
      <p:sp>
        <p:nvSpPr>
          <p:cNvPr id="13" name="矩形: 圆角 12"/>
          <p:cNvSpPr/>
          <p:nvPr userDrawn="1"/>
        </p:nvSpPr>
        <p:spPr>
          <a:xfrm>
            <a:off x="8159751" y="1362836"/>
            <a:ext cx="3462340" cy="3462340"/>
          </a:xfrm>
          <a:prstGeom prst="roundRect">
            <a:avLst>
              <a:gd name="adj" fmla="val 5598"/>
            </a:avLst>
          </a:prstGeom>
          <a:solidFill>
            <a:schemeClr val="bg1"/>
          </a:solidFill>
          <a:ln>
            <a:solidFill>
              <a:schemeClr val="bg1">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en-US" sz="1400" dirty="0">
              <a:latin typeface="微软雅黑" panose="020B0503020204020204" pitchFamily="34" charset="-122"/>
              <a:ea typeface="微软雅黑" panose="020B0503020204020204" pitchFamily="34" charset="-122"/>
            </a:endParaRPr>
          </a:p>
        </p:txBody>
      </p:sp>
      <p:pic>
        <p:nvPicPr>
          <p:cNvPr id="14" name="图片 13"/>
          <p:cNvPicPr>
            <a:picLocks noChangeAspect="1"/>
          </p:cNvPicPr>
          <p:nvPr userDrawn="1"/>
        </p:nvPicPr>
        <p:blipFill rotWithShape="1">
          <a:blip r:embed="rId2">
            <a:clrChange>
              <a:clrFrom>
                <a:srgbClr val="FFFFFF"/>
              </a:clrFrom>
              <a:clrTo>
                <a:srgbClr val="FFFFFF">
                  <a:alpha val="0"/>
                </a:srgbClr>
              </a:clrTo>
            </a:clrChange>
          </a:blip>
          <a:srcRect l="13924" t="13924" r="13924" b="13924"/>
          <a:stretch>
            <a:fillRect/>
          </a:stretch>
        </p:blipFill>
        <p:spPr>
          <a:xfrm>
            <a:off x="4705130" y="1673081"/>
            <a:ext cx="2743200" cy="2743200"/>
          </a:xfrm>
          <a:prstGeom prst="rect">
            <a:avLst/>
          </a:prstGeom>
        </p:spPr>
      </p:pic>
      <p:pic>
        <p:nvPicPr>
          <p:cNvPr id="15" name="图片 14"/>
          <p:cNvPicPr>
            <a:picLocks noChangeAspect="1"/>
          </p:cNvPicPr>
          <p:nvPr userDrawn="1"/>
        </p:nvPicPr>
        <p:blipFill rotWithShape="1">
          <a:blip r:embed="rId3">
            <a:clrChange>
              <a:clrFrom>
                <a:srgbClr val="FFFFFF"/>
              </a:clrFrom>
              <a:clrTo>
                <a:srgbClr val="FFFFFF">
                  <a:alpha val="0"/>
                </a:srgbClr>
              </a:clrTo>
            </a:clrChange>
          </a:blip>
          <a:srcRect l="14439" r="14439"/>
          <a:stretch>
            <a:fillRect/>
          </a:stretch>
        </p:blipFill>
        <p:spPr>
          <a:xfrm>
            <a:off x="8519321" y="1673081"/>
            <a:ext cx="2743200" cy="2743200"/>
          </a:xfrm>
          <a:prstGeom prst="rect">
            <a:avLst/>
          </a:prstGeom>
        </p:spPr>
      </p:pic>
      <p:pic>
        <p:nvPicPr>
          <p:cNvPr id="16" name="图片 15"/>
          <p:cNvPicPr>
            <a:picLocks noChangeAspect="1"/>
          </p:cNvPicPr>
          <p:nvPr userDrawn="1"/>
        </p:nvPicPr>
        <p:blipFill>
          <a:blip r:embed="rId4">
            <a:clrChange>
              <a:clrFrom>
                <a:srgbClr val="FFFFFF"/>
              </a:clrFrom>
              <a:clrTo>
                <a:srgbClr val="FFFFFF">
                  <a:alpha val="0"/>
                </a:srgbClr>
              </a:clrTo>
            </a:clrChange>
          </a:blip>
          <a:stretch>
            <a:fillRect/>
          </a:stretch>
        </p:blipFill>
        <p:spPr>
          <a:xfrm>
            <a:off x="980965" y="1673081"/>
            <a:ext cx="2743200" cy="2743200"/>
          </a:xfrm>
          <a:prstGeom prst="rect">
            <a:avLst/>
          </a:prstGeom>
        </p:spPr>
      </p:pic>
      <p:sp>
        <p:nvSpPr>
          <p:cNvPr id="17" name="文本框 16"/>
          <p:cNvSpPr txBox="1"/>
          <p:nvPr userDrawn="1"/>
        </p:nvSpPr>
        <p:spPr>
          <a:xfrm>
            <a:off x="987447" y="5138740"/>
            <a:ext cx="2730235"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在微信访问</a:t>
            </a:r>
            <a:r>
              <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OneDrive</a:t>
            </a: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a:t>
            </a:r>
            <a:r>
              <a:rPr lang="en-US" altLang="zh-CN"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Office</a:t>
            </a: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文档 」</a:t>
            </a:r>
            <a:endParaRPr lang="en-US" sz="2000" b="1" kern="0"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8" name="文本框 17"/>
          <p:cNvSpPr txBox="1"/>
          <p:nvPr userDrawn="1"/>
        </p:nvSpPr>
        <p:spPr>
          <a:xfrm>
            <a:off x="4862328" y="5138740"/>
            <a:ext cx="2467342"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让你的文档会说话</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微软听听文档 」</a:t>
            </a:r>
          </a:p>
        </p:txBody>
      </p:sp>
      <p:sp>
        <p:nvSpPr>
          <p:cNvPr id="19" name="文本框 18"/>
          <p:cNvSpPr txBox="1"/>
          <p:nvPr userDrawn="1"/>
        </p:nvSpPr>
        <p:spPr>
          <a:xfrm>
            <a:off x="8644425" y="5138740"/>
            <a:ext cx="2492990" cy="907428"/>
          </a:xfrm>
          <a:prstGeom prst="rect">
            <a:avLst/>
          </a:prstGeom>
          <a:noFill/>
        </p:spPr>
        <p:txBody>
          <a:bodyPr wrap="none" rtlCol="0">
            <a:spAutoFit/>
          </a:bodyPr>
          <a:lstStyle/>
          <a:p>
            <a:pPr algn="ctr">
              <a:lnSpc>
                <a:spcPct val="140000"/>
              </a:lnSpc>
            </a:pPr>
            <a:r>
              <a:rPr lang="zh-CN" altLang="en-US"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你的文档创作小助手</a:t>
            </a:r>
            <a:endParaRPr lang="en-US" altLang="zh-CN" sz="2000" kern="0">
              <a:solidFill>
                <a:schemeClr val="bg1">
                  <a:alpha val="77000"/>
                </a:schemeClr>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a:p>
            <a:pPr algn="ctr">
              <a:lnSpc>
                <a:spcPct val="140000"/>
              </a:lnSpc>
            </a:pPr>
            <a:r>
              <a:rPr lang="zh-CN" altLang="en-US" sz="2000" b="1" kern="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 「 微软小蜜 」</a:t>
            </a:r>
          </a:p>
        </p:txBody>
      </p:sp>
      <p:cxnSp>
        <p:nvCxnSpPr>
          <p:cNvPr id="20" name="直接连接符 19"/>
          <p:cNvCxnSpPr/>
          <p:nvPr userDrawn="1"/>
        </p:nvCxnSpPr>
        <p:spPr>
          <a:xfrm>
            <a:off x="419803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userDrawn="1"/>
        </p:nvCxnSpPr>
        <p:spPr>
          <a:xfrm>
            <a:off x="7976215" y="5330650"/>
            <a:ext cx="0" cy="653143"/>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pic>
        <p:nvPicPr>
          <p:cNvPr id="22" name="图片 21">
            <a:hlinkClick r:id="rId5"/>
          </p:cNvPr>
          <p:cNvPicPr>
            <a:picLocks noChangeAspect="1"/>
          </p:cNvPicPr>
          <p:nvPr userDrawn="1"/>
        </p:nvPicPr>
        <p:blipFill>
          <a:blip r:embed="rId6" cstate="print">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239657" y="6345797"/>
            <a:ext cx="1712686" cy="2260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2022/9/26</a:t>
            </a:fld>
            <a:endParaRPr lang="zh-CN" altLang="en-US"/>
          </a:p>
        </p:txBody>
      </p:sp>
      <p:sp>
        <p:nvSpPr>
          <p:cNvPr id="5"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a:t>www.islide.cc</a:t>
            </a:r>
            <a:endParaRPr lang="zh-CN" altLang="en-US" dirty="0"/>
          </a:p>
        </p:txBody>
      </p:sp>
      <p:sp>
        <p:nvSpPr>
          <p:cNvPr id="6"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t>‹#›</a:t>
            </a:fld>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9.png"/></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6.xml"/><Relationship Id="rId5" Type="http://schemas.openxmlformats.org/officeDocument/2006/relationships/image" Target="../media/image102.png"/><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7.xml"/><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8.xml"/><Relationship Id="rId5" Type="http://schemas.openxmlformats.org/officeDocument/2006/relationships/image" Target="../media/image103.png"/><Relationship Id="rId4" Type="http://schemas.openxmlformats.org/officeDocument/2006/relationships/image" Target="../media/image9.png"/></Relationships>
</file>

<file path=ppt/slides/_rels/slide10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9.xml"/><Relationship Id="rId5" Type="http://schemas.openxmlformats.org/officeDocument/2006/relationships/image" Target="../media/image104.png"/><Relationship Id="rId4" Type="http://schemas.openxmlformats.org/officeDocument/2006/relationships/image" Target="../media/image9.png"/></Relationships>
</file>

<file path=ppt/slides/_rels/slide10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0.xml"/><Relationship Id="rId5" Type="http://schemas.openxmlformats.org/officeDocument/2006/relationships/image" Target="../media/image105.png"/><Relationship Id="rId4" Type="http://schemas.openxmlformats.org/officeDocument/2006/relationships/image" Target="../media/image9.png"/></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1.xml"/><Relationship Id="rId5" Type="http://schemas.openxmlformats.org/officeDocument/2006/relationships/image" Target="../media/image106.png"/><Relationship Id="rId4" Type="http://schemas.openxmlformats.org/officeDocument/2006/relationships/image" Target="../media/image9.png"/></Relationships>
</file>

<file path=ppt/slides/_rels/slide10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2.xml"/><Relationship Id="rId5" Type="http://schemas.openxmlformats.org/officeDocument/2006/relationships/image" Target="../media/image107.png"/><Relationship Id="rId4" Type="http://schemas.openxmlformats.org/officeDocument/2006/relationships/image" Target="../media/image9.png"/></Relationships>
</file>

<file path=ppt/slides/_rels/slide10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3.xml"/><Relationship Id="rId5" Type="http://schemas.openxmlformats.org/officeDocument/2006/relationships/image" Target="../media/image108.png"/><Relationship Id="rId4" Type="http://schemas.openxmlformats.org/officeDocument/2006/relationships/image" Target="../media/image9.png"/></Relationships>
</file>

<file path=ppt/slides/_rels/slide10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4.xml"/><Relationship Id="rId5" Type="http://schemas.openxmlformats.org/officeDocument/2006/relationships/image" Target="../media/image109.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5.xml"/><Relationship Id="rId5" Type="http://schemas.openxmlformats.org/officeDocument/2006/relationships/image" Target="../media/image110.png"/><Relationship Id="rId4" Type="http://schemas.openxmlformats.org/officeDocument/2006/relationships/image" Target="../media/image9.png"/></Relationships>
</file>

<file path=ppt/slides/_rels/slide1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13.png"/><Relationship Id="rId2" Type="http://schemas.openxmlformats.org/officeDocument/2006/relationships/slideLayout" Target="../slideLayouts/slideLayout4.xml"/><Relationship Id="rId1" Type="http://schemas.openxmlformats.org/officeDocument/2006/relationships/tags" Target="../tags/tag10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9.png"/></Relationships>
</file>

<file path=ppt/slides/_rels/slide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7.xml"/><Relationship Id="rId5" Type="http://schemas.openxmlformats.org/officeDocument/2006/relationships/image" Target="../media/image114.png"/><Relationship Id="rId4" Type="http://schemas.openxmlformats.org/officeDocument/2006/relationships/image" Target="../media/image9.png"/></Relationships>
</file>

<file path=ppt/slides/_rels/slide1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8.xml"/><Relationship Id="rId5" Type="http://schemas.openxmlformats.org/officeDocument/2006/relationships/image" Target="../media/image115.png"/><Relationship Id="rId4" Type="http://schemas.openxmlformats.org/officeDocument/2006/relationships/image" Target="../media/image9.png"/></Relationships>
</file>

<file path=ppt/slides/_rels/slide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9.xml"/><Relationship Id="rId5" Type="http://schemas.openxmlformats.org/officeDocument/2006/relationships/image" Target="../media/image116.png"/><Relationship Id="rId4" Type="http://schemas.openxmlformats.org/officeDocument/2006/relationships/image" Target="../media/image9.png"/></Relationships>
</file>

<file path=ppt/slides/_rels/slide1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10.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9.png"/></Relationships>
</file>

<file path=ppt/slides/_rels/slide1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11.xml"/><Relationship Id="rId5" Type="http://schemas.openxmlformats.org/officeDocument/2006/relationships/image" Target="../media/image119.png"/><Relationship Id="rId4" Type="http://schemas.openxmlformats.org/officeDocument/2006/relationships/image" Target="../media/image9.png"/></Relationships>
</file>

<file path=ppt/slides/_rels/slide1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12.xml"/><Relationship Id="rId5" Type="http://schemas.openxmlformats.org/officeDocument/2006/relationships/image" Target="../media/image120.png"/><Relationship Id="rId4" Type="http://schemas.openxmlformats.org/officeDocument/2006/relationships/image" Target="../media/image9.png"/></Relationships>
</file>

<file path=ppt/slides/_rels/slide1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13.xml"/><Relationship Id="rId5" Type="http://schemas.openxmlformats.org/officeDocument/2006/relationships/image" Target="../media/image121.png"/><Relationship Id="rId4" Type="http://schemas.openxmlformats.org/officeDocument/2006/relationships/image" Target="../media/image9.png"/></Relationships>
</file>

<file path=ppt/slides/_rels/slide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14.xml"/><Relationship Id="rId5" Type="http://schemas.openxmlformats.org/officeDocument/2006/relationships/image" Target="../media/image12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0.xml"/><Relationship Id="rId5" Type="http://schemas.openxmlformats.org/officeDocument/2006/relationships/image" Target="../media/image14.png"/><Relationship Id="rId4" Type="http://schemas.openxmlformats.org/officeDocument/2006/relationships/image" Target="../media/image9.png"/></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15.xml"/><Relationship Id="rId4" Type="http://schemas.openxmlformats.org/officeDocument/2006/relationships/image" Target="../media/image9.png"/></Relationships>
</file>

<file path=ppt/slides/_rels/slide12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hyperlink" Target="https://meshb.nlm.nih.gov/search" TargetMode="External"/><Relationship Id="rId5" Type="http://schemas.openxmlformats.org/officeDocument/2006/relationships/hyperlink" Target="https://www.nlm.nih.gov/mesh/" TargetMode="Externa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5.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6.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8.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2.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19.xml"/><Relationship Id="rId5" Type="http://schemas.openxmlformats.org/officeDocument/2006/relationships/image" Target="../media/image25.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0.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1.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5.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7.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9.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30.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2.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9.pn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26.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27.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hyperlink" Target="http://www.ncbi.nlm.nih.gov/pubmed/" TargetMode="External"/><Relationship Id="rId5" Type="http://schemas.openxmlformats.org/officeDocument/2006/relationships/hyperlink" Target="http://www.pubmed.gov/" TargetMode="Externa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28.png"/><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7.xml"/><Relationship Id="rId5" Type="http://schemas.openxmlformats.org/officeDocument/2006/relationships/image" Target="../media/image29.png"/><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8.xml"/><Relationship Id="rId5" Type="http://schemas.openxmlformats.org/officeDocument/2006/relationships/image" Target="../media/image30.png"/><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0.xml"/><Relationship Id="rId5" Type="http://schemas.openxmlformats.org/officeDocument/2006/relationships/image" Target="../media/image33.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2.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3.xml"/><Relationship Id="rId5" Type="http://schemas.openxmlformats.org/officeDocument/2006/relationships/image" Target="../media/image36.png"/><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4.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5.xml"/><Relationship Id="rId5" Type="http://schemas.openxmlformats.org/officeDocument/2006/relationships/image" Target="../media/image39.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3.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6.xml"/><Relationship Id="rId5" Type="http://schemas.openxmlformats.org/officeDocument/2006/relationships/image" Target="../media/image40.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7.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8.xml"/><Relationship Id="rId5" Type="http://schemas.openxmlformats.org/officeDocument/2006/relationships/image" Target="../media/image41.png"/><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9.xml"/><Relationship Id="rId5" Type="http://schemas.openxmlformats.org/officeDocument/2006/relationships/image" Target="../media/image42.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slideLayout" Target="../slideLayouts/slideLayout4.xml"/><Relationship Id="rId1" Type="http://schemas.openxmlformats.org/officeDocument/2006/relationships/tags" Target="../tags/tag50.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1.xml"/><Relationship Id="rId5" Type="http://schemas.openxmlformats.org/officeDocument/2006/relationships/image" Target="../media/image46.png"/><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2.xml"/><Relationship Id="rId5" Type="http://schemas.openxmlformats.org/officeDocument/2006/relationships/image" Target="../media/image47.png"/><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3.xml"/><Relationship Id="rId5" Type="http://schemas.openxmlformats.org/officeDocument/2006/relationships/image" Target="../media/image48.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4.xml"/><Relationship Id="rId5" Type="http://schemas.openxmlformats.org/officeDocument/2006/relationships/image" Target="../media/image49.pn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5.xml"/><Relationship Id="rId5" Type="http://schemas.openxmlformats.org/officeDocument/2006/relationships/image" Target="../media/image5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xml"/><Relationship Id="rId5" Type="http://schemas.openxmlformats.org/officeDocument/2006/relationships/image" Target="../media/image11.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slideLayout" Target="../slideLayouts/slideLayout4.xml"/><Relationship Id="rId1" Type="http://schemas.openxmlformats.org/officeDocument/2006/relationships/tags" Target="../tags/tag5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7.xml"/><Relationship Id="rId5" Type="http://schemas.openxmlformats.org/officeDocument/2006/relationships/image" Target="../media/image55.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8.xml"/><Relationship Id="rId5" Type="http://schemas.openxmlformats.org/officeDocument/2006/relationships/image" Target="../media/image56.png"/><Relationship Id="rId4" Type="http://schemas.openxmlformats.org/officeDocument/2006/relationships/image" Target="../media/image9.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59.xml"/><Relationship Id="rId5" Type="http://schemas.openxmlformats.org/officeDocument/2006/relationships/image" Target="../media/image57.png"/><Relationship Id="rId4" Type="http://schemas.openxmlformats.org/officeDocument/2006/relationships/image" Target="../media/image9.png"/></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1.xml"/><Relationship Id="rId5" Type="http://schemas.openxmlformats.org/officeDocument/2006/relationships/image" Target="../media/image60.pn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2.xml"/><Relationship Id="rId5" Type="http://schemas.openxmlformats.org/officeDocument/2006/relationships/image" Target="../media/image61.png"/><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3.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4.xml"/><Relationship Id="rId5" Type="http://schemas.openxmlformats.org/officeDocument/2006/relationships/image" Target="../media/image64.pn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5.xml"/><Relationship Id="rId5" Type="http://schemas.openxmlformats.org/officeDocument/2006/relationships/image" Target="../media/image65.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5.xml"/></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9.png"/></Relationships>
</file>

<file path=ppt/slides/_rels/slide7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7.xml"/><Relationship Id="rId5" Type="http://schemas.openxmlformats.org/officeDocument/2006/relationships/image" Target="../media/image68.png"/><Relationship Id="rId4" Type="http://schemas.openxmlformats.org/officeDocument/2006/relationships/image" Target="../media/image9.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8.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9.xml"/><Relationship Id="rId5" Type="http://schemas.openxmlformats.org/officeDocument/2006/relationships/image" Target="../media/image71.png"/><Relationship Id="rId4" Type="http://schemas.openxmlformats.org/officeDocument/2006/relationships/image" Target="../media/image9.pn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0.xml"/><Relationship Id="rId5" Type="http://schemas.openxmlformats.org/officeDocument/2006/relationships/image" Target="../media/image72.png"/><Relationship Id="rId4" Type="http://schemas.openxmlformats.org/officeDocument/2006/relationships/image" Target="../media/image9.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1.xml"/><Relationship Id="rId5" Type="http://schemas.openxmlformats.org/officeDocument/2006/relationships/image" Target="../media/image73.png"/><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2.xml"/><Relationship Id="rId5" Type="http://schemas.openxmlformats.org/officeDocument/2006/relationships/image" Target="../media/image74.png"/><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3.xml"/><Relationship Id="rId5" Type="http://schemas.openxmlformats.org/officeDocument/2006/relationships/image" Target="../media/image75.png"/><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4.xml"/><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5.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image" Target="../media/image9.png"/></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9.png"/></Relationships>
</file>

<file path=ppt/slides/_rels/slide8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9.pn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8.xml"/><Relationship Id="rId5" Type="http://schemas.openxmlformats.org/officeDocument/2006/relationships/image" Target="../media/image82.png"/><Relationship Id="rId4" Type="http://schemas.openxmlformats.org/officeDocument/2006/relationships/image" Target="../media/image9.png"/></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9.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9.png"/></Relationships>
</file>

<file path=ppt/slides/_rels/slide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0.xml"/><Relationship Id="rId4" Type="http://schemas.openxmlformats.org/officeDocument/2006/relationships/image" Target="../media/image9.png"/></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5.xml"/><Relationship Id="rId1" Type="http://schemas.openxmlformats.org/officeDocument/2006/relationships/tags" Target="../tags/tag81.xml"/></Relationships>
</file>

<file path=ppt/slides/_rels/slide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2.xml"/><Relationship Id="rId5" Type="http://schemas.openxmlformats.org/officeDocument/2006/relationships/image" Target="../media/image85.png"/><Relationship Id="rId4" Type="http://schemas.openxmlformats.org/officeDocument/2006/relationships/image" Target="../media/image9.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87.png"/><Relationship Id="rId2" Type="http://schemas.openxmlformats.org/officeDocument/2006/relationships/slideLayout" Target="../slideLayouts/slideLayout4.xml"/><Relationship Id="rId1" Type="http://schemas.openxmlformats.org/officeDocument/2006/relationships/tags" Target="../tags/tag83.xml"/><Relationship Id="rId6" Type="http://schemas.openxmlformats.org/officeDocument/2006/relationships/image" Target="../media/image86.png"/><Relationship Id="rId5" Type="http://schemas.openxmlformats.org/officeDocument/2006/relationships/image" Target="../media/image9.png"/><Relationship Id="rId4" Type="http://schemas.openxmlformats.org/officeDocument/2006/relationships/image" Target="../media/image10.png"/></Relationships>
</file>

<file path=ppt/slides/_rels/slide8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4.xml"/><Relationship Id="rId5" Type="http://schemas.openxmlformats.org/officeDocument/2006/relationships/image" Target="../media/image88.jpeg"/><Relationship Id="rId4" Type="http://schemas.openxmlformats.org/officeDocument/2006/relationships/image" Target="../media/image9.png"/></Relationships>
</file>

<file path=ppt/slides/_rels/slide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5.xml"/><Relationship Id="rId5" Type="http://schemas.openxmlformats.org/officeDocument/2006/relationships/image" Target="../media/image89.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6.xml"/><Relationship Id="rId5" Type="http://schemas.openxmlformats.org/officeDocument/2006/relationships/image" Target="../media/image90.png"/><Relationship Id="rId4" Type="http://schemas.openxmlformats.org/officeDocument/2006/relationships/image" Target="../media/image9.png"/></Relationships>
</file>

<file path=ppt/slides/_rels/slide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7.xml"/><Relationship Id="rId5" Type="http://schemas.openxmlformats.org/officeDocument/2006/relationships/image" Target="../media/image91.png"/><Relationship Id="rId4" Type="http://schemas.openxmlformats.org/officeDocument/2006/relationships/image" Target="../media/image9.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8.xml"/><Relationship Id="rId5" Type="http://schemas.openxmlformats.org/officeDocument/2006/relationships/image" Target="../media/image92.png"/><Relationship Id="rId4" Type="http://schemas.openxmlformats.org/officeDocument/2006/relationships/image" Target="../media/image9.png"/></Relationships>
</file>

<file path=ppt/slides/_rels/slide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89.xml"/><Relationship Id="rId4" Type="http://schemas.openxmlformats.org/officeDocument/2006/relationships/image" Target="../media/image9.png"/></Relationships>
</file>

<file path=ppt/slides/_rels/slide9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0.xml"/><Relationship Id="rId5" Type="http://schemas.openxmlformats.org/officeDocument/2006/relationships/hyperlink" Target="http://www.pubmedplus.cn/" TargetMode="External"/><Relationship Id="rId4" Type="http://schemas.openxmlformats.org/officeDocument/2006/relationships/image" Target="../media/image9.png"/></Relationships>
</file>

<file path=ppt/slides/_rels/slide9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1.xml"/><Relationship Id="rId5" Type="http://schemas.openxmlformats.org/officeDocument/2006/relationships/image" Target="../media/image93.png"/><Relationship Id="rId4" Type="http://schemas.openxmlformats.org/officeDocument/2006/relationships/image" Target="../media/image9.png"/></Relationships>
</file>

<file path=ppt/slides/_rels/slide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2.xml"/><Relationship Id="rId5" Type="http://schemas.openxmlformats.org/officeDocument/2006/relationships/image" Target="../media/image94.png"/><Relationship Id="rId4" Type="http://schemas.openxmlformats.org/officeDocument/2006/relationships/image" Target="../media/image9.png"/></Relationships>
</file>

<file path=ppt/slides/_rels/slide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3.xml"/><Relationship Id="rId5" Type="http://schemas.openxmlformats.org/officeDocument/2006/relationships/image" Target="../media/image95.png"/><Relationship Id="rId4" Type="http://schemas.openxmlformats.org/officeDocument/2006/relationships/image" Target="../media/image9.png"/></Relationships>
</file>

<file path=ppt/slides/_rels/slide9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94.xml"/><Relationship Id="rId5" Type="http://schemas.openxmlformats.org/officeDocument/2006/relationships/hyperlink" Target="https://openi.nlm.nih.gov/" TargetMode="External"/><Relationship Id="rId4" Type="http://schemas.openxmlformats.org/officeDocument/2006/relationships/image" Target="../media/image9.png"/></Relationships>
</file>

<file path=ppt/slides/_rels/slide99.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10.png"/><Relationship Id="rId7" Type="http://schemas.openxmlformats.org/officeDocument/2006/relationships/image" Target="../media/image98.png"/><Relationship Id="rId2" Type="http://schemas.openxmlformats.org/officeDocument/2006/relationships/slideLayout" Target="../slideLayouts/slideLayout4.xml"/><Relationship Id="rId1" Type="http://schemas.openxmlformats.org/officeDocument/2006/relationships/tags" Target="../tags/tag95.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图片包含 屏幕截图&#10;&#10;已生成极高可信度的说明"/>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p:cNvGrpSpPr/>
          <p:nvPr/>
        </p:nvGrpSpPr>
        <p:grpSpPr>
          <a:xfrm>
            <a:off x="2688771" y="3219121"/>
            <a:ext cx="6814457" cy="419757"/>
            <a:chOff x="2690949" y="3219121"/>
            <a:chExt cx="6814457" cy="419757"/>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7883" y="3219121"/>
              <a:ext cx="420589" cy="419757"/>
            </a:xfrm>
            <a:prstGeom prst="rect">
              <a:avLst/>
            </a:prstGeom>
          </p:spPr>
        </p:pic>
        <p:cxnSp>
          <p:nvCxnSpPr>
            <p:cNvPr id="7" name="直接连接符 6"/>
            <p:cNvCxnSpPr/>
            <p:nvPr/>
          </p:nvCxnSpPr>
          <p:spPr>
            <a:xfrm>
              <a:off x="2690949" y="3428999"/>
              <a:ext cx="30828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6422572" y="3428999"/>
              <a:ext cx="30828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文本框 10"/>
          <p:cNvSpPr txBox="1"/>
          <p:nvPr/>
        </p:nvSpPr>
        <p:spPr>
          <a:xfrm>
            <a:off x="2749742" y="2695901"/>
            <a:ext cx="6718506" cy="646331"/>
          </a:xfrm>
          <a:prstGeom prst="rect">
            <a:avLst/>
          </a:prstGeom>
          <a:noFill/>
        </p:spPr>
        <p:txBody>
          <a:bodyPr wrap="none" rtlCol="0">
            <a:spAutoFit/>
          </a:bodyPr>
          <a:lstStyle/>
          <a:p>
            <a:r>
              <a:rPr lang="en-US" altLang="zh-CN" sz="3600" spc="600" dirty="0" err="1">
                <a:solidFill>
                  <a:schemeClr val="bg1"/>
                </a:solidFill>
                <a:latin typeface="Times New Roman" panose="02020603050405020304" pitchFamily="18" charset="0"/>
                <a:ea typeface="Adobe Gothic Std B" panose="020B0800000000000000" pitchFamily="34" charset="-128"/>
                <a:cs typeface="Times New Roman" panose="02020603050405020304" pitchFamily="18" charset="0"/>
              </a:rPr>
              <a:t>Pubmed</a:t>
            </a:r>
            <a:r>
              <a:rPr lang="zh-CN" altLang="en-US" sz="3600" spc="600" dirty="0">
                <a:solidFill>
                  <a:schemeClr val="bg1"/>
                </a:solidFill>
                <a:latin typeface="华文宋体" panose="02010600040101010101" pitchFamily="2" charset="-122"/>
                <a:ea typeface="华文宋体" panose="02010600040101010101" pitchFamily="2" charset="-122"/>
                <a:cs typeface="Times New Roman" panose="02020603050405020304" pitchFamily="18" charset="0"/>
              </a:rPr>
              <a:t>数据库检索与利用</a:t>
            </a:r>
          </a:p>
        </p:txBody>
      </p:sp>
      <p:sp>
        <p:nvSpPr>
          <p:cNvPr id="8" name="文本框 7">
            <a:extLst>
              <a:ext uri="{FF2B5EF4-FFF2-40B4-BE49-F238E27FC236}">
                <a16:creationId xmlns:a16="http://schemas.microsoft.com/office/drawing/2014/main" id="{072C4E62-D391-4634-870E-ACCD1F228214}"/>
              </a:ext>
            </a:extLst>
          </p:cNvPr>
          <p:cNvSpPr txBox="1"/>
          <p:nvPr/>
        </p:nvSpPr>
        <p:spPr>
          <a:xfrm>
            <a:off x="2813620" y="4026689"/>
            <a:ext cx="6197600" cy="1366528"/>
          </a:xfrm>
          <a:prstGeom prst="rect">
            <a:avLst/>
          </a:prstGeom>
          <a:noFill/>
        </p:spPr>
        <p:txBody>
          <a:bodyPr wrap="square">
            <a:spAutoFit/>
          </a:bodyPr>
          <a:lstStyle/>
          <a:p>
            <a:pPr algn="ctr">
              <a:lnSpc>
                <a:spcPct val="100000"/>
              </a:lnSpc>
              <a:spcBef>
                <a:spcPct val="20000"/>
              </a:spcBef>
              <a:buClr>
                <a:srgbClr val="0BD0D9"/>
              </a:buClr>
              <a:buSzPct val="95000"/>
              <a:buFont typeface="Wingdings 2" panose="05020102010507070707" pitchFamily="18" charset="2"/>
              <a:buNone/>
            </a:pPr>
            <a:r>
              <a:rPr lang="zh-CN" altLang="en-US" sz="1800" dirty="0">
                <a:solidFill>
                  <a:schemeClr val="accent6">
                    <a:lumMod val="20000"/>
                    <a:lumOff val="80000"/>
                  </a:schemeClr>
                </a:solidFill>
              </a:rPr>
              <a:t>辛继宾</a:t>
            </a:r>
            <a:endParaRPr lang="en-US" altLang="zh-CN" sz="1800" dirty="0">
              <a:solidFill>
                <a:schemeClr val="accent6">
                  <a:lumMod val="20000"/>
                  <a:lumOff val="80000"/>
                </a:schemeClr>
              </a:solidFill>
            </a:endParaRPr>
          </a:p>
          <a:p>
            <a:pPr algn="ctr">
              <a:lnSpc>
                <a:spcPct val="100000"/>
              </a:lnSpc>
              <a:spcBef>
                <a:spcPct val="20000"/>
              </a:spcBef>
              <a:buClr>
                <a:srgbClr val="0BD0D9"/>
              </a:buClr>
              <a:buSzPct val="95000"/>
              <a:buFont typeface="Wingdings 2" panose="05020102010507070707" pitchFamily="18" charset="2"/>
              <a:buNone/>
            </a:pPr>
            <a:r>
              <a:rPr lang="en-US" altLang="zh-CN" sz="1800" dirty="0">
                <a:solidFill>
                  <a:schemeClr val="accent6">
                    <a:lumMod val="20000"/>
                    <a:lumOff val="80000"/>
                  </a:schemeClr>
                </a:solidFill>
              </a:rPr>
              <a:t>jbxin@fudan.edu.cn</a:t>
            </a:r>
          </a:p>
          <a:p>
            <a:pPr algn="ctr">
              <a:lnSpc>
                <a:spcPct val="100000"/>
              </a:lnSpc>
              <a:spcBef>
                <a:spcPct val="20000"/>
              </a:spcBef>
              <a:buClr>
                <a:srgbClr val="0BD0D9"/>
              </a:buClr>
              <a:buSzPct val="95000"/>
              <a:buFont typeface="Wingdings 2" panose="05020102010507070707" pitchFamily="18" charset="2"/>
              <a:buNone/>
            </a:pPr>
            <a:r>
              <a:rPr lang="zh-CN" altLang="en-US" sz="1800" dirty="0">
                <a:solidFill>
                  <a:schemeClr val="accent6">
                    <a:lumMod val="20000"/>
                    <a:lumOff val="80000"/>
                  </a:schemeClr>
                </a:solidFill>
              </a:rPr>
              <a:t>参考咨询部</a:t>
            </a:r>
            <a:endParaRPr lang="en-US" altLang="zh-CN" sz="1800" dirty="0">
              <a:solidFill>
                <a:schemeClr val="accent6">
                  <a:lumMod val="20000"/>
                  <a:lumOff val="80000"/>
                </a:schemeClr>
              </a:solidFill>
            </a:endParaRPr>
          </a:p>
          <a:p>
            <a:pPr algn="ctr">
              <a:lnSpc>
                <a:spcPct val="100000"/>
              </a:lnSpc>
              <a:spcBef>
                <a:spcPct val="20000"/>
              </a:spcBef>
              <a:buClr>
                <a:srgbClr val="0BD0D9"/>
              </a:buClr>
              <a:buSzPct val="95000"/>
              <a:buFont typeface="Wingdings 2" panose="05020102010507070707" pitchFamily="18" charset="2"/>
              <a:buNone/>
            </a:pPr>
            <a:r>
              <a:rPr lang="zh-CN" altLang="en-US" sz="1800" dirty="0">
                <a:solidFill>
                  <a:schemeClr val="accent6">
                    <a:lumMod val="20000"/>
                    <a:lumOff val="80000"/>
                  </a:schemeClr>
                </a:solidFill>
              </a:rPr>
              <a:t>复旦大学医科图书馆</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2.3 </a:t>
            </a:r>
            <a:r>
              <a:rPr lang="zh-CN" altLang="en-US" dirty="0">
                <a:solidFill>
                  <a:schemeClr val="bg1"/>
                </a:solidFill>
              </a:rPr>
              <a:t>关键词</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61DD9FA4-C700-4CEC-954A-10A96A55C657}"/>
              </a:ext>
            </a:extLst>
          </p:cNvPr>
          <p:cNvSpPr txBox="1">
            <a:spLocks/>
          </p:cNvSpPr>
          <p:nvPr/>
        </p:nvSpPr>
        <p:spPr>
          <a:xfrm>
            <a:off x="818147" y="1412875"/>
            <a:ext cx="10702340" cy="476333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50000"/>
              </a:lnSpc>
            </a:pPr>
            <a:r>
              <a:rPr lang="zh-CN" altLang="en-US" sz="3200" dirty="0">
                <a:latin typeface="宋体" panose="02010600030101010101" pitchFamily="2" charset="-122"/>
                <a:ea typeface="宋体" panose="02010600030101010101" pitchFamily="2" charset="-122"/>
              </a:rPr>
              <a:t>作者提供的从篇名、文摘、全文中直接抽取的表达文献主题内容的词语。</a:t>
            </a:r>
            <a:endParaRPr lang="en-US" altLang="zh-CN" sz="3200" dirty="0">
              <a:latin typeface="宋体" panose="02010600030101010101" pitchFamily="2" charset="-122"/>
              <a:ea typeface="宋体" panose="02010600030101010101" pitchFamily="2" charset="-122"/>
            </a:endParaRPr>
          </a:p>
          <a:p>
            <a:pPr lvl="1">
              <a:lnSpc>
                <a:spcPct val="150000"/>
              </a:lnSpc>
            </a:pPr>
            <a:r>
              <a:rPr lang="zh-CN" altLang="en-US" sz="3200" dirty="0">
                <a:latin typeface="宋体" panose="02010600030101010101" pitchFamily="2" charset="-122"/>
                <a:ea typeface="宋体" panose="02010600030101010101" pitchFamily="2" charset="-122"/>
              </a:rPr>
              <a:t>特点：未经规范处理的自然检索语言，能及时反映新观点，新方法，新发现及新术语。</a:t>
            </a:r>
            <a:endParaRPr lang="en-US" altLang="zh-CN" sz="3200" dirty="0">
              <a:latin typeface="宋体" panose="02010600030101010101" pitchFamily="2" charset="-122"/>
              <a:ea typeface="宋体" panose="02010600030101010101" pitchFamily="2" charset="-122"/>
            </a:endParaRPr>
          </a:p>
          <a:p>
            <a:pPr lvl="1">
              <a:lnSpc>
                <a:spcPct val="150000"/>
              </a:lnSpc>
            </a:pPr>
            <a:r>
              <a:rPr lang="zh-CN" altLang="en-US" sz="3200" dirty="0">
                <a:latin typeface="宋体" panose="02010600030101010101" pitchFamily="2" charset="-122"/>
                <a:ea typeface="宋体" panose="02010600030101010101" pitchFamily="2" charset="-122"/>
              </a:rPr>
              <a:t>缺点：用词不统一，易漏检</a:t>
            </a:r>
          </a:p>
        </p:txBody>
      </p:sp>
    </p:spTree>
    <p:extLst>
      <p:ext uri="{BB962C8B-B14F-4D97-AF65-F5344CB8AC3E}">
        <p14:creationId xmlns:p14="http://schemas.microsoft.com/office/powerpoint/2010/main" val="26167716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1D72FF-39A8-4BE3-8F9D-314741E38230}"/>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32969F69-58C0-4FD2-9D97-C6A91489E0BC}"/>
              </a:ext>
            </a:extLst>
          </p:cNvPr>
          <p:cNvSpPr>
            <a:spLocks noGrp="1"/>
          </p:cNvSpPr>
          <p:nvPr>
            <p:ph type="sldNum" sz="quarter" idx="12"/>
          </p:nvPr>
        </p:nvSpPr>
        <p:spPr/>
        <p:txBody>
          <a:bodyPr/>
          <a:lstStyle/>
          <a:p>
            <a:fld id="{5DD3DB80-B894-403A-B48E-6FDC1A72010E}" type="slidenum">
              <a:rPr lang="zh-CN" altLang="en-US" smtClean="0"/>
              <a:t>100</a:t>
            </a:fld>
            <a:endParaRPr lang="zh-CN" altLang="en-US"/>
          </a:p>
        </p:txBody>
      </p:sp>
      <p:pic>
        <p:nvPicPr>
          <p:cNvPr id="6" name="图片 5">
            <a:extLst>
              <a:ext uri="{FF2B5EF4-FFF2-40B4-BE49-F238E27FC236}">
                <a16:creationId xmlns:a16="http://schemas.microsoft.com/office/drawing/2014/main" id="{3A0AF526-19D6-438D-B46A-9472B58F83CC}"/>
              </a:ext>
            </a:extLst>
          </p:cNvPr>
          <p:cNvPicPr>
            <a:picLocks noChangeAspect="1"/>
          </p:cNvPicPr>
          <p:nvPr/>
        </p:nvPicPr>
        <p:blipFill>
          <a:blip r:embed="rId2"/>
          <a:stretch>
            <a:fillRect/>
          </a:stretch>
        </p:blipFill>
        <p:spPr>
          <a:xfrm>
            <a:off x="0" y="0"/>
            <a:ext cx="12192000" cy="5890661"/>
          </a:xfrm>
          <a:prstGeom prst="rect">
            <a:avLst/>
          </a:prstGeom>
        </p:spPr>
      </p:pic>
      <p:pic>
        <p:nvPicPr>
          <p:cNvPr id="8" name="图片 7">
            <a:extLst>
              <a:ext uri="{FF2B5EF4-FFF2-40B4-BE49-F238E27FC236}">
                <a16:creationId xmlns:a16="http://schemas.microsoft.com/office/drawing/2014/main" id="{92970CF0-395E-4A50-8AB2-629433C87C89}"/>
              </a:ext>
            </a:extLst>
          </p:cNvPr>
          <p:cNvPicPr>
            <a:picLocks noChangeAspect="1"/>
          </p:cNvPicPr>
          <p:nvPr/>
        </p:nvPicPr>
        <p:blipFill>
          <a:blip r:embed="rId3"/>
          <a:stretch>
            <a:fillRect/>
          </a:stretch>
        </p:blipFill>
        <p:spPr>
          <a:xfrm>
            <a:off x="3878802" y="6192873"/>
            <a:ext cx="4009524" cy="228571"/>
          </a:xfrm>
          <a:prstGeom prst="rect">
            <a:avLst/>
          </a:prstGeom>
        </p:spPr>
      </p:pic>
    </p:spTree>
    <p:extLst>
      <p:ext uri="{BB962C8B-B14F-4D97-AF65-F5344CB8AC3E}">
        <p14:creationId xmlns:p14="http://schemas.microsoft.com/office/powerpoint/2010/main" val="163322687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D9B5A8BD-73F4-4567-8231-C93EC74EE28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28699"/>
            <a:ext cx="9906000" cy="5493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443611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4.4 </a:t>
            </a:r>
            <a:r>
              <a:rPr lang="en-US" altLang="zh-CN" dirty="0" err="1">
                <a:solidFill>
                  <a:schemeClr val="bg1"/>
                </a:solidFill>
              </a:rPr>
              <a:t>VizioMetrics</a:t>
            </a:r>
            <a:endParaRPr lang="zh-CN" altLang="en-US"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12E73B62-6B4A-4AB3-836F-90B08003A018}"/>
              </a:ext>
            </a:extLst>
          </p:cNvPr>
          <p:cNvSpPr txBox="1">
            <a:spLocks/>
          </p:cNvSpPr>
          <p:nvPr/>
        </p:nvSpPr>
        <p:spPr>
          <a:xfrm>
            <a:off x="786063" y="1353567"/>
            <a:ext cx="10734424" cy="447573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pPr>
            <a:r>
              <a:rPr lang="en-US" altLang="zh-CN" sz="2800" dirty="0">
                <a:latin typeface="宋体" panose="02010600030101010101" pitchFamily="2" charset="-122"/>
                <a:ea typeface="宋体" panose="02010600030101010101" pitchFamily="2" charset="-122"/>
              </a:rPr>
              <a:t>http://viziometrics.org</a:t>
            </a:r>
          </a:p>
          <a:p>
            <a:pPr>
              <a:lnSpc>
                <a:spcPct val="160000"/>
              </a:lnSpc>
            </a:pPr>
            <a:r>
              <a:rPr lang="zh-CN" altLang="en-US" sz="2800" dirty="0">
                <a:latin typeface="宋体" panose="02010600030101010101" pitchFamily="2" charset="-122"/>
                <a:ea typeface="宋体" panose="02010600030101010101" pitchFamily="2" charset="-122"/>
              </a:rPr>
              <a:t>华盛顿大学计算机视觉专业研究生做的一个学术图片搜索引擎</a:t>
            </a:r>
            <a:endParaRPr lang="en-US" altLang="zh-CN" sz="2800" dirty="0">
              <a:latin typeface="宋体" panose="02010600030101010101" pitchFamily="2" charset="-122"/>
              <a:ea typeface="宋体" panose="02010600030101010101" pitchFamily="2" charset="-122"/>
            </a:endParaRPr>
          </a:p>
          <a:p>
            <a:pPr>
              <a:lnSpc>
                <a:spcPct val="160000"/>
              </a:lnSpc>
            </a:pPr>
            <a:r>
              <a:rPr lang="zh-CN" altLang="en-US" sz="2800" dirty="0">
                <a:latin typeface="宋体" panose="02010600030101010101" pitchFamily="2" charset="-122"/>
                <a:ea typeface="宋体" panose="02010600030101010101" pitchFamily="2" charset="-122"/>
              </a:rPr>
              <a:t>使用计算机视觉和机器学习的技术，将</a:t>
            </a:r>
            <a:r>
              <a:rPr lang="en-US" altLang="zh-CN" sz="2800" dirty="0">
                <a:latin typeface="宋体" panose="02010600030101010101" pitchFamily="2" charset="-122"/>
                <a:ea typeface="宋体" panose="02010600030101010101" pitchFamily="2" charset="-122"/>
              </a:rPr>
              <a:t>PubMed</a:t>
            </a:r>
            <a:r>
              <a:rPr lang="zh-CN" altLang="en-US" sz="2800" dirty="0">
                <a:latin typeface="宋体" panose="02010600030101010101" pitchFamily="2" charset="-122"/>
                <a:ea typeface="宋体" panose="02010600030101010101" pitchFamily="2" charset="-122"/>
              </a:rPr>
              <a:t>中的</a:t>
            </a:r>
            <a:r>
              <a:rPr lang="en-US" altLang="zh-CN" sz="2800" dirty="0">
                <a:latin typeface="宋体" panose="02010600030101010101" pitchFamily="2" charset="-122"/>
                <a:ea typeface="宋体" panose="02010600030101010101" pitchFamily="2" charset="-122"/>
              </a:rPr>
              <a:t>800</a:t>
            </a:r>
            <a:r>
              <a:rPr lang="zh-CN" altLang="en-US" sz="2800" dirty="0">
                <a:latin typeface="宋体" panose="02010600030101010101" pitchFamily="2" charset="-122"/>
                <a:ea typeface="宋体" panose="02010600030101010101" pitchFamily="2" charset="-122"/>
              </a:rPr>
              <a:t>多万张图分类为</a:t>
            </a:r>
            <a:r>
              <a:rPr lang="en-US" altLang="zh-CN" sz="2800" dirty="0">
                <a:latin typeface="宋体" panose="02010600030101010101" pitchFamily="2" charset="-122"/>
                <a:ea typeface="宋体" panose="02010600030101010101" pitchFamily="2" charset="-122"/>
              </a:rPr>
              <a:t>5</a:t>
            </a:r>
            <a:r>
              <a:rPr lang="zh-CN" altLang="en-US" sz="2800" dirty="0">
                <a:latin typeface="宋体" panose="02010600030101010101" pitchFamily="2" charset="-122"/>
                <a:ea typeface="宋体" panose="02010600030101010101" pitchFamily="2" charset="-122"/>
              </a:rPr>
              <a:t>种类型：图解、照片、流程、表格、公式等等</a:t>
            </a:r>
            <a:endParaRPr lang="en-US" altLang="zh-CN" sz="2800" dirty="0">
              <a:latin typeface="宋体" panose="02010600030101010101" pitchFamily="2" charset="-122"/>
              <a:ea typeface="宋体" panose="02010600030101010101" pitchFamily="2" charset="-122"/>
            </a:endParaRPr>
          </a:p>
          <a:p>
            <a:pPr>
              <a:lnSpc>
                <a:spcPct val="160000"/>
              </a:lnSpc>
            </a:pPr>
            <a:r>
              <a:rPr lang="en-US" altLang="zh-CN" sz="2800" dirty="0">
                <a:latin typeface="宋体" panose="02010600030101010101" pitchFamily="2" charset="-122"/>
                <a:ea typeface="宋体" panose="02010600030101010101" pitchFamily="2" charset="-122"/>
              </a:rPr>
              <a:t>View Paper</a:t>
            </a:r>
            <a:r>
              <a:rPr lang="zh-CN" altLang="en-US" sz="2800" dirty="0">
                <a:latin typeface="宋体" panose="02010600030101010101" pitchFamily="2" charset="-122"/>
                <a:ea typeface="宋体" panose="02010600030101010101" pitchFamily="2" charset="-122"/>
              </a:rPr>
              <a:t>直达文章页面</a:t>
            </a:r>
          </a:p>
        </p:txBody>
      </p:sp>
    </p:spTree>
    <p:extLst>
      <p:ext uri="{BB962C8B-B14F-4D97-AF65-F5344CB8AC3E}">
        <p14:creationId xmlns:p14="http://schemas.microsoft.com/office/powerpoint/2010/main" val="10026191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3">
            <a:extLst>
              <a:ext uri="{FF2B5EF4-FFF2-40B4-BE49-F238E27FC236}">
                <a16:creationId xmlns:a16="http://schemas.microsoft.com/office/drawing/2014/main" id="{8F26C4CB-14D3-4347-9BDF-3A51633506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774036" y="0"/>
            <a:ext cx="8785225" cy="7048500"/>
          </a:xfrm>
          <a:prstGeom prst="rect">
            <a:avLst/>
          </a:prstGeom>
        </p:spPr>
      </p:pic>
    </p:spTree>
    <p:extLst>
      <p:ext uri="{BB962C8B-B14F-4D97-AF65-F5344CB8AC3E}">
        <p14:creationId xmlns:p14="http://schemas.microsoft.com/office/powerpoint/2010/main" val="17742410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3">
            <a:extLst>
              <a:ext uri="{FF2B5EF4-FFF2-40B4-BE49-F238E27FC236}">
                <a16:creationId xmlns:a16="http://schemas.microsoft.com/office/drawing/2014/main" id="{17766355-7FB3-4385-BDC9-4277700B34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90" t="8176" r="4031" b="15458"/>
          <a:stretch/>
        </p:blipFill>
        <p:spPr>
          <a:xfrm>
            <a:off x="791542" y="89423"/>
            <a:ext cx="10726690" cy="6679153"/>
          </a:xfrm>
          <a:prstGeom prst="rect">
            <a:avLst/>
          </a:prstGeom>
        </p:spPr>
      </p:pic>
    </p:spTree>
    <p:extLst>
      <p:ext uri="{BB962C8B-B14F-4D97-AF65-F5344CB8AC3E}">
        <p14:creationId xmlns:p14="http://schemas.microsoft.com/office/powerpoint/2010/main" val="248668270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1. </a:t>
            </a:r>
            <a:r>
              <a:rPr lang="zh-CN" altLang="en-US" dirty="0">
                <a:solidFill>
                  <a:schemeClr val="bg1"/>
                </a:solidFill>
              </a:rPr>
              <a:t>简介</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3">
            <a:extLst>
              <a:ext uri="{FF2B5EF4-FFF2-40B4-BE49-F238E27FC236}">
                <a16:creationId xmlns:a16="http://schemas.microsoft.com/office/drawing/2014/main" id="{F38DA9C1-1218-493A-A429-DBE810901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0" y="89423"/>
            <a:ext cx="11900411" cy="6898752"/>
          </a:xfrm>
          <a:prstGeom prst="rect">
            <a:avLst/>
          </a:prstGeom>
        </p:spPr>
      </p:pic>
    </p:spTree>
    <p:extLst>
      <p:ext uri="{BB962C8B-B14F-4D97-AF65-F5344CB8AC3E}">
        <p14:creationId xmlns:p14="http://schemas.microsoft.com/office/powerpoint/2010/main" val="11951186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3">
            <a:extLst>
              <a:ext uri="{FF2B5EF4-FFF2-40B4-BE49-F238E27FC236}">
                <a16:creationId xmlns:a16="http://schemas.microsoft.com/office/drawing/2014/main" id="{5337FCF3-22D3-46F9-AAD9-B053E17289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947" t="7059" r="4235" b="13786"/>
          <a:stretch/>
        </p:blipFill>
        <p:spPr>
          <a:xfrm>
            <a:off x="741224" y="80161"/>
            <a:ext cx="10808962" cy="6563987"/>
          </a:xfrm>
          <a:prstGeom prst="rect">
            <a:avLst/>
          </a:prstGeom>
        </p:spPr>
      </p:pic>
    </p:spTree>
    <p:extLst>
      <p:ext uri="{BB962C8B-B14F-4D97-AF65-F5344CB8AC3E}">
        <p14:creationId xmlns:p14="http://schemas.microsoft.com/office/powerpoint/2010/main" val="11918276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3">
            <a:extLst>
              <a:ext uri="{FF2B5EF4-FFF2-40B4-BE49-F238E27FC236}">
                <a16:creationId xmlns:a16="http://schemas.microsoft.com/office/drawing/2014/main" id="{EFCF33E7-C4C4-4659-80B0-9B9C8D4DD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416" t="7749" r="7479" b="13469"/>
          <a:stretch/>
        </p:blipFill>
        <p:spPr>
          <a:xfrm>
            <a:off x="1248532" y="-1"/>
            <a:ext cx="9735399" cy="6529137"/>
          </a:xfrm>
          <a:prstGeom prst="rect">
            <a:avLst/>
          </a:prstGeom>
        </p:spPr>
      </p:pic>
    </p:spTree>
    <p:extLst>
      <p:ext uri="{BB962C8B-B14F-4D97-AF65-F5344CB8AC3E}">
        <p14:creationId xmlns:p14="http://schemas.microsoft.com/office/powerpoint/2010/main" val="344588251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4.5 </a:t>
            </a:r>
            <a:r>
              <a:rPr lang="en-US" altLang="zh-CN" dirty="0" err="1">
                <a:solidFill>
                  <a:schemeClr val="bg1"/>
                </a:solidFill>
              </a:rPr>
              <a:t>Pubmed</a:t>
            </a:r>
            <a:r>
              <a:rPr lang="zh-CN" altLang="en-US" dirty="0">
                <a:solidFill>
                  <a:schemeClr val="bg1"/>
                </a:solidFill>
              </a:rPr>
              <a:t>插件</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FAEE9A9A-5507-467A-B925-4348F96C28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6984" y="1141484"/>
            <a:ext cx="6023428" cy="521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内容占位符 2">
            <a:extLst>
              <a:ext uri="{FF2B5EF4-FFF2-40B4-BE49-F238E27FC236}">
                <a16:creationId xmlns:a16="http://schemas.microsoft.com/office/drawing/2014/main" id="{191B0139-4C7E-4483-851E-567B506CE179}"/>
              </a:ext>
            </a:extLst>
          </p:cNvPr>
          <p:cNvSpPr txBox="1">
            <a:spLocks/>
          </p:cNvSpPr>
          <p:nvPr/>
        </p:nvSpPr>
        <p:spPr>
          <a:xfrm>
            <a:off x="669925" y="1507718"/>
            <a:ext cx="4915472" cy="48528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Scholarscope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（收费）</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EasyPubMed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（谷歌和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Edge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的插件商店）</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easyScholar</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（火狐、谷歌、</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Edge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Pubmed</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Impact Factor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（火狐、谷歌、</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Edge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p>
        </p:txBody>
      </p:sp>
    </p:spTree>
    <p:extLst>
      <p:ext uri="{BB962C8B-B14F-4D97-AF65-F5344CB8AC3E}">
        <p14:creationId xmlns:p14="http://schemas.microsoft.com/office/powerpoint/2010/main" val="275974691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err="1">
                <a:solidFill>
                  <a:schemeClr val="bg1"/>
                </a:solidFill>
              </a:rPr>
              <a:t>EasyPubMed</a:t>
            </a:r>
            <a:r>
              <a:rPr lang="en-US" altLang="zh-CN" dirty="0">
                <a:solidFill>
                  <a:schemeClr val="bg1"/>
                </a:solidFill>
              </a:rPr>
              <a:t> </a:t>
            </a:r>
            <a:endParaRPr lang="zh-CN" altLang="en-US"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pic>
        <p:nvPicPr>
          <p:cNvPr id="8" name="内容占位符 4">
            <a:extLst>
              <a:ext uri="{FF2B5EF4-FFF2-40B4-BE49-F238E27FC236}">
                <a16:creationId xmlns:a16="http://schemas.microsoft.com/office/drawing/2014/main" id="{FF337602-E172-48CC-B935-EE050198D6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065845" y="2939186"/>
            <a:ext cx="9809767" cy="3418016"/>
          </a:xfrm>
          <a:prstGeom prst="rect">
            <a:avLst/>
          </a:prstGeom>
        </p:spPr>
      </p:pic>
      <p:sp>
        <p:nvSpPr>
          <p:cNvPr id="3" name="文本框 2">
            <a:extLst>
              <a:ext uri="{FF2B5EF4-FFF2-40B4-BE49-F238E27FC236}">
                <a16:creationId xmlns:a16="http://schemas.microsoft.com/office/drawing/2014/main" id="{AAEA0558-0F29-4ABF-A5DB-089210C2103F}"/>
              </a:ext>
            </a:extLst>
          </p:cNvPr>
          <p:cNvSpPr txBox="1"/>
          <p:nvPr/>
        </p:nvSpPr>
        <p:spPr>
          <a:xfrm>
            <a:off x="1640114" y="1320800"/>
            <a:ext cx="5341257" cy="1422441"/>
          </a:xfrm>
          <a:prstGeom prst="rect">
            <a:avLst/>
          </a:prstGeom>
          <a:noFill/>
        </p:spPr>
        <p:txBody>
          <a:bodyPr wrap="square" rtlCol="0">
            <a:spAutoFit/>
          </a:bodyPr>
          <a:lstStyle/>
          <a:p>
            <a:pPr marL="342900" indent="-342900">
              <a:lnSpc>
                <a:spcPct val="150000"/>
              </a:lnSpc>
              <a:buAutoNum type="arabicPeriod"/>
            </a:pPr>
            <a:r>
              <a:rPr lang="zh-CN" altLang="en-US" sz="2000" dirty="0"/>
              <a:t>工具条</a:t>
            </a:r>
            <a:endParaRPr lang="en-US" altLang="zh-CN" sz="2000" dirty="0"/>
          </a:p>
          <a:p>
            <a:pPr marL="342900" indent="-342900">
              <a:lnSpc>
                <a:spcPct val="150000"/>
              </a:lnSpc>
              <a:buAutoNum type="arabicPeriod"/>
            </a:pPr>
            <a:r>
              <a:rPr lang="zh-CN" altLang="en-US" sz="2000" dirty="0"/>
              <a:t>翻译功能</a:t>
            </a:r>
            <a:endParaRPr lang="en-US" altLang="zh-CN" sz="2000" dirty="0"/>
          </a:p>
          <a:p>
            <a:pPr marL="342900" indent="-342900">
              <a:lnSpc>
                <a:spcPct val="150000"/>
              </a:lnSpc>
              <a:buAutoNum type="arabicPeriod"/>
            </a:pPr>
            <a:r>
              <a:rPr lang="zh-CN" altLang="en-US" sz="2000" dirty="0"/>
              <a:t>文章筛选</a:t>
            </a:r>
          </a:p>
        </p:txBody>
      </p:sp>
    </p:spTree>
    <p:extLst>
      <p:ext uri="{BB962C8B-B14F-4D97-AF65-F5344CB8AC3E}">
        <p14:creationId xmlns:p14="http://schemas.microsoft.com/office/powerpoint/2010/main" val="2889909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2.4 </a:t>
            </a:r>
            <a:r>
              <a:rPr lang="zh-CN" altLang="en-US" dirty="0">
                <a:solidFill>
                  <a:schemeClr val="bg1"/>
                </a:solidFill>
              </a:rPr>
              <a:t>主题词</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DD29272E-3308-4F35-85FE-10B472CC9D09}"/>
              </a:ext>
            </a:extLst>
          </p:cNvPr>
          <p:cNvSpPr txBox="1">
            <a:spLocks/>
          </p:cNvSpPr>
          <p:nvPr/>
        </p:nvSpPr>
        <p:spPr>
          <a:xfrm>
            <a:off x="978567" y="1219200"/>
            <a:ext cx="10748211" cy="521906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sz="3200" dirty="0">
                <a:latin typeface="宋体" panose="02010600030101010101" pitchFamily="2" charset="-122"/>
                <a:ea typeface="宋体" panose="02010600030101010101" pitchFamily="2" charset="-122"/>
              </a:rPr>
              <a:t>对同一概念的同义词、近义词进行“规范”化，保证词语和概念的一一对应。</a:t>
            </a:r>
            <a:endParaRPr lang="en-US" altLang="zh-CN" sz="3200" dirty="0">
              <a:latin typeface="宋体" panose="02010600030101010101" pitchFamily="2" charset="-122"/>
              <a:ea typeface="宋体" panose="02010600030101010101" pitchFamily="2" charset="-122"/>
            </a:endParaRPr>
          </a:p>
          <a:p>
            <a:pPr>
              <a:lnSpc>
                <a:spcPct val="150000"/>
              </a:lnSpc>
            </a:pPr>
            <a:r>
              <a:rPr lang="zh-CN" altLang="en-US" sz="3200" dirty="0">
                <a:latin typeface="宋体" panose="02010600030101010101" pitchFamily="2" charset="-122"/>
                <a:ea typeface="宋体" panose="02010600030101010101" pitchFamily="2" charset="-122"/>
              </a:rPr>
              <a:t>特点：规范化、统一化</a:t>
            </a:r>
            <a:endParaRPr lang="en-US" altLang="zh-CN" sz="3200" dirty="0">
              <a:latin typeface="宋体" panose="02010600030101010101" pitchFamily="2" charset="-122"/>
              <a:ea typeface="宋体" panose="02010600030101010101" pitchFamily="2" charset="-122"/>
            </a:endParaRPr>
          </a:p>
          <a:p>
            <a:pPr>
              <a:lnSpc>
                <a:spcPct val="150000"/>
              </a:lnSpc>
            </a:pPr>
            <a:r>
              <a:rPr lang="zh-CN" altLang="en-US" sz="3200" dirty="0">
                <a:latin typeface="宋体" panose="02010600030101010101" pitchFamily="2" charset="-122"/>
                <a:ea typeface="宋体" panose="02010600030101010101" pitchFamily="2" charset="-122"/>
              </a:rPr>
              <a:t>优点：提高查全率和查准率，便于调整检索范围，能限定文献的主题概念。可以集中语言表达不同但概念相同的文献，一般情况下，命中的文献比关键词更准确全面。</a:t>
            </a:r>
            <a:endParaRPr lang="en-US" altLang="zh-CN" sz="3200" dirty="0">
              <a:latin typeface="宋体" panose="02010600030101010101" pitchFamily="2" charset="-122"/>
              <a:ea typeface="宋体" panose="02010600030101010101" pitchFamily="2" charset="-122"/>
            </a:endParaRPr>
          </a:p>
          <a:p>
            <a:endParaRPr lang="zh-CN" altLang="en-US" dirty="0"/>
          </a:p>
        </p:txBody>
      </p:sp>
    </p:spTree>
    <p:extLst>
      <p:ext uri="{BB962C8B-B14F-4D97-AF65-F5344CB8AC3E}">
        <p14:creationId xmlns:p14="http://schemas.microsoft.com/office/powerpoint/2010/main" val="54182874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3A9E3A46-BB12-4805-8E5E-B1E5FA6632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198729"/>
            <a:ext cx="9525000" cy="5226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681158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grpSp>
        <p:nvGrpSpPr>
          <p:cNvPr id="7" name="组合 14">
            <a:extLst>
              <a:ext uri="{FF2B5EF4-FFF2-40B4-BE49-F238E27FC236}">
                <a16:creationId xmlns:a16="http://schemas.microsoft.com/office/drawing/2014/main" id="{CD15FFDC-520C-4444-80DB-D705E4BB88D5}"/>
              </a:ext>
            </a:extLst>
          </p:cNvPr>
          <p:cNvGrpSpPr>
            <a:grpSpLocks/>
          </p:cNvGrpSpPr>
          <p:nvPr/>
        </p:nvGrpSpPr>
        <p:grpSpPr bwMode="auto">
          <a:xfrm>
            <a:off x="1668462" y="945607"/>
            <a:ext cx="8855075" cy="5678488"/>
            <a:chOff x="30896" y="-89733"/>
            <a:chExt cx="8854981" cy="5678974"/>
          </a:xfrm>
        </p:grpSpPr>
        <p:pic>
          <p:nvPicPr>
            <p:cNvPr id="8" name="图片 4">
              <a:extLst>
                <a:ext uri="{FF2B5EF4-FFF2-40B4-BE49-F238E27FC236}">
                  <a16:creationId xmlns:a16="http://schemas.microsoft.com/office/drawing/2014/main" id="{DF4852FE-D1F3-4894-95E2-C01971E09B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96" y="-89733"/>
              <a:ext cx="3091611" cy="5678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6">
              <a:extLst>
                <a:ext uri="{FF2B5EF4-FFF2-40B4-BE49-F238E27FC236}">
                  <a16:creationId xmlns:a16="http://schemas.microsoft.com/office/drawing/2014/main" id="{9E06CBDC-6001-469B-AAAD-9AB6161BA1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90639" y="188640"/>
              <a:ext cx="2895238" cy="488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8">
              <a:extLst>
                <a:ext uri="{FF2B5EF4-FFF2-40B4-BE49-F238E27FC236}">
                  <a16:creationId xmlns:a16="http://schemas.microsoft.com/office/drawing/2014/main" id="{2434A6C9-B4F5-4580-B15F-CE611EE32B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947" y="1732700"/>
              <a:ext cx="2057143" cy="307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接箭头连接符 10">
              <a:extLst>
                <a:ext uri="{FF2B5EF4-FFF2-40B4-BE49-F238E27FC236}">
                  <a16:creationId xmlns:a16="http://schemas.microsoft.com/office/drawing/2014/main" id="{A5964251-2A85-4AC6-8AF7-6B0113520BEC}"/>
                </a:ext>
              </a:extLst>
            </p:cNvPr>
            <p:cNvCxnSpPr>
              <a:cxnSpLocks/>
            </p:cNvCxnSpPr>
            <p:nvPr/>
          </p:nvCxnSpPr>
          <p:spPr>
            <a:xfrm>
              <a:off x="2628018" y="800931"/>
              <a:ext cx="647693" cy="9827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连接符: 肘形 11">
              <a:extLst>
                <a:ext uri="{FF2B5EF4-FFF2-40B4-BE49-F238E27FC236}">
                  <a16:creationId xmlns:a16="http://schemas.microsoft.com/office/drawing/2014/main" id="{AEE10395-5224-4546-B0F4-D0D816569A84}"/>
                </a:ext>
              </a:extLst>
            </p:cNvPr>
            <p:cNvCxnSpPr/>
            <p:nvPr/>
          </p:nvCxnSpPr>
          <p:spPr>
            <a:xfrm flipV="1">
              <a:off x="2628018" y="477054"/>
              <a:ext cx="3362289" cy="735075"/>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920344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normAutofit/>
          </a:bodyPr>
          <a:lstStyle/>
          <a:p>
            <a:r>
              <a:rPr lang="en-US" altLang="zh-CN" sz="2800" dirty="0">
                <a:solidFill>
                  <a:schemeClr val="bg1"/>
                </a:solidFill>
                <a:latin typeface="Times New Roman" panose="02020603050405020304" pitchFamily="18" charset="0"/>
                <a:cs typeface="Times New Roman" panose="02020603050405020304" pitchFamily="18" charset="0"/>
              </a:rPr>
              <a:t>https://github.com/naivenaive/EasyPubMed</a:t>
            </a:r>
            <a:endParaRPr lang="zh-CN" altLang="en-US"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标题 1">
            <a:extLst>
              <a:ext uri="{FF2B5EF4-FFF2-40B4-BE49-F238E27FC236}">
                <a16:creationId xmlns:a16="http://schemas.microsoft.com/office/drawing/2014/main" id="{9FED0065-DB5D-4F3E-9503-30381CF6E8AE}"/>
              </a:ext>
            </a:extLst>
          </p:cNvPr>
          <p:cNvSpPr txBox="1">
            <a:spLocks/>
          </p:cNvSpPr>
          <p:nvPr/>
        </p:nvSpPr>
        <p:spPr>
          <a:xfrm>
            <a:off x="2152650" y="365126"/>
            <a:ext cx="78867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zh-CN" altLang="en-US" sz="2400" dirty="0">
              <a:latin typeface="Times New Roman" panose="02020603050405020304" pitchFamily="18" charset="0"/>
              <a:cs typeface="Times New Roman" panose="02020603050405020304" pitchFamily="18" charset="0"/>
            </a:endParaRPr>
          </a:p>
        </p:txBody>
      </p:sp>
      <p:pic>
        <p:nvPicPr>
          <p:cNvPr id="8" name="内容占位符 4">
            <a:extLst>
              <a:ext uri="{FF2B5EF4-FFF2-40B4-BE49-F238E27FC236}">
                <a16:creationId xmlns:a16="http://schemas.microsoft.com/office/drawing/2014/main" id="{03ED0C91-7BEE-4309-A07C-F763EA98BF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490663" y="1080946"/>
            <a:ext cx="9291691" cy="5411927"/>
          </a:xfrm>
          <a:prstGeom prst="rect">
            <a:avLst/>
          </a:prstGeom>
        </p:spPr>
      </p:pic>
    </p:spTree>
    <p:extLst>
      <p:ext uri="{BB962C8B-B14F-4D97-AF65-F5344CB8AC3E}">
        <p14:creationId xmlns:p14="http://schemas.microsoft.com/office/powerpoint/2010/main" val="178383258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4">
            <a:extLst>
              <a:ext uri="{FF2B5EF4-FFF2-40B4-BE49-F238E27FC236}">
                <a16:creationId xmlns:a16="http://schemas.microsoft.com/office/drawing/2014/main" id="{EA8FA6D6-0AD4-4FE8-A29C-2674EC7676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036" y="90487"/>
            <a:ext cx="8469904" cy="6553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13164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err="1">
                <a:solidFill>
                  <a:schemeClr val="bg1"/>
                </a:solidFill>
              </a:rPr>
              <a:t>easyScholar</a:t>
            </a:r>
            <a:endParaRPr lang="zh-CN" altLang="en-US"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8">
            <a:extLst>
              <a:ext uri="{FF2B5EF4-FFF2-40B4-BE49-F238E27FC236}">
                <a16:creationId xmlns:a16="http://schemas.microsoft.com/office/drawing/2014/main" id="{7293BFAC-2E44-427F-8E89-2EB16F827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8" y="2079522"/>
            <a:ext cx="11608824" cy="2327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044741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4">
            <a:extLst>
              <a:ext uri="{FF2B5EF4-FFF2-40B4-BE49-F238E27FC236}">
                <a16:creationId xmlns:a16="http://schemas.microsoft.com/office/drawing/2014/main" id="{787AB69B-619B-44DD-9127-5CECF751ED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266950" y="1354138"/>
            <a:ext cx="7562850" cy="2343150"/>
          </a:xfrm>
          <a:prstGeom prst="rect">
            <a:avLst/>
          </a:prstGeom>
        </p:spPr>
      </p:pic>
      <p:pic>
        <p:nvPicPr>
          <p:cNvPr id="8" name="内容占位符 4">
            <a:extLst>
              <a:ext uri="{FF2B5EF4-FFF2-40B4-BE49-F238E27FC236}">
                <a16:creationId xmlns:a16="http://schemas.microsoft.com/office/drawing/2014/main" id="{AE140330-7F48-4C5E-B2F3-934A7BA8143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43100" y="3860801"/>
            <a:ext cx="788670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03790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5D30CB21-8919-464C-BE0B-1FF4A75BB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1776" y="1052514"/>
            <a:ext cx="9166225"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960762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4">
            <a:extLst>
              <a:ext uri="{FF2B5EF4-FFF2-40B4-BE49-F238E27FC236}">
                <a16:creationId xmlns:a16="http://schemas.microsoft.com/office/drawing/2014/main" id="{B03DAA00-1B59-46F3-9458-999BC134D1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74037" y="1097100"/>
            <a:ext cx="9566552" cy="561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270506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err="1">
                <a:solidFill>
                  <a:schemeClr val="bg1"/>
                </a:solidFill>
              </a:rPr>
              <a:t>Pubmed</a:t>
            </a:r>
            <a:r>
              <a:rPr lang="en-US" altLang="zh-CN" dirty="0">
                <a:solidFill>
                  <a:schemeClr val="bg1"/>
                </a:solidFill>
              </a:rPr>
              <a:t> Impact Factor</a:t>
            </a:r>
            <a:endParaRPr lang="zh-CN" altLang="en-US"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4800" b="1" dirty="0" err="1"/>
              <a:t>Pubmed</a:t>
            </a:r>
            <a:r>
              <a:rPr lang="en-US" altLang="zh-CN" sz="4800" b="1" dirty="0"/>
              <a:t> Impact Factor</a:t>
            </a: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EA3EAE07-5395-4E9E-B69F-C14032F7873F}"/>
              </a:ext>
            </a:extLst>
          </p:cNvPr>
          <p:cNvSpPr txBox="1">
            <a:spLocks/>
          </p:cNvSpPr>
          <p:nvPr/>
        </p:nvSpPr>
        <p:spPr>
          <a:xfrm>
            <a:off x="838200" y="1080947"/>
            <a:ext cx="10515600" cy="50960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2400" dirty="0" err="1">
                <a:latin typeface="宋体" panose="02010600030101010101" pitchFamily="2" charset="-122"/>
                <a:ea typeface="宋体" panose="02010600030101010101" pitchFamily="2" charset="-122"/>
              </a:rPr>
              <a:t>Pubmed</a:t>
            </a:r>
            <a:r>
              <a:rPr lang="en-US" altLang="zh-CN" sz="2400" dirty="0">
                <a:latin typeface="宋体" panose="02010600030101010101" pitchFamily="2" charset="-122"/>
                <a:ea typeface="宋体" panose="02010600030101010101" pitchFamily="2" charset="-122"/>
              </a:rPr>
              <a:t> Impact Factor</a:t>
            </a:r>
            <a:r>
              <a:rPr lang="zh-CN" altLang="en-US" sz="2400" dirty="0">
                <a:latin typeface="宋体" panose="02010600030101010101" pitchFamily="2" charset="-122"/>
                <a:ea typeface="宋体" panose="02010600030101010101" pitchFamily="2" charset="-122"/>
              </a:rPr>
              <a:t>功能较少，显示分区和影响因子，占用空间较小。</a:t>
            </a:r>
            <a:endParaRPr lang="en-US" altLang="zh-CN" sz="2400" dirty="0">
              <a:latin typeface="宋体" panose="02010600030101010101" pitchFamily="2" charset="-122"/>
              <a:ea typeface="宋体" panose="02010600030101010101" pitchFamily="2" charset="-122"/>
            </a:endParaRPr>
          </a:p>
          <a:p>
            <a:pPr>
              <a:lnSpc>
                <a:spcPct val="150000"/>
              </a:lnSpc>
            </a:pPr>
            <a:r>
              <a:rPr lang="zh-CN" altLang="en-US" sz="2400" dirty="0">
                <a:latin typeface="宋体" panose="02010600030101010101" pitchFamily="2" charset="-122"/>
                <a:ea typeface="宋体" panose="02010600030101010101" pitchFamily="2" charset="-122"/>
              </a:rPr>
              <a:t>安装好插件后，在检索页面，摘要的省略号后会出现「</a:t>
            </a:r>
            <a:r>
              <a:rPr lang="en-US" altLang="zh-CN" sz="2400" dirty="0">
                <a:latin typeface="宋体" panose="02010600030101010101" pitchFamily="2" charset="-122"/>
                <a:ea typeface="宋体" panose="02010600030101010101" pitchFamily="2" charset="-122"/>
              </a:rPr>
              <a:t>&gt;&gt;&gt;</a:t>
            </a:r>
            <a:r>
              <a:rPr lang="zh-CN" altLang="en-US" sz="2400" dirty="0">
                <a:latin typeface="宋体" panose="02010600030101010101" pitchFamily="2" charset="-122"/>
                <a:ea typeface="宋体" panose="02010600030101010101" pitchFamily="2" charset="-122"/>
              </a:rPr>
              <a:t>」，点击即可打开全文摘要，摘要中所有的检索关键词也会标注黑体，可以让我们更好地把握文章内容。</a:t>
            </a:r>
          </a:p>
        </p:txBody>
      </p:sp>
      <p:pic>
        <p:nvPicPr>
          <p:cNvPr id="8" name="图片 4">
            <a:extLst>
              <a:ext uri="{FF2B5EF4-FFF2-40B4-BE49-F238E27FC236}">
                <a16:creationId xmlns:a16="http://schemas.microsoft.com/office/drawing/2014/main" id="{B7C41655-7B91-49A3-9169-CD0F71814F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3456" y="3836424"/>
            <a:ext cx="7620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096337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4">
            <a:extLst>
              <a:ext uri="{FF2B5EF4-FFF2-40B4-BE49-F238E27FC236}">
                <a16:creationId xmlns:a16="http://schemas.microsoft.com/office/drawing/2014/main" id="{84A679BF-3094-4BE0-BE4D-7A2D06E69A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741224" y="1144533"/>
            <a:ext cx="10307776" cy="3011090"/>
          </a:xfrm>
          <a:prstGeom prst="rect">
            <a:avLst/>
          </a:prstGeom>
        </p:spPr>
      </p:pic>
      <p:sp>
        <p:nvSpPr>
          <p:cNvPr id="8" name="标题 1">
            <a:extLst>
              <a:ext uri="{FF2B5EF4-FFF2-40B4-BE49-F238E27FC236}">
                <a16:creationId xmlns:a16="http://schemas.microsoft.com/office/drawing/2014/main" id="{4E8C984F-3D74-4D95-95C6-2EB4279E6121}"/>
              </a:ext>
            </a:extLst>
          </p:cNvPr>
          <p:cNvSpPr txBox="1">
            <a:spLocks/>
          </p:cNvSpPr>
          <p:nvPr/>
        </p:nvSpPr>
        <p:spPr>
          <a:xfrm>
            <a:off x="929958" y="4560602"/>
            <a:ext cx="10267431" cy="115286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1800" i="1" dirty="0">
                <a:solidFill>
                  <a:srgbClr val="FF0000"/>
                </a:solidFill>
                <a:latin typeface="宋体" panose="02010600030101010101" pitchFamily="2" charset="-122"/>
                <a:ea typeface="宋体" panose="02010600030101010101" pitchFamily="2" charset="-122"/>
              </a:rPr>
              <a:t>需要注意的是，影响因子和分区会不断变化，不论是哪款插件可能都无法很快地更新实时的影响因子和分区。以最新公布的官方数据为准。</a:t>
            </a:r>
          </a:p>
        </p:txBody>
      </p:sp>
    </p:spTree>
    <p:extLst>
      <p:ext uri="{BB962C8B-B14F-4D97-AF65-F5344CB8AC3E}">
        <p14:creationId xmlns:p14="http://schemas.microsoft.com/office/powerpoint/2010/main" val="753918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主题词和关键词的关系</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7EC0B98D-C535-4FF2-AB91-05B0DCA13E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80947"/>
            <a:ext cx="10182726" cy="5528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5628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回顾</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grpSp>
        <p:nvGrpSpPr>
          <p:cNvPr id="7" name="组合 6">
            <a:extLst>
              <a:ext uri="{FF2B5EF4-FFF2-40B4-BE49-F238E27FC236}">
                <a16:creationId xmlns:a16="http://schemas.microsoft.com/office/drawing/2014/main" id="{34977FA0-3B12-45D8-8E4D-98AC814F3EB8}"/>
              </a:ext>
            </a:extLst>
          </p:cNvPr>
          <p:cNvGrpSpPr/>
          <p:nvPr/>
        </p:nvGrpSpPr>
        <p:grpSpPr>
          <a:xfrm>
            <a:off x="2319655" y="2673954"/>
            <a:ext cx="7772400" cy="2324940"/>
            <a:chOff x="1832324" y="2100702"/>
            <a:chExt cx="8781353" cy="2626746"/>
          </a:xfrm>
        </p:grpSpPr>
        <p:grpSp>
          <p:nvGrpSpPr>
            <p:cNvPr id="8" name="组合 7">
              <a:extLst>
                <a:ext uri="{FF2B5EF4-FFF2-40B4-BE49-F238E27FC236}">
                  <a16:creationId xmlns:a16="http://schemas.microsoft.com/office/drawing/2014/main" id="{C147B9BC-3C9B-4232-8523-145BA0DA55CB}"/>
                </a:ext>
              </a:extLst>
            </p:cNvPr>
            <p:cNvGrpSpPr/>
            <p:nvPr/>
          </p:nvGrpSpPr>
          <p:grpSpPr>
            <a:xfrm>
              <a:off x="1832324" y="2100702"/>
              <a:ext cx="4059850" cy="1038993"/>
              <a:chOff x="505316" y="1765041"/>
              <a:chExt cx="2961784" cy="757977"/>
            </a:xfrm>
          </p:grpSpPr>
          <p:grpSp>
            <p:nvGrpSpPr>
              <p:cNvPr id="46" name="组合 45">
                <a:extLst>
                  <a:ext uri="{FF2B5EF4-FFF2-40B4-BE49-F238E27FC236}">
                    <a16:creationId xmlns:a16="http://schemas.microsoft.com/office/drawing/2014/main" id="{4B33D21D-7C17-448F-9E69-A4B4333A0595}"/>
                  </a:ext>
                </a:extLst>
              </p:cNvPr>
              <p:cNvGrpSpPr/>
              <p:nvPr/>
            </p:nvGrpSpPr>
            <p:grpSpPr>
              <a:xfrm>
                <a:off x="505316" y="1765041"/>
                <a:ext cx="757977" cy="757977"/>
                <a:chOff x="505316" y="1765041"/>
                <a:chExt cx="757977" cy="757977"/>
              </a:xfrm>
            </p:grpSpPr>
            <p:grpSp>
              <p:nvGrpSpPr>
                <p:cNvPr id="48" name="组合 47">
                  <a:extLst>
                    <a:ext uri="{FF2B5EF4-FFF2-40B4-BE49-F238E27FC236}">
                      <a16:creationId xmlns:a16="http://schemas.microsoft.com/office/drawing/2014/main" id="{E0486714-683C-4943-966C-C38F8F02D6F2}"/>
                    </a:ext>
                  </a:extLst>
                </p:cNvPr>
                <p:cNvGrpSpPr/>
                <p:nvPr/>
              </p:nvGrpSpPr>
              <p:grpSpPr>
                <a:xfrm>
                  <a:off x="505316" y="1765041"/>
                  <a:ext cx="757977" cy="757977"/>
                  <a:chOff x="942958" y="2394316"/>
                  <a:chExt cx="1590311" cy="1590312"/>
                </a:xfrm>
              </p:grpSpPr>
              <p:grpSp>
                <p:nvGrpSpPr>
                  <p:cNvPr id="52" name="组合 51">
                    <a:extLst>
                      <a:ext uri="{FF2B5EF4-FFF2-40B4-BE49-F238E27FC236}">
                        <a16:creationId xmlns:a16="http://schemas.microsoft.com/office/drawing/2014/main" id="{4D47D807-F367-43CB-B565-77C1E08D4D7D}"/>
                      </a:ext>
                    </a:extLst>
                  </p:cNvPr>
                  <p:cNvGrpSpPr/>
                  <p:nvPr/>
                </p:nvGrpSpPr>
                <p:grpSpPr>
                  <a:xfrm>
                    <a:off x="1145868" y="2597226"/>
                    <a:ext cx="1184491" cy="1184492"/>
                    <a:chOff x="4636992" y="2344261"/>
                    <a:chExt cx="2918016" cy="2918016"/>
                  </a:xfrm>
                </p:grpSpPr>
                <p:sp>
                  <p:nvSpPr>
                    <p:cNvPr id="56" name="椭圆 55">
                      <a:extLst>
                        <a:ext uri="{FF2B5EF4-FFF2-40B4-BE49-F238E27FC236}">
                          <a16:creationId xmlns:a16="http://schemas.microsoft.com/office/drawing/2014/main" id="{DDF303D2-109F-4EB7-9C9E-6AE5088E8534}"/>
                        </a:ext>
                      </a:extLst>
                    </p:cNvPr>
                    <p:cNvSpPr/>
                    <p:nvPr/>
                  </p:nvSpPr>
                  <p:spPr>
                    <a:xfrm>
                      <a:off x="4636992" y="2344261"/>
                      <a:ext cx="2918016" cy="2918016"/>
                    </a:xfrm>
                    <a:prstGeom prst="ellipse">
                      <a:avLst/>
                    </a:prstGeom>
                    <a:noFill/>
                    <a:ln w="6350">
                      <a:solidFill>
                        <a:schemeClr val="accent1">
                          <a:lumMod val="60000"/>
                          <a:lumOff val="40000"/>
                        </a:schemeClr>
                      </a:solidFill>
                    </a:ln>
                    <a:effectLst>
                      <a:outerShdw blurRad="292100" dist="1270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57" name="椭圆 56">
                      <a:extLst>
                        <a:ext uri="{FF2B5EF4-FFF2-40B4-BE49-F238E27FC236}">
                          <a16:creationId xmlns:a16="http://schemas.microsoft.com/office/drawing/2014/main" id="{20056F78-47F2-4FE1-9A93-E7EB0EC8FDEE}"/>
                        </a:ext>
                      </a:extLst>
                    </p:cNvPr>
                    <p:cNvSpPr/>
                    <p:nvPr/>
                  </p:nvSpPr>
                  <p:spPr>
                    <a:xfrm>
                      <a:off x="5144394" y="2851663"/>
                      <a:ext cx="1903212" cy="1903212"/>
                    </a:xfrm>
                    <a:prstGeom prst="ellipse">
                      <a:avLst/>
                    </a:prstGeom>
                    <a:noFill/>
                    <a:ln w="6350">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58" name="椭圆 57">
                      <a:extLst>
                        <a:ext uri="{FF2B5EF4-FFF2-40B4-BE49-F238E27FC236}">
                          <a16:creationId xmlns:a16="http://schemas.microsoft.com/office/drawing/2014/main" id="{884E10F0-E2E7-4DF8-9EFD-C01A73E2D2C1}"/>
                        </a:ext>
                      </a:extLst>
                    </p:cNvPr>
                    <p:cNvSpPr/>
                    <p:nvPr/>
                  </p:nvSpPr>
                  <p:spPr>
                    <a:xfrm>
                      <a:off x="4711138" y="2418410"/>
                      <a:ext cx="2769725" cy="2769718"/>
                    </a:xfrm>
                    <a:prstGeom prst="ellipse">
                      <a:avLst/>
                    </a:prstGeom>
                    <a:gradFill flip="none" rotWithShape="1">
                      <a:gsLst>
                        <a:gs pos="2000">
                          <a:schemeClr val="accent1">
                            <a:lumMod val="65000"/>
                            <a:lumOff val="35000"/>
                          </a:schemeClr>
                        </a:gs>
                        <a:gs pos="53000">
                          <a:schemeClr val="accent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prstClr val="white"/>
                        </a:solidFill>
                      </a:endParaRPr>
                    </a:p>
                  </p:txBody>
                </p:sp>
              </p:grpSp>
              <p:grpSp>
                <p:nvGrpSpPr>
                  <p:cNvPr id="53" name="组合 52">
                    <a:extLst>
                      <a:ext uri="{FF2B5EF4-FFF2-40B4-BE49-F238E27FC236}">
                        <a16:creationId xmlns:a16="http://schemas.microsoft.com/office/drawing/2014/main" id="{844CD249-EB18-4827-8EA5-534B31BC219A}"/>
                      </a:ext>
                    </a:extLst>
                  </p:cNvPr>
                  <p:cNvGrpSpPr/>
                  <p:nvPr/>
                </p:nvGrpSpPr>
                <p:grpSpPr>
                  <a:xfrm>
                    <a:off x="942958" y="2394316"/>
                    <a:ext cx="1590311" cy="1590312"/>
                    <a:chOff x="862176" y="2603922"/>
                    <a:chExt cx="1447375" cy="1447376"/>
                  </a:xfrm>
                </p:grpSpPr>
                <p:sp>
                  <p:nvSpPr>
                    <p:cNvPr id="54" name="弧形 53">
                      <a:extLst>
                        <a:ext uri="{FF2B5EF4-FFF2-40B4-BE49-F238E27FC236}">
                          <a16:creationId xmlns:a16="http://schemas.microsoft.com/office/drawing/2014/main" id="{3BC146AB-3E85-4F26-A5B1-3C9E253A9819}"/>
                        </a:ext>
                      </a:extLst>
                    </p:cNvPr>
                    <p:cNvSpPr/>
                    <p:nvPr/>
                  </p:nvSpPr>
                  <p:spPr>
                    <a:xfrm>
                      <a:off x="942162" y="2683908"/>
                      <a:ext cx="1287403" cy="1287404"/>
                    </a:xfrm>
                    <a:prstGeom prst="arc">
                      <a:avLst>
                        <a:gd name="adj1" fmla="val 16200000"/>
                        <a:gd name="adj2" fmla="val 4380896"/>
                      </a:avLst>
                    </a:prstGeom>
                    <a:noFill/>
                    <a:ln w="19050">
                      <a:gradFill flip="none" rotWithShape="1">
                        <a:gsLst>
                          <a:gs pos="0">
                            <a:schemeClr val="bg1">
                              <a:lumMod val="95000"/>
                              <a:alpha val="0"/>
                            </a:schemeClr>
                          </a:gs>
                          <a:gs pos="100000">
                            <a:schemeClr val="bg1">
                              <a:lumMod val="85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55" name="椭圆 54">
                      <a:extLst>
                        <a:ext uri="{FF2B5EF4-FFF2-40B4-BE49-F238E27FC236}">
                          <a16:creationId xmlns:a16="http://schemas.microsoft.com/office/drawing/2014/main" id="{DCEA38E2-20D8-4B60-BFEB-00AD5318EF01}"/>
                        </a:ext>
                      </a:extLst>
                    </p:cNvPr>
                    <p:cNvSpPr/>
                    <p:nvPr/>
                  </p:nvSpPr>
                  <p:spPr>
                    <a:xfrm>
                      <a:off x="862176" y="2603922"/>
                      <a:ext cx="1447375" cy="1447376"/>
                    </a:xfrm>
                    <a:prstGeom prst="ellipse">
                      <a:avLst/>
                    </a:prstGeom>
                    <a:noFill/>
                    <a:ln w="6350">
                      <a:gradFill flip="none" rotWithShape="1">
                        <a:gsLst>
                          <a:gs pos="0">
                            <a:schemeClr val="accent1">
                              <a:alpha val="0"/>
                            </a:schemeClr>
                          </a:gs>
                          <a:gs pos="100000">
                            <a:schemeClr val="accent1">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grpSp>
            <p:grpSp>
              <p:nvGrpSpPr>
                <p:cNvPr id="49" name="组合 48">
                  <a:extLst>
                    <a:ext uri="{FF2B5EF4-FFF2-40B4-BE49-F238E27FC236}">
                      <a16:creationId xmlns:a16="http://schemas.microsoft.com/office/drawing/2014/main" id="{D101A4CE-4953-46DF-90FF-B34106CCF748}"/>
                    </a:ext>
                  </a:extLst>
                </p:cNvPr>
                <p:cNvGrpSpPr/>
                <p:nvPr/>
              </p:nvGrpSpPr>
              <p:grpSpPr>
                <a:xfrm>
                  <a:off x="723345" y="2004751"/>
                  <a:ext cx="321919" cy="278558"/>
                  <a:chOff x="1494203" y="2682647"/>
                  <a:chExt cx="675417" cy="584442"/>
                </a:xfrm>
              </p:grpSpPr>
              <p:sp>
                <p:nvSpPr>
                  <p:cNvPr id="50" name="任意多边形: 形状 49">
                    <a:extLst>
                      <a:ext uri="{FF2B5EF4-FFF2-40B4-BE49-F238E27FC236}">
                        <a16:creationId xmlns:a16="http://schemas.microsoft.com/office/drawing/2014/main" id="{B8C9CD10-A3B6-46DD-91CE-6DA51D1670B5}"/>
                      </a:ext>
                    </a:extLst>
                  </p:cNvPr>
                  <p:cNvSpPr/>
                  <p:nvPr/>
                </p:nvSpPr>
                <p:spPr>
                  <a:xfrm>
                    <a:off x="1692937" y="2877267"/>
                    <a:ext cx="277949" cy="277948"/>
                  </a:xfrm>
                  <a:custGeom>
                    <a:avLst/>
                    <a:gdLst>
                      <a:gd name="connsiteX0" fmla="*/ 1410462 w 1523999"/>
                      <a:gd name="connsiteY0" fmla="*/ 425196 h 1524000"/>
                      <a:gd name="connsiteX1" fmla="*/ 1409700 w 1523999"/>
                      <a:gd name="connsiteY1" fmla="*/ 425196 h 1524000"/>
                      <a:gd name="connsiteX2" fmla="*/ 1099566 w 1523999"/>
                      <a:gd name="connsiteY2" fmla="*/ 425196 h 1524000"/>
                      <a:gd name="connsiteX3" fmla="*/ 1099566 w 1523999"/>
                      <a:gd name="connsiteY3" fmla="*/ 114300 h 1524000"/>
                      <a:gd name="connsiteX4" fmla="*/ 986790 w 1523999"/>
                      <a:gd name="connsiteY4" fmla="*/ 0 h 1524000"/>
                      <a:gd name="connsiteX5" fmla="*/ 986028 w 1523999"/>
                      <a:gd name="connsiteY5" fmla="*/ 0 h 1524000"/>
                      <a:gd name="connsiteX6" fmla="*/ 537972 w 1523999"/>
                      <a:gd name="connsiteY6" fmla="*/ 0 h 1524000"/>
                      <a:gd name="connsiteX7" fmla="*/ 424434 w 1523999"/>
                      <a:gd name="connsiteY7" fmla="*/ 113538 h 1524000"/>
                      <a:gd name="connsiteX8" fmla="*/ 424434 w 1523999"/>
                      <a:gd name="connsiteY8" fmla="*/ 424434 h 1524000"/>
                      <a:gd name="connsiteX9" fmla="*/ 114300 w 1523999"/>
                      <a:gd name="connsiteY9" fmla="*/ 424434 h 1524000"/>
                      <a:gd name="connsiteX10" fmla="*/ 0 w 1523999"/>
                      <a:gd name="connsiteY10" fmla="*/ 537201 h 1524000"/>
                      <a:gd name="connsiteX11" fmla="*/ 0 w 1523999"/>
                      <a:gd name="connsiteY11" fmla="*/ 538734 h 1524000"/>
                      <a:gd name="connsiteX12" fmla="*/ 0 w 1523999"/>
                      <a:gd name="connsiteY12" fmla="*/ 986028 h 1524000"/>
                      <a:gd name="connsiteX13" fmla="*/ 113538 w 1523999"/>
                      <a:gd name="connsiteY13" fmla="*/ 1099566 h 1524000"/>
                      <a:gd name="connsiteX14" fmla="*/ 424434 w 1523999"/>
                      <a:gd name="connsiteY14" fmla="*/ 1099566 h 1524000"/>
                      <a:gd name="connsiteX15" fmla="*/ 424434 w 1523999"/>
                      <a:gd name="connsiteY15" fmla="*/ 1409700 h 1524000"/>
                      <a:gd name="connsiteX16" fmla="*/ 537210 w 1523999"/>
                      <a:gd name="connsiteY16" fmla="*/ 1524000 h 1524000"/>
                      <a:gd name="connsiteX17" fmla="*/ 537972 w 1523999"/>
                      <a:gd name="connsiteY17" fmla="*/ 1524000 h 1524000"/>
                      <a:gd name="connsiteX18" fmla="*/ 985266 w 1523999"/>
                      <a:gd name="connsiteY18" fmla="*/ 1524000 h 1524000"/>
                      <a:gd name="connsiteX19" fmla="*/ 1098804 w 1523999"/>
                      <a:gd name="connsiteY19" fmla="*/ 1410462 h 1524000"/>
                      <a:gd name="connsiteX20" fmla="*/ 1098804 w 1523999"/>
                      <a:gd name="connsiteY20" fmla="*/ 1410462 h 1524000"/>
                      <a:gd name="connsiteX21" fmla="*/ 1098804 w 1523999"/>
                      <a:gd name="connsiteY21" fmla="*/ 1099566 h 1524000"/>
                      <a:gd name="connsiteX22" fmla="*/ 1409700 w 1523999"/>
                      <a:gd name="connsiteY22" fmla="*/ 1099566 h 1524000"/>
                      <a:gd name="connsiteX23" fmla="*/ 1524000 w 1523999"/>
                      <a:gd name="connsiteY23" fmla="*/ 986790 h 1524000"/>
                      <a:gd name="connsiteX24" fmla="*/ 1524000 w 1523999"/>
                      <a:gd name="connsiteY24" fmla="*/ 986028 h 1524000"/>
                      <a:gd name="connsiteX25" fmla="*/ 1524000 w 1523999"/>
                      <a:gd name="connsiteY25" fmla="*/ 538734 h 1524000"/>
                      <a:gd name="connsiteX26" fmla="*/ 1410462 w 1523999"/>
                      <a:gd name="connsiteY26" fmla="*/ 425196 h 1524000"/>
                      <a:gd name="connsiteX27" fmla="*/ 1371600 w 1523999"/>
                      <a:gd name="connsiteY27" fmla="*/ 947166 h 1524000"/>
                      <a:gd name="connsiteX28" fmla="*/ 1023366 w 1523999"/>
                      <a:gd name="connsiteY28" fmla="*/ 947166 h 1524000"/>
                      <a:gd name="connsiteX29" fmla="*/ 947166 w 1523999"/>
                      <a:gd name="connsiteY29" fmla="*/ 1023366 h 1524000"/>
                      <a:gd name="connsiteX30" fmla="*/ 947166 w 1523999"/>
                      <a:gd name="connsiteY30" fmla="*/ 1371600 h 1524000"/>
                      <a:gd name="connsiteX31" fmla="*/ 576834 w 1523999"/>
                      <a:gd name="connsiteY31" fmla="*/ 1371600 h 1524000"/>
                      <a:gd name="connsiteX32" fmla="*/ 576834 w 1523999"/>
                      <a:gd name="connsiteY32" fmla="*/ 1023366 h 1524000"/>
                      <a:gd name="connsiteX33" fmla="*/ 500634 w 1523999"/>
                      <a:gd name="connsiteY33" fmla="*/ 947166 h 1524000"/>
                      <a:gd name="connsiteX34" fmla="*/ 152400 w 1523999"/>
                      <a:gd name="connsiteY34" fmla="*/ 947166 h 1524000"/>
                      <a:gd name="connsiteX35" fmla="*/ 152400 w 1523999"/>
                      <a:gd name="connsiteY35" fmla="*/ 577596 h 1524000"/>
                      <a:gd name="connsiteX36" fmla="*/ 500634 w 1523999"/>
                      <a:gd name="connsiteY36" fmla="*/ 577596 h 1524000"/>
                      <a:gd name="connsiteX37" fmla="*/ 576834 w 1523999"/>
                      <a:gd name="connsiteY37" fmla="*/ 501396 h 1524000"/>
                      <a:gd name="connsiteX38" fmla="*/ 576834 w 1523999"/>
                      <a:gd name="connsiteY38" fmla="*/ 152400 h 1524000"/>
                      <a:gd name="connsiteX39" fmla="*/ 946404 w 1523999"/>
                      <a:gd name="connsiteY39" fmla="*/ 152400 h 1524000"/>
                      <a:gd name="connsiteX40" fmla="*/ 946404 w 1523999"/>
                      <a:gd name="connsiteY40" fmla="*/ 500634 h 1524000"/>
                      <a:gd name="connsiteX41" fmla="*/ 1022604 w 1523999"/>
                      <a:gd name="connsiteY41" fmla="*/ 576834 h 1524000"/>
                      <a:gd name="connsiteX42" fmla="*/ 1371600 w 1523999"/>
                      <a:gd name="connsiteY42" fmla="*/ 576834 h 1524000"/>
                      <a:gd name="connsiteX43" fmla="*/ 1371600 w 1523999"/>
                      <a:gd name="connsiteY43" fmla="*/ 94716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23999" h="1524000">
                        <a:moveTo>
                          <a:pt x="1410462" y="425196"/>
                        </a:moveTo>
                        <a:cubicBezTo>
                          <a:pt x="1410205" y="425196"/>
                          <a:pt x="1409957" y="425196"/>
                          <a:pt x="1409700" y="425196"/>
                        </a:cubicBezTo>
                        <a:lnTo>
                          <a:pt x="1099566" y="425196"/>
                        </a:lnTo>
                        <a:lnTo>
                          <a:pt x="1099566" y="114300"/>
                        </a:lnTo>
                        <a:cubicBezTo>
                          <a:pt x="1099985" y="51597"/>
                          <a:pt x="1049493" y="419"/>
                          <a:pt x="986790" y="0"/>
                        </a:cubicBezTo>
                        <a:cubicBezTo>
                          <a:pt x="986533" y="0"/>
                          <a:pt x="986276" y="0"/>
                          <a:pt x="986028" y="0"/>
                        </a:cubicBezTo>
                        <a:lnTo>
                          <a:pt x="537972" y="0"/>
                        </a:lnTo>
                        <a:cubicBezTo>
                          <a:pt x="475269" y="0"/>
                          <a:pt x="424434" y="50835"/>
                          <a:pt x="424434" y="113538"/>
                        </a:cubicBezTo>
                        <a:lnTo>
                          <a:pt x="424434" y="424434"/>
                        </a:lnTo>
                        <a:lnTo>
                          <a:pt x="114300" y="424434"/>
                        </a:lnTo>
                        <a:cubicBezTo>
                          <a:pt x="51597" y="424015"/>
                          <a:pt x="419" y="474497"/>
                          <a:pt x="0" y="537201"/>
                        </a:cubicBezTo>
                        <a:cubicBezTo>
                          <a:pt x="0" y="537715"/>
                          <a:pt x="0" y="538220"/>
                          <a:pt x="0" y="538734"/>
                        </a:cubicBezTo>
                        <a:lnTo>
                          <a:pt x="0" y="986028"/>
                        </a:lnTo>
                        <a:cubicBezTo>
                          <a:pt x="0" y="1048731"/>
                          <a:pt x="50835" y="1099566"/>
                          <a:pt x="113538" y="1099566"/>
                        </a:cubicBezTo>
                        <a:lnTo>
                          <a:pt x="424434" y="1099566"/>
                        </a:lnTo>
                        <a:lnTo>
                          <a:pt x="424434" y="1409700"/>
                        </a:lnTo>
                        <a:cubicBezTo>
                          <a:pt x="424015" y="1472403"/>
                          <a:pt x="474507" y="1523581"/>
                          <a:pt x="537210" y="1524000"/>
                        </a:cubicBezTo>
                        <a:cubicBezTo>
                          <a:pt x="537467" y="1524000"/>
                          <a:pt x="537724" y="1524000"/>
                          <a:pt x="537972" y="1524000"/>
                        </a:cubicBezTo>
                        <a:lnTo>
                          <a:pt x="985266" y="1524000"/>
                        </a:lnTo>
                        <a:cubicBezTo>
                          <a:pt x="1047969" y="1524000"/>
                          <a:pt x="1098804" y="1473165"/>
                          <a:pt x="1098804" y="1410462"/>
                        </a:cubicBezTo>
                        <a:lnTo>
                          <a:pt x="1098804" y="1410462"/>
                        </a:lnTo>
                        <a:lnTo>
                          <a:pt x="1098804" y="1099566"/>
                        </a:lnTo>
                        <a:lnTo>
                          <a:pt x="1409700" y="1099566"/>
                        </a:lnTo>
                        <a:cubicBezTo>
                          <a:pt x="1472403" y="1099985"/>
                          <a:pt x="1523581" y="1049493"/>
                          <a:pt x="1524000" y="986790"/>
                        </a:cubicBezTo>
                        <a:cubicBezTo>
                          <a:pt x="1524000" y="986533"/>
                          <a:pt x="1524000" y="986276"/>
                          <a:pt x="1524000" y="986028"/>
                        </a:cubicBezTo>
                        <a:lnTo>
                          <a:pt x="1524000" y="538734"/>
                        </a:lnTo>
                        <a:cubicBezTo>
                          <a:pt x="1524000" y="476031"/>
                          <a:pt x="1473175" y="425196"/>
                          <a:pt x="1410462" y="425196"/>
                        </a:cubicBezTo>
                        <a:close/>
                        <a:moveTo>
                          <a:pt x="1371600" y="947166"/>
                        </a:moveTo>
                        <a:lnTo>
                          <a:pt x="1023366" y="947166"/>
                        </a:lnTo>
                        <a:cubicBezTo>
                          <a:pt x="981285" y="947166"/>
                          <a:pt x="947166" y="981285"/>
                          <a:pt x="947166" y="1023366"/>
                        </a:cubicBezTo>
                        <a:lnTo>
                          <a:pt x="947166" y="1371600"/>
                        </a:lnTo>
                        <a:lnTo>
                          <a:pt x="576834" y="1371600"/>
                        </a:lnTo>
                        <a:lnTo>
                          <a:pt x="576834" y="1023366"/>
                        </a:lnTo>
                        <a:cubicBezTo>
                          <a:pt x="576834" y="981285"/>
                          <a:pt x="542716" y="947166"/>
                          <a:pt x="500634" y="947166"/>
                        </a:cubicBezTo>
                        <a:lnTo>
                          <a:pt x="152400" y="947166"/>
                        </a:lnTo>
                        <a:lnTo>
                          <a:pt x="152400" y="577596"/>
                        </a:lnTo>
                        <a:lnTo>
                          <a:pt x="500634" y="577596"/>
                        </a:lnTo>
                        <a:cubicBezTo>
                          <a:pt x="542716" y="577596"/>
                          <a:pt x="576834" y="543477"/>
                          <a:pt x="576834" y="501396"/>
                        </a:cubicBezTo>
                        <a:lnTo>
                          <a:pt x="576834" y="152400"/>
                        </a:lnTo>
                        <a:lnTo>
                          <a:pt x="946404" y="152400"/>
                        </a:lnTo>
                        <a:lnTo>
                          <a:pt x="946404" y="500634"/>
                        </a:lnTo>
                        <a:cubicBezTo>
                          <a:pt x="946404" y="542715"/>
                          <a:pt x="980523" y="576834"/>
                          <a:pt x="1022604" y="576834"/>
                        </a:cubicBezTo>
                        <a:lnTo>
                          <a:pt x="1371600" y="576834"/>
                        </a:lnTo>
                        <a:lnTo>
                          <a:pt x="1371600" y="947166"/>
                        </a:ln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endParaRPr>
                  </a:p>
                </p:txBody>
              </p:sp>
              <p:sp>
                <p:nvSpPr>
                  <p:cNvPr id="51" name="任意多边形: 形状 50">
                    <a:extLst>
                      <a:ext uri="{FF2B5EF4-FFF2-40B4-BE49-F238E27FC236}">
                        <a16:creationId xmlns:a16="http://schemas.microsoft.com/office/drawing/2014/main" id="{EEC00167-B4FB-4108-BE30-FB4DD88E9E08}"/>
                      </a:ext>
                    </a:extLst>
                  </p:cNvPr>
                  <p:cNvSpPr/>
                  <p:nvPr/>
                </p:nvSpPr>
                <p:spPr>
                  <a:xfrm>
                    <a:off x="1494203" y="2682647"/>
                    <a:ext cx="675417" cy="584442"/>
                  </a:xfrm>
                  <a:custGeom>
                    <a:avLst/>
                    <a:gdLst>
                      <a:gd name="connsiteX0" fmla="*/ 3177540 w 3703319"/>
                      <a:gd name="connsiteY0" fmla="*/ 497130 h 3204515"/>
                      <a:gd name="connsiteX1" fmla="*/ 3177540 w 3703319"/>
                      <a:gd name="connsiteY1" fmla="*/ 497130 h 3204515"/>
                      <a:gd name="connsiteX2" fmla="*/ 2549652 w 3703319"/>
                      <a:gd name="connsiteY2" fmla="*/ 497130 h 3204515"/>
                      <a:gd name="connsiteX3" fmla="*/ 2549652 w 3703319"/>
                      <a:gd name="connsiteY3" fmla="*/ 228906 h 3204515"/>
                      <a:gd name="connsiteX4" fmla="*/ 2335187 w 3703319"/>
                      <a:gd name="connsiteY4" fmla="*/ 125 h 3204515"/>
                      <a:gd name="connsiteX5" fmla="*/ 2316480 w 3703319"/>
                      <a:gd name="connsiteY5" fmla="*/ 306 h 3204515"/>
                      <a:gd name="connsiteX6" fmla="*/ 1386840 w 3703319"/>
                      <a:gd name="connsiteY6" fmla="*/ 306 h 3204515"/>
                      <a:gd name="connsiteX7" fmla="*/ 1153849 w 3703319"/>
                      <a:gd name="connsiteY7" fmla="*/ 210199 h 3204515"/>
                      <a:gd name="connsiteX8" fmla="*/ 1153668 w 3703319"/>
                      <a:gd name="connsiteY8" fmla="*/ 228906 h 3204515"/>
                      <a:gd name="connsiteX9" fmla="*/ 1153668 w 3703319"/>
                      <a:gd name="connsiteY9" fmla="*/ 495606 h 3204515"/>
                      <a:gd name="connsiteX10" fmla="*/ 525780 w 3703319"/>
                      <a:gd name="connsiteY10" fmla="*/ 495606 h 3204515"/>
                      <a:gd name="connsiteX11" fmla="*/ 0 w 3703319"/>
                      <a:gd name="connsiteY11" fmla="*/ 1021386 h 3204515"/>
                      <a:gd name="connsiteX12" fmla="*/ 0 w 3703319"/>
                      <a:gd name="connsiteY12" fmla="*/ 2678736 h 3204515"/>
                      <a:gd name="connsiteX13" fmla="*/ 525780 w 3703319"/>
                      <a:gd name="connsiteY13" fmla="*/ 3204516 h 3204515"/>
                      <a:gd name="connsiteX14" fmla="*/ 3177540 w 3703319"/>
                      <a:gd name="connsiteY14" fmla="*/ 3204516 h 3204515"/>
                      <a:gd name="connsiteX15" fmla="*/ 3703320 w 3703319"/>
                      <a:gd name="connsiteY15" fmla="*/ 2678736 h 3204515"/>
                      <a:gd name="connsiteX16" fmla="*/ 3703320 w 3703319"/>
                      <a:gd name="connsiteY16" fmla="*/ 1022910 h 3204515"/>
                      <a:gd name="connsiteX17" fmla="*/ 3177540 w 3703319"/>
                      <a:gd name="connsiteY17" fmla="*/ 497130 h 3204515"/>
                      <a:gd name="connsiteX18" fmla="*/ 1306068 w 3703319"/>
                      <a:gd name="connsiteY18" fmla="*/ 228906 h 3204515"/>
                      <a:gd name="connsiteX19" fmla="*/ 1387602 w 3703319"/>
                      <a:gd name="connsiteY19" fmla="*/ 147372 h 3204515"/>
                      <a:gd name="connsiteX20" fmla="*/ 2316480 w 3703319"/>
                      <a:gd name="connsiteY20" fmla="*/ 147372 h 3204515"/>
                      <a:gd name="connsiteX21" fmla="*/ 2398014 w 3703319"/>
                      <a:gd name="connsiteY21" fmla="*/ 228906 h 3204515"/>
                      <a:gd name="connsiteX22" fmla="*/ 2398014 w 3703319"/>
                      <a:gd name="connsiteY22" fmla="*/ 495606 h 3204515"/>
                      <a:gd name="connsiteX23" fmla="*/ 1306068 w 3703319"/>
                      <a:gd name="connsiteY23" fmla="*/ 495606 h 3204515"/>
                      <a:gd name="connsiteX24" fmla="*/ 1306068 w 3703319"/>
                      <a:gd name="connsiteY24" fmla="*/ 228906 h 3204515"/>
                      <a:gd name="connsiteX25" fmla="*/ 3550920 w 3703319"/>
                      <a:gd name="connsiteY25" fmla="*/ 2678736 h 3204515"/>
                      <a:gd name="connsiteX26" fmla="*/ 3177540 w 3703319"/>
                      <a:gd name="connsiteY26" fmla="*/ 3052116 h 3204515"/>
                      <a:gd name="connsiteX27" fmla="*/ 525780 w 3703319"/>
                      <a:gd name="connsiteY27" fmla="*/ 3052116 h 3204515"/>
                      <a:gd name="connsiteX28" fmla="*/ 152400 w 3703319"/>
                      <a:gd name="connsiteY28" fmla="*/ 2678736 h 3204515"/>
                      <a:gd name="connsiteX29" fmla="*/ 152400 w 3703319"/>
                      <a:gd name="connsiteY29" fmla="*/ 1022910 h 3204515"/>
                      <a:gd name="connsiteX30" fmla="*/ 525780 w 3703319"/>
                      <a:gd name="connsiteY30" fmla="*/ 649530 h 3204515"/>
                      <a:gd name="connsiteX31" fmla="*/ 3177540 w 3703319"/>
                      <a:gd name="connsiteY31" fmla="*/ 649530 h 3204515"/>
                      <a:gd name="connsiteX32" fmla="*/ 3550920 w 3703319"/>
                      <a:gd name="connsiteY32" fmla="*/ 1022910 h 3204515"/>
                      <a:gd name="connsiteX33" fmla="*/ 3550920 w 3703319"/>
                      <a:gd name="connsiteY33" fmla="*/ 2678736 h 32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3319" h="3204515">
                        <a:moveTo>
                          <a:pt x="3177540" y="497130"/>
                        </a:moveTo>
                        <a:lnTo>
                          <a:pt x="3177540" y="497130"/>
                        </a:lnTo>
                        <a:lnTo>
                          <a:pt x="2549652" y="497130"/>
                        </a:lnTo>
                        <a:lnTo>
                          <a:pt x="2549652" y="228906"/>
                        </a:lnTo>
                        <a:cubicBezTo>
                          <a:pt x="2553605" y="106510"/>
                          <a:pt x="2457584" y="4078"/>
                          <a:pt x="2335187" y="125"/>
                        </a:cubicBezTo>
                        <a:cubicBezTo>
                          <a:pt x="2328948" y="-75"/>
                          <a:pt x="2322710" y="-18"/>
                          <a:pt x="2316480" y="306"/>
                        </a:cubicBezTo>
                        <a:lnTo>
                          <a:pt x="1386840" y="306"/>
                        </a:lnTo>
                        <a:cubicBezTo>
                          <a:pt x="1264539" y="-6066"/>
                          <a:pt x="1160231" y="87907"/>
                          <a:pt x="1153849" y="210199"/>
                        </a:cubicBezTo>
                        <a:cubicBezTo>
                          <a:pt x="1153525" y="216428"/>
                          <a:pt x="1153459" y="222667"/>
                          <a:pt x="1153668" y="228906"/>
                        </a:cubicBezTo>
                        <a:lnTo>
                          <a:pt x="1153668" y="495606"/>
                        </a:lnTo>
                        <a:lnTo>
                          <a:pt x="525780" y="495606"/>
                        </a:lnTo>
                        <a:cubicBezTo>
                          <a:pt x="283464" y="495606"/>
                          <a:pt x="0" y="633528"/>
                          <a:pt x="0" y="1021386"/>
                        </a:cubicBezTo>
                        <a:lnTo>
                          <a:pt x="0" y="2678736"/>
                        </a:lnTo>
                        <a:cubicBezTo>
                          <a:pt x="0" y="3066594"/>
                          <a:pt x="283464" y="3204516"/>
                          <a:pt x="525780" y="3204516"/>
                        </a:cubicBezTo>
                        <a:lnTo>
                          <a:pt x="3177540" y="3204516"/>
                        </a:lnTo>
                        <a:cubicBezTo>
                          <a:pt x="3419856" y="3204516"/>
                          <a:pt x="3703320" y="3066594"/>
                          <a:pt x="3703320" y="2678736"/>
                        </a:cubicBezTo>
                        <a:lnTo>
                          <a:pt x="3703320" y="1022910"/>
                        </a:lnTo>
                        <a:cubicBezTo>
                          <a:pt x="3703320" y="635052"/>
                          <a:pt x="3420618" y="497130"/>
                          <a:pt x="3177540" y="497130"/>
                        </a:cubicBezTo>
                        <a:close/>
                        <a:moveTo>
                          <a:pt x="1306068" y="228906"/>
                        </a:moveTo>
                        <a:cubicBezTo>
                          <a:pt x="1306068" y="206808"/>
                          <a:pt x="1306068" y="147372"/>
                          <a:pt x="1387602" y="147372"/>
                        </a:cubicBezTo>
                        <a:lnTo>
                          <a:pt x="2316480" y="147372"/>
                        </a:lnTo>
                        <a:cubicBezTo>
                          <a:pt x="2398014" y="147372"/>
                          <a:pt x="2398014" y="206046"/>
                          <a:pt x="2398014" y="228906"/>
                        </a:cubicBezTo>
                        <a:lnTo>
                          <a:pt x="2398014" y="495606"/>
                        </a:lnTo>
                        <a:lnTo>
                          <a:pt x="1306068" y="495606"/>
                        </a:lnTo>
                        <a:lnTo>
                          <a:pt x="1306068" y="228906"/>
                        </a:lnTo>
                        <a:close/>
                        <a:moveTo>
                          <a:pt x="3550920" y="2678736"/>
                        </a:moveTo>
                        <a:cubicBezTo>
                          <a:pt x="3550920" y="3015540"/>
                          <a:pt x="3290316" y="3052116"/>
                          <a:pt x="3177540" y="3052116"/>
                        </a:cubicBezTo>
                        <a:lnTo>
                          <a:pt x="525780" y="3052116"/>
                        </a:lnTo>
                        <a:cubicBezTo>
                          <a:pt x="413766" y="3052116"/>
                          <a:pt x="152400" y="3015540"/>
                          <a:pt x="152400" y="2678736"/>
                        </a:cubicBezTo>
                        <a:lnTo>
                          <a:pt x="152400" y="1022910"/>
                        </a:lnTo>
                        <a:cubicBezTo>
                          <a:pt x="152400" y="686106"/>
                          <a:pt x="413004" y="649530"/>
                          <a:pt x="525780" y="649530"/>
                        </a:cubicBezTo>
                        <a:lnTo>
                          <a:pt x="3177540" y="649530"/>
                        </a:lnTo>
                        <a:cubicBezTo>
                          <a:pt x="3289554" y="649530"/>
                          <a:pt x="3550920" y="686106"/>
                          <a:pt x="3550920" y="1022910"/>
                        </a:cubicBezTo>
                        <a:lnTo>
                          <a:pt x="3550920" y="2678736"/>
                        </a:ln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endParaRPr>
                  </a:p>
                </p:txBody>
              </p:sp>
            </p:grpSp>
          </p:grpSp>
          <p:sp>
            <p:nvSpPr>
              <p:cNvPr id="47" name="文本框 46">
                <a:extLst>
                  <a:ext uri="{FF2B5EF4-FFF2-40B4-BE49-F238E27FC236}">
                    <a16:creationId xmlns:a16="http://schemas.microsoft.com/office/drawing/2014/main" id="{5E97A807-9ED0-4C75-A44B-9B633F109143}"/>
                  </a:ext>
                </a:extLst>
              </p:cNvPr>
              <p:cNvSpPr txBox="1"/>
              <p:nvPr/>
            </p:nvSpPr>
            <p:spPr>
              <a:xfrm>
                <a:off x="1398810" y="1912912"/>
                <a:ext cx="2068290" cy="507358"/>
              </a:xfrm>
              <a:prstGeom prst="rect">
                <a:avLst/>
              </a:prstGeom>
              <a:noFill/>
            </p:spPr>
            <p:txBody>
              <a:bodyPr wrap="square" lIns="0" tIns="0" rIns="0" bIns="0" rtlCol="0">
                <a:spAutoFit/>
              </a:bodyPr>
              <a:lstStyle/>
              <a:p>
                <a:r>
                  <a:rPr lang="zh-CN" altLang="en-US" sz="2000" dirty="0">
                    <a:solidFill>
                      <a:schemeClr val="tx1">
                        <a:lumMod val="85000"/>
                        <a:lumOff val="15000"/>
                      </a:schemeClr>
                    </a:solidFill>
                    <a:latin typeface="+mj-ea"/>
                    <a:ea typeface="+mj-ea"/>
                  </a:rPr>
                  <a:t>一、</a:t>
                </a:r>
                <a:r>
                  <a:rPr lang="en-US" altLang="zh-CN" sz="2000" b="1" dirty="0" err="1">
                    <a:latin typeface="宋体" panose="02010600030101010101" pitchFamily="2" charset="-122"/>
                    <a:ea typeface="宋体" panose="02010600030101010101" pitchFamily="2" charset="-122"/>
                  </a:rPr>
                  <a:t>Pubmed</a:t>
                </a:r>
                <a:r>
                  <a:rPr lang="zh-CN" altLang="en-US" sz="2000" b="1" dirty="0">
                    <a:latin typeface="宋体" panose="02010600030101010101" pitchFamily="2" charset="-122"/>
                    <a:ea typeface="宋体" panose="02010600030101010101" pitchFamily="2" charset="-122"/>
                  </a:rPr>
                  <a:t>简介</a:t>
                </a:r>
                <a:endParaRPr lang="en-US" altLang="zh-CN" sz="2000" b="1" dirty="0">
                  <a:latin typeface="宋体" panose="02010600030101010101" pitchFamily="2" charset="-122"/>
                  <a:ea typeface="宋体" panose="02010600030101010101" pitchFamily="2" charset="-122"/>
                </a:endParaRPr>
              </a:p>
              <a:p>
                <a:endParaRPr lang="zh-CN" altLang="en-US" sz="2000" dirty="0">
                  <a:solidFill>
                    <a:schemeClr val="tx1">
                      <a:lumMod val="85000"/>
                      <a:lumOff val="15000"/>
                    </a:schemeClr>
                  </a:solidFill>
                  <a:latin typeface="+mj-ea"/>
                  <a:ea typeface="+mj-ea"/>
                </a:endParaRPr>
              </a:p>
            </p:txBody>
          </p:sp>
        </p:grpSp>
        <p:grpSp>
          <p:nvGrpSpPr>
            <p:cNvPr id="9" name="组合 8">
              <a:extLst>
                <a:ext uri="{FF2B5EF4-FFF2-40B4-BE49-F238E27FC236}">
                  <a16:creationId xmlns:a16="http://schemas.microsoft.com/office/drawing/2014/main" id="{6A9F324D-A46B-4F6C-832A-CE5D2833B67C}"/>
                </a:ext>
              </a:extLst>
            </p:cNvPr>
            <p:cNvGrpSpPr/>
            <p:nvPr/>
          </p:nvGrpSpPr>
          <p:grpSpPr>
            <a:xfrm>
              <a:off x="1832324" y="3688455"/>
              <a:ext cx="4059850" cy="1038993"/>
              <a:chOff x="505316" y="4165341"/>
              <a:chExt cx="2961784" cy="757977"/>
            </a:xfrm>
          </p:grpSpPr>
          <p:grpSp>
            <p:nvGrpSpPr>
              <p:cNvPr id="35" name="组合 34">
                <a:extLst>
                  <a:ext uri="{FF2B5EF4-FFF2-40B4-BE49-F238E27FC236}">
                    <a16:creationId xmlns:a16="http://schemas.microsoft.com/office/drawing/2014/main" id="{705CD602-2EAC-4241-AD15-FD8324D27A67}"/>
                  </a:ext>
                </a:extLst>
              </p:cNvPr>
              <p:cNvGrpSpPr/>
              <p:nvPr/>
            </p:nvGrpSpPr>
            <p:grpSpPr>
              <a:xfrm>
                <a:off x="505316" y="4165341"/>
                <a:ext cx="757977" cy="757977"/>
                <a:chOff x="505316" y="4165341"/>
                <a:chExt cx="757977" cy="757977"/>
              </a:xfrm>
            </p:grpSpPr>
            <p:grpSp>
              <p:nvGrpSpPr>
                <p:cNvPr id="37" name="组合 36">
                  <a:extLst>
                    <a:ext uri="{FF2B5EF4-FFF2-40B4-BE49-F238E27FC236}">
                      <a16:creationId xmlns:a16="http://schemas.microsoft.com/office/drawing/2014/main" id="{667C4B0A-BA34-4C3E-9B60-84428B3DF1B6}"/>
                    </a:ext>
                  </a:extLst>
                </p:cNvPr>
                <p:cNvGrpSpPr/>
                <p:nvPr/>
              </p:nvGrpSpPr>
              <p:grpSpPr>
                <a:xfrm>
                  <a:off x="505316" y="4165341"/>
                  <a:ext cx="757977" cy="757977"/>
                  <a:chOff x="942958" y="2394316"/>
                  <a:chExt cx="1590311" cy="1590312"/>
                </a:xfrm>
              </p:grpSpPr>
              <p:grpSp>
                <p:nvGrpSpPr>
                  <p:cNvPr id="39" name="组合 38">
                    <a:extLst>
                      <a:ext uri="{FF2B5EF4-FFF2-40B4-BE49-F238E27FC236}">
                        <a16:creationId xmlns:a16="http://schemas.microsoft.com/office/drawing/2014/main" id="{90407ED8-A6B1-4480-ACEE-B789C80C2927}"/>
                      </a:ext>
                    </a:extLst>
                  </p:cNvPr>
                  <p:cNvGrpSpPr/>
                  <p:nvPr/>
                </p:nvGrpSpPr>
                <p:grpSpPr>
                  <a:xfrm>
                    <a:off x="1145868" y="2597226"/>
                    <a:ext cx="1184491" cy="1184492"/>
                    <a:chOff x="4636992" y="2344261"/>
                    <a:chExt cx="2918016" cy="2918016"/>
                  </a:xfrm>
                </p:grpSpPr>
                <p:sp>
                  <p:nvSpPr>
                    <p:cNvPr id="43" name="椭圆 42">
                      <a:extLst>
                        <a:ext uri="{FF2B5EF4-FFF2-40B4-BE49-F238E27FC236}">
                          <a16:creationId xmlns:a16="http://schemas.microsoft.com/office/drawing/2014/main" id="{1F952D87-71E8-4A47-9D14-58A5B0F5DDC0}"/>
                        </a:ext>
                      </a:extLst>
                    </p:cNvPr>
                    <p:cNvSpPr/>
                    <p:nvPr/>
                  </p:nvSpPr>
                  <p:spPr>
                    <a:xfrm>
                      <a:off x="4636992" y="2344261"/>
                      <a:ext cx="2918016" cy="2918016"/>
                    </a:xfrm>
                    <a:prstGeom prst="ellipse">
                      <a:avLst/>
                    </a:prstGeom>
                    <a:noFill/>
                    <a:ln w="6350">
                      <a:solidFill>
                        <a:schemeClr val="accent1">
                          <a:lumMod val="60000"/>
                          <a:lumOff val="40000"/>
                        </a:schemeClr>
                      </a:solidFill>
                    </a:ln>
                    <a:effectLst>
                      <a:outerShdw blurRad="292100" dist="1270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44" name="椭圆 43">
                      <a:extLst>
                        <a:ext uri="{FF2B5EF4-FFF2-40B4-BE49-F238E27FC236}">
                          <a16:creationId xmlns:a16="http://schemas.microsoft.com/office/drawing/2014/main" id="{1782016F-2240-431E-8853-ED4C26BF874E}"/>
                        </a:ext>
                      </a:extLst>
                    </p:cNvPr>
                    <p:cNvSpPr/>
                    <p:nvPr/>
                  </p:nvSpPr>
                  <p:spPr>
                    <a:xfrm>
                      <a:off x="5144394" y="2851663"/>
                      <a:ext cx="1903212" cy="1903212"/>
                    </a:xfrm>
                    <a:prstGeom prst="ellipse">
                      <a:avLst/>
                    </a:prstGeom>
                    <a:noFill/>
                    <a:ln w="6350">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45" name="椭圆 44">
                      <a:extLst>
                        <a:ext uri="{FF2B5EF4-FFF2-40B4-BE49-F238E27FC236}">
                          <a16:creationId xmlns:a16="http://schemas.microsoft.com/office/drawing/2014/main" id="{B6E0EFE3-A888-4D2C-A992-979DFB898961}"/>
                        </a:ext>
                      </a:extLst>
                    </p:cNvPr>
                    <p:cNvSpPr/>
                    <p:nvPr/>
                  </p:nvSpPr>
                  <p:spPr>
                    <a:xfrm>
                      <a:off x="4711138" y="2418410"/>
                      <a:ext cx="2769725" cy="2769718"/>
                    </a:xfrm>
                    <a:prstGeom prst="ellipse">
                      <a:avLst/>
                    </a:prstGeom>
                    <a:gradFill flip="none" rotWithShape="1">
                      <a:gsLst>
                        <a:gs pos="2000">
                          <a:schemeClr val="accent1">
                            <a:lumMod val="65000"/>
                            <a:lumOff val="35000"/>
                          </a:schemeClr>
                        </a:gs>
                        <a:gs pos="53000">
                          <a:schemeClr val="accent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prstClr val="white"/>
                        </a:solidFill>
                      </a:endParaRPr>
                    </a:p>
                  </p:txBody>
                </p:sp>
              </p:grpSp>
              <p:grpSp>
                <p:nvGrpSpPr>
                  <p:cNvPr id="40" name="组合 39">
                    <a:extLst>
                      <a:ext uri="{FF2B5EF4-FFF2-40B4-BE49-F238E27FC236}">
                        <a16:creationId xmlns:a16="http://schemas.microsoft.com/office/drawing/2014/main" id="{7600447E-75A6-42A0-A3B3-EDDF3566D82F}"/>
                      </a:ext>
                    </a:extLst>
                  </p:cNvPr>
                  <p:cNvGrpSpPr/>
                  <p:nvPr/>
                </p:nvGrpSpPr>
                <p:grpSpPr>
                  <a:xfrm>
                    <a:off x="942958" y="2394316"/>
                    <a:ext cx="1590311" cy="1590312"/>
                    <a:chOff x="862176" y="2603922"/>
                    <a:chExt cx="1447375" cy="1447376"/>
                  </a:xfrm>
                </p:grpSpPr>
                <p:sp>
                  <p:nvSpPr>
                    <p:cNvPr id="41" name="弧形 40">
                      <a:extLst>
                        <a:ext uri="{FF2B5EF4-FFF2-40B4-BE49-F238E27FC236}">
                          <a16:creationId xmlns:a16="http://schemas.microsoft.com/office/drawing/2014/main" id="{665E27FA-9A0A-413B-A872-5205CA3BF9F0}"/>
                        </a:ext>
                      </a:extLst>
                    </p:cNvPr>
                    <p:cNvSpPr/>
                    <p:nvPr/>
                  </p:nvSpPr>
                  <p:spPr>
                    <a:xfrm>
                      <a:off x="942162" y="2683908"/>
                      <a:ext cx="1287403" cy="1287404"/>
                    </a:xfrm>
                    <a:prstGeom prst="arc">
                      <a:avLst>
                        <a:gd name="adj1" fmla="val 16200000"/>
                        <a:gd name="adj2" fmla="val 4380896"/>
                      </a:avLst>
                    </a:prstGeom>
                    <a:noFill/>
                    <a:ln w="19050">
                      <a:gradFill flip="none" rotWithShape="1">
                        <a:gsLst>
                          <a:gs pos="0">
                            <a:schemeClr val="bg1">
                              <a:lumMod val="95000"/>
                              <a:alpha val="0"/>
                            </a:schemeClr>
                          </a:gs>
                          <a:gs pos="100000">
                            <a:schemeClr val="bg1">
                              <a:lumMod val="85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42" name="椭圆 41">
                      <a:extLst>
                        <a:ext uri="{FF2B5EF4-FFF2-40B4-BE49-F238E27FC236}">
                          <a16:creationId xmlns:a16="http://schemas.microsoft.com/office/drawing/2014/main" id="{94B75155-1492-4CF9-8307-FCA2A76C0A2C}"/>
                        </a:ext>
                      </a:extLst>
                    </p:cNvPr>
                    <p:cNvSpPr/>
                    <p:nvPr/>
                  </p:nvSpPr>
                  <p:spPr>
                    <a:xfrm>
                      <a:off x="862176" y="2603922"/>
                      <a:ext cx="1447375" cy="1447376"/>
                    </a:xfrm>
                    <a:prstGeom prst="ellipse">
                      <a:avLst/>
                    </a:prstGeom>
                    <a:noFill/>
                    <a:ln w="6350">
                      <a:gradFill flip="none" rotWithShape="1">
                        <a:gsLst>
                          <a:gs pos="0">
                            <a:schemeClr val="accent1">
                              <a:alpha val="0"/>
                            </a:schemeClr>
                          </a:gs>
                          <a:gs pos="100000">
                            <a:schemeClr val="accent1">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grpSp>
            <p:sp>
              <p:nvSpPr>
                <p:cNvPr id="38" name="iconfont-10187-1799684">
                  <a:extLst>
                    <a:ext uri="{FF2B5EF4-FFF2-40B4-BE49-F238E27FC236}">
                      <a16:creationId xmlns:a16="http://schemas.microsoft.com/office/drawing/2014/main" id="{9BD83FFC-88A8-49B0-AA0D-E0EAF225AA27}"/>
                    </a:ext>
                  </a:extLst>
                </p:cNvPr>
                <p:cNvSpPr/>
                <p:nvPr/>
              </p:nvSpPr>
              <p:spPr>
                <a:xfrm>
                  <a:off x="713518" y="4367618"/>
                  <a:ext cx="340582" cy="294706"/>
                </a:xfrm>
                <a:custGeom>
                  <a:avLst/>
                  <a:gdLst>
                    <a:gd name="T0" fmla="*/ 4160 w 11520"/>
                    <a:gd name="T1" fmla="*/ 3520 h 10240"/>
                    <a:gd name="T2" fmla="*/ 4160 w 11520"/>
                    <a:gd name="T3" fmla="*/ 4160 h 10240"/>
                    <a:gd name="T4" fmla="*/ 7680 w 11520"/>
                    <a:gd name="T5" fmla="*/ 3840 h 10240"/>
                    <a:gd name="T6" fmla="*/ 7360 w 11520"/>
                    <a:gd name="T7" fmla="*/ 5120 h 10240"/>
                    <a:gd name="T8" fmla="*/ 3840 w 11520"/>
                    <a:gd name="T9" fmla="*/ 5440 h 10240"/>
                    <a:gd name="T10" fmla="*/ 7360 w 11520"/>
                    <a:gd name="T11" fmla="*/ 5760 h 10240"/>
                    <a:gd name="T12" fmla="*/ 7360 w 11520"/>
                    <a:gd name="T13" fmla="*/ 5120 h 10240"/>
                    <a:gd name="T14" fmla="*/ 4160 w 11520"/>
                    <a:gd name="T15" fmla="*/ 6720 h 10240"/>
                    <a:gd name="T16" fmla="*/ 4160 w 11520"/>
                    <a:gd name="T17" fmla="*/ 7360 h 10240"/>
                    <a:gd name="T18" fmla="*/ 7680 w 11520"/>
                    <a:gd name="T19" fmla="*/ 7040 h 10240"/>
                    <a:gd name="T20" fmla="*/ 11200 w 11520"/>
                    <a:gd name="T21" fmla="*/ 9600 h 10240"/>
                    <a:gd name="T22" fmla="*/ 10880 w 11520"/>
                    <a:gd name="T23" fmla="*/ 3840 h 10240"/>
                    <a:gd name="T24" fmla="*/ 8960 w 11520"/>
                    <a:gd name="T25" fmla="*/ 3520 h 10240"/>
                    <a:gd name="T26" fmla="*/ 8320 w 11520"/>
                    <a:gd name="T27" fmla="*/ 1920 h 10240"/>
                    <a:gd name="T28" fmla="*/ 6080 w 11520"/>
                    <a:gd name="T29" fmla="*/ 1280 h 10240"/>
                    <a:gd name="T30" fmla="*/ 6720 w 11520"/>
                    <a:gd name="T31" fmla="*/ 960 h 10240"/>
                    <a:gd name="T32" fmla="*/ 6080 w 11520"/>
                    <a:gd name="T33" fmla="*/ 640 h 10240"/>
                    <a:gd name="T34" fmla="*/ 5760 w 11520"/>
                    <a:gd name="T35" fmla="*/ 0 h 10240"/>
                    <a:gd name="T36" fmla="*/ 5440 w 11520"/>
                    <a:gd name="T37" fmla="*/ 640 h 10240"/>
                    <a:gd name="T38" fmla="*/ 4800 w 11520"/>
                    <a:gd name="T39" fmla="*/ 960 h 10240"/>
                    <a:gd name="T40" fmla="*/ 5440 w 11520"/>
                    <a:gd name="T41" fmla="*/ 1280 h 10240"/>
                    <a:gd name="T42" fmla="*/ 3200 w 11520"/>
                    <a:gd name="T43" fmla="*/ 1920 h 10240"/>
                    <a:gd name="T44" fmla="*/ 2560 w 11520"/>
                    <a:gd name="T45" fmla="*/ 4800 h 10240"/>
                    <a:gd name="T46" fmla="*/ 640 w 11520"/>
                    <a:gd name="T47" fmla="*/ 5120 h 10240"/>
                    <a:gd name="T48" fmla="*/ 320 w 11520"/>
                    <a:gd name="T49" fmla="*/ 9600 h 10240"/>
                    <a:gd name="T50" fmla="*/ 320 w 11520"/>
                    <a:gd name="T51" fmla="*/ 10240 h 10240"/>
                    <a:gd name="T52" fmla="*/ 11520 w 11520"/>
                    <a:gd name="T53" fmla="*/ 9920 h 10240"/>
                    <a:gd name="T54" fmla="*/ 1280 w 11520"/>
                    <a:gd name="T55" fmla="*/ 5440 h 10240"/>
                    <a:gd name="T56" fmla="*/ 2560 w 11520"/>
                    <a:gd name="T57" fmla="*/ 9600 h 10240"/>
                    <a:gd name="T58" fmla="*/ 1280 w 11520"/>
                    <a:gd name="T59" fmla="*/ 5440 h 10240"/>
                    <a:gd name="T60" fmla="*/ 5120 w 11520"/>
                    <a:gd name="T61" fmla="*/ 9600 h 10240"/>
                    <a:gd name="T62" fmla="*/ 6400 w 11520"/>
                    <a:gd name="T63" fmla="*/ 8960 h 10240"/>
                    <a:gd name="T64" fmla="*/ 7040 w 11520"/>
                    <a:gd name="T65" fmla="*/ 9600 h 10240"/>
                    <a:gd name="T66" fmla="*/ 6720 w 11520"/>
                    <a:gd name="T67" fmla="*/ 8320 h 10240"/>
                    <a:gd name="T68" fmla="*/ 4480 w 11520"/>
                    <a:gd name="T69" fmla="*/ 8640 h 10240"/>
                    <a:gd name="T70" fmla="*/ 3200 w 11520"/>
                    <a:gd name="T71" fmla="*/ 9600 h 10240"/>
                    <a:gd name="T72" fmla="*/ 8320 w 11520"/>
                    <a:gd name="T73" fmla="*/ 2560 h 10240"/>
                    <a:gd name="T74" fmla="*/ 7040 w 11520"/>
                    <a:gd name="T75" fmla="*/ 9600 h 10240"/>
                    <a:gd name="T76" fmla="*/ 8960 w 11520"/>
                    <a:gd name="T77" fmla="*/ 4160 h 10240"/>
                    <a:gd name="T78" fmla="*/ 10240 w 11520"/>
                    <a:gd name="T79" fmla="*/ 960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0" h="10240">
                      <a:moveTo>
                        <a:pt x="7360" y="3520"/>
                      </a:moveTo>
                      <a:lnTo>
                        <a:pt x="4160" y="3520"/>
                      </a:lnTo>
                      <a:cubicBezTo>
                        <a:pt x="4000" y="3520"/>
                        <a:pt x="3840" y="3680"/>
                        <a:pt x="3840" y="3840"/>
                      </a:cubicBezTo>
                      <a:cubicBezTo>
                        <a:pt x="3840" y="4000"/>
                        <a:pt x="4000" y="4160"/>
                        <a:pt x="4160" y="4160"/>
                      </a:cubicBezTo>
                      <a:lnTo>
                        <a:pt x="7360" y="4160"/>
                      </a:lnTo>
                      <a:cubicBezTo>
                        <a:pt x="7520" y="4160"/>
                        <a:pt x="7680" y="4000"/>
                        <a:pt x="7680" y="3840"/>
                      </a:cubicBezTo>
                      <a:cubicBezTo>
                        <a:pt x="7680" y="3680"/>
                        <a:pt x="7520" y="3520"/>
                        <a:pt x="7360" y="3520"/>
                      </a:cubicBezTo>
                      <a:close/>
                      <a:moveTo>
                        <a:pt x="7360" y="5120"/>
                      </a:moveTo>
                      <a:lnTo>
                        <a:pt x="4160" y="5120"/>
                      </a:lnTo>
                      <a:cubicBezTo>
                        <a:pt x="4000" y="5120"/>
                        <a:pt x="3840" y="5280"/>
                        <a:pt x="3840" y="5440"/>
                      </a:cubicBezTo>
                      <a:cubicBezTo>
                        <a:pt x="3840" y="5600"/>
                        <a:pt x="4000" y="5760"/>
                        <a:pt x="4160" y="5760"/>
                      </a:cubicBezTo>
                      <a:lnTo>
                        <a:pt x="7360" y="5760"/>
                      </a:lnTo>
                      <a:cubicBezTo>
                        <a:pt x="7520" y="5760"/>
                        <a:pt x="7680" y="5600"/>
                        <a:pt x="7680" y="5440"/>
                      </a:cubicBezTo>
                      <a:cubicBezTo>
                        <a:pt x="7680" y="5280"/>
                        <a:pt x="7520" y="5120"/>
                        <a:pt x="7360" y="5120"/>
                      </a:cubicBezTo>
                      <a:close/>
                      <a:moveTo>
                        <a:pt x="7360" y="6720"/>
                      </a:moveTo>
                      <a:lnTo>
                        <a:pt x="4160" y="6720"/>
                      </a:lnTo>
                      <a:cubicBezTo>
                        <a:pt x="4000" y="6720"/>
                        <a:pt x="3840" y="6880"/>
                        <a:pt x="3840" y="7040"/>
                      </a:cubicBezTo>
                      <a:cubicBezTo>
                        <a:pt x="3840" y="7200"/>
                        <a:pt x="4000" y="7360"/>
                        <a:pt x="4160" y="7360"/>
                      </a:cubicBezTo>
                      <a:lnTo>
                        <a:pt x="7360" y="7360"/>
                      </a:lnTo>
                      <a:cubicBezTo>
                        <a:pt x="7520" y="7360"/>
                        <a:pt x="7680" y="7200"/>
                        <a:pt x="7680" y="7040"/>
                      </a:cubicBezTo>
                      <a:cubicBezTo>
                        <a:pt x="7680" y="6880"/>
                        <a:pt x="7520" y="6720"/>
                        <a:pt x="7360" y="6720"/>
                      </a:cubicBezTo>
                      <a:close/>
                      <a:moveTo>
                        <a:pt x="11200" y="9600"/>
                      </a:moveTo>
                      <a:lnTo>
                        <a:pt x="10880" y="9600"/>
                      </a:lnTo>
                      <a:lnTo>
                        <a:pt x="10880" y="3840"/>
                      </a:lnTo>
                      <a:cubicBezTo>
                        <a:pt x="10880" y="3680"/>
                        <a:pt x="10720" y="3520"/>
                        <a:pt x="10560" y="3520"/>
                      </a:cubicBezTo>
                      <a:lnTo>
                        <a:pt x="8960" y="3520"/>
                      </a:lnTo>
                      <a:lnTo>
                        <a:pt x="8960" y="2560"/>
                      </a:lnTo>
                      <a:cubicBezTo>
                        <a:pt x="8960" y="2208"/>
                        <a:pt x="8672" y="1920"/>
                        <a:pt x="8320" y="1920"/>
                      </a:cubicBezTo>
                      <a:lnTo>
                        <a:pt x="6080" y="1920"/>
                      </a:lnTo>
                      <a:lnTo>
                        <a:pt x="6080" y="1280"/>
                      </a:lnTo>
                      <a:lnTo>
                        <a:pt x="6400" y="1280"/>
                      </a:lnTo>
                      <a:cubicBezTo>
                        <a:pt x="6560" y="1280"/>
                        <a:pt x="6720" y="1120"/>
                        <a:pt x="6720" y="960"/>
                      </a:cubicBezTo>
                      <a:cubicBezTo>
                        <a:pt x="6720" y="768"/>
                        <a:pt x="6560" y="640"/>
                        <a:pt x="6400" y="640"/>
                      </a:cubicBezTo>
                      <a:lnTo>
                        <a:pt x="6080" y="640"/>
                      </a:lnTo>
                      <a:lnTo>
                        <a:pt x="6080" y="320"/>
                      </a:lnTo>
                      <a:cubicBezTo>
                        <a:pt x="6080" y="160"/>
                        <a:pt x="5920" y="0"/>
                        <a:pt x="5760" y="0"/>
                      </a:cubicBezTo>
                      <a:cubicBezTo>
                        <a:pt x="5600" y="0"/>
                        <a:pt x="5440" y="160"/>
                        <a:pt x="5440" y="320"/>
                      </a:cubicBezTo>
                      <a:lnTo>
                        <a:pt x="5440" y="640"/>
                      </a:lnTo>
                      <a:lnTo>
                        <a:pt x="5120" y="640"/>
                      </a:lnTo>
                      <a:cubicBezTo>
                        <a:pt x="4960" y="640"/>
                        <a:pt x="4800" y="768"/>
                        <a:pt x="4800" y="960"/>
                      </a:cubicBezTo>
                      <a:cubicBezTo>
                        <a:pt x="4800" y="1120"/>
                        <a:pt x="4960" y="1280"/>
                        <a:pt x="5120" y="1280"/>
                      </a:cubicBezTo>
                      <a:lnTo>
                        <a:pt x="5440" y="1280"/>
                      </a:lnTo>
                      <a:lnTo>
                        <a:pt x="5440" y="1920"/>
                      </a:lnTo>
                      <a:lnTo>
                        <a:pt x="3200" y="1920"/>
                      </a:lnTo>
                      <a:cubicBezTo>
                        <a:pt x="2848" y="1920"/>
                        <a:pt x="2560" y="2208"/>
                        <a:pt x="2560" y="2560"/>
                      </a:cubicBezTo>
                      <a:lnTo>
                        <a:pt x="2560" y="4800"/>
                      </a:lnTo>
                      <a:lnTo>
                        <a:pt x="960" y="4800"/>
                      </a:lnTo>
                      <a:cubicBezTo>
                        <a:pt x="800" y="4800"/>
                        <a:pt x="640" y="4960"/>
                        <a:pt x="640" y="5120"/>
                      </a:cubicBezTo>
                      <a:lnTo>
                        <a:pt x="640" y="9600"/>
                      </a:lnTo>
                      <a:lnTo>
                        <a:pt x="320" y="9600"/>
                      </a:lnTo>
                      <a:cubicBezTo>
                        <a:pt x="160" y="9600"/>
                        <a:pt x="0" y="9760"/>
                        <a:pt x="0" y="9920"/>
                      </a:cubicBezTo>
                      <a:cubicBezTo>
                        <a:pt x="0" y="10080"/>
                        <a:pt x="160" y="10240"/>
                        <a:pt x="320" y="10240"/>
                      </a:cubicBezTo>
                      <a:lnTo>
                        <a:pt x="11200" y="10240"/>
                      </a:lnTo>
                      <a:cubicBezTo>
                        <a:pt x="11360" y="10240"/>
                        <a:pt x="11520" y="10080"/>
                        <a:pt x="11520" y="9920"/>
                      </a:cubicBezTo>
                      <a:cubicBezTo>
                        <a:pt x="11520" y="9760"/>
                        <a:pt x="11360" y="9600"/>
                        <a:pt x="11200" y="9600"/>
                      </a:cubicBezTo>
                      <a:close/>
                      <a:moveTo>
                        <a:pt x="1280" y="5440"/>
                      </a:moveTo>
                      <a:lnTo>
                        <a:pt x="2560" y="5440"/>
                      </a:lnTo>
                      <a:lnTo>
                        <a:pt x="2560" y="9600"/>
                      </a:lnTo>
                      <a:lnTo>
                        <a:pt x="1280" y="9600"/>
                      </a:lnTo>
                      <a:lnTo>
                        <a:pt x="1280" y="5440"/>
                      </a:lnTo>
                      <a:close/>
                      <a:moveTo>
                        <a:pt x="6400" y="9600"/>
                      </a:moveTo>
                      <a:lnTo>
                        <a:pt x="5120" y="9600"/>
                      </a:lnTo>
                      <a:lnTo>
                        <a:pt x="5120" y="8960"/>
                      </a:lnTo>
                      <a:lnTo>
                        <a:pt x="6400" y="8960"/>
                      </a:lnTo>
                      <a:lnTo>
                        <a:pt x="6400" y="9600"/>
                      </a:lnTo>
                      <a:close/>
                      <a:moveTo>
                        <a:pt x="7040" y="9600"/>
                      </a:moveTo>
                      <a:lnTo>
                        <a:pt x="7040" y="8640"/>
                      </a:lnTo>
                      <a:cubicBezTo>
                        <a:pt x="7040" y="8480"/>
                        <a:pt x="6880" y="8320"/>
                        <a:pt x="6720" y="8320"/>
                      </a:cubicBezTo>
                      <a:lnTo>
                        <a:pt x="4800" y="8320"/>
                      </a:lnTo>
                      <a:cubicBezTo>
                        <a:pt x="4640" y="8320"/>
                        <a:pt x="4480" y="8480"/>
                        <a:pt x="4480" y="8640"/>
                      </a:cubicBezTo>
                      <a:lnTo>
                        <a:pt x="4480" y="9600"/>
                      </a:lnTo>
                      <a:lnTo>
                        <a:pt x="3200" y="9600"/>
                      </a:lnTo>
                      <a:lnTo>
                        <a:pt x="3200" y="2560"/>
                      </a:lnTo>
                      <a:lnTo>
                        <a:pt x="8320" y="2560"/>
                      </a:lnTo>
                      <a:lnTo>
                        <a:pt x="8320" y="9600"/>
                      </a:lnTo>
                      <a:lnTo>
                        <a:pt x="7040" y="9600"/>
                      </a:lnTo>
                      <a:close/>
                      <a:moveTo>
                        <a:pt x="8960" y="9600"/>
                      </a:moveTo>
                      <a:lnTo>
                        <a:pt x="8960" y="4160"/>
                      </a:lnTo>
                      <a:lnTo>
                        <a:pt x="10240" y="4160"/>
                      </a:lnTo>
                      <a:lnTo>
                        <a:pt x="10240" y="9600"/>
                      </a:lnTo>
                      <a:lnTo>
                        <a:pt x="8960" y="9600"/>
                      </a:ln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eaLnBrk="1" fontAlgn="auto" hangingPunct="1">
                    <a:spcBef>
                      <a:spcPts val="0"/>
                    </a:spcBef>
                    <a:spcAft>
                      <a:spcPts val="0"/>
                    </a:spcAft>
                  </a:pPr>
                  <a:endParaRPr lang="en-US" sz="2000">
                    <a:solidFill>
                      <a:srgbClr val="000000"/>
                    </a:solidFill>
                    <a:latin typeface="Roboto Light" panose="02000000000000000000" pitchFamily="2" charset="0"/>
                    <a:ea typeface="思源黑体 CN Light" panose="020B0300000000000000" pitchFamily="34" charset="-122"/>
                  </a:endParaRPr>
                </a:p>
              </p:txBody>
            </p:sp>
          </p:grpSp>
          <p:sp>
            <p:nvSpPr>
              <p:cNvPr id="36" name="文本框 35">
                <a:extLst>
                  <a:ext uri="{FF2B5EF4-FFF2-40B4-BE49-F238E27FC236}">
                    <a16:creationId xmlns:a16="http://schemas.microsoft.com/office/drawing/2014/main" id="{34B5468C-5429-4785-81C4-201969C8704D}"/>
                  </a:ext>
                </a:extLst>
              </p:cNvPr>
              <p:cNvSpPr txBox="1"/>
              <p:nvPr/>
            </p:nvSpPr>
            <p:spPr>
              <a:xfrm>
                <a:off x="1398810" y="4313215"/>
                <a:ext cx="2068290" cy="253680"/>
              </a:xfrm>
              <a:prstGeom prst="rect">
                <a:avLst/>
              </a:prstGeom>
              <a:noFill/>
            </p:spPr>
            <p:txBody>
              <a:bodyPr wrap="square" lIns="0" tIns="0" rIns="0" bIns="0" rtlCol="0">
                <a:spAutoFit/>
              </a:bodyPr>
              <a:lstStyle/>
              <a:p>
                <a:r>
                  <a:rPr lang="zh-CN" altLang="en-US" sz="2000" dirty="0">
                    <a:solidFill>
                      <a:schemeClr val="tx1">
                        <a:lumMod val="85000"/>
                        <a:lumOff val="15000"/>
                      </a:schemeClr>
                    </a:solidFill>
                    <a:latin typeface="+mj-ea"/>
                    <a:ea typeface="+mj-ea"/>
                  </a:rPr>
                  <a:t>三、</a:t>
                </a:r>
                <a:r>
                  <a:rPr lang="zh-CN" altLang="en-US" sz="2000" b="1" dirty="0">
                    <a:solidFill>
                      <a:srgbClr val="404040"/>
                    </a:solidFill>
                    <a:latin typeface="宋体" panose="02010600030101010101" pitchFamily="2" charset="-122"/>
                    <a:ea typeface="宋体" panose="02010600030101010101" pitchFamily="2" charset="-122"/>
                  </a:rPr>
                  <a:t>检索与利用</a:t>
                </a:r>
                <a:endParaRPr lang="zh-CN" altLang="en-US" sz="2000" b="1" dirty="0">
                  <a:latin typeface="宋体" panose="02010600030101010101" pitchFamily="2" charset="-122"/>
                  <a:ea typeface="宋体" panose="02010600030101010101" pitchFamily="2" charset="-122"/>
                </a:endParaRPr>
              </a:p>
            </p:txBody>
          </p:sp>
        </p:grpSp>
        <p:grpSp>
          <p:nvGrpSpPr>
            <p:cNvPr id="10" name="组合 9">
              <a:extLst>
                <a:ext uri="{FF2B5EF4-FFF2-40B4-BE49-F238E27FC236}">
                  <a16:creationId xmlns:a16="http://schemas.microsoft.com/office/drawing/2014/main" id="{2BD3AD8E-8A36-44D2-BE3B-FC1BCA753404}"/>
                </a:ext>
              </a:extLst>
            </p:cNvPr>
            <p:cNvGrpSpPr/>
            <p:nvPr/>
          </p:nvGrpSpPr>
          <p:grpSpPr>
            <a:xfrm>
              <a:off x="6553827" y="2100702"/>
              <a:ext cx="4059850" cy="1038993"/>
              <a:chOff x="505316" y="2965191"/>
              <a:chExt cx="2961784" cy="757977"/>
            </a:xfrm>
          </p:grpSpPr>
          <p:grpSp>
            <p:nvGrpSpPr>
              <p:cNvPr id="24" name="组合 23">
                <a:extLst>
                  <a:ext uri="{FF2B5EF4-FFF2-40B4-BE49-F238E27FC236}">
                    <a16:creationId xmlns:a16="http://schemas.microsoft.com/office/drawing/2014/main" id="{F2865A7D-0A71-4A2A-A88B-93649122669A}"/>
                  </a:ext>
                </a:extLst>
              </p:cNvPr>
              <p:cNvGrpSpPr/>
              <p:nvPr/>
            </p:nvGrpSpPr>
            <p:grpSpPr>
              <a:xfrm>
                <a:off x="505316" y="2965191"/>
                <a:ext cx="757977" cy="757977"/>
                <a:chOff x="505316" y="2965191"/>
                <a:chExt cx="757977" cy="757977"/>
              </a:xfrm>
            </p:grpSpPr>
            <p:grpSp>
              <p:nvGrpSpPr>
                <p:cNvPr id="26" name="组合 25">
                  <a:extLst>
                    <a:ext uri="{FF2B5EF4-FFF2-40B4-BE49-F238E27FC236}">
                      <a16:creationId xmlns:a16="http://schemas.microsoft.com/office/drawing/2014/main" id="{9E322732-C0D4-4D92-AF43-C63455B3CC78}"/>
                    </a:ext>
                  </a:extLst>
                </p:cNvPr>
                <p:cNvGrpSpPr/>
                <p:nvPr/>
              </p:nvGrpSpPr>
              <p:grpSpPr>
                <a:xfrm>
                  <a:off x="505316" y="2965191"/>
                  <a:ext cx="757977" cy="757977"/>
                  <a:chOff x="942958" y="2394316"/>
                  <a:chExt cx="1590311" cy="1590312"/>
                </a:xfrm>
              </p:grpSpPr>
              <p:grpSp>
                <p:nvGrpSpPr>
                  <p:cNvPr id="28" name="组合 27">
                    <a:extLst>
                      <a:ext uri="{FF2B5EF4-FFF2-40B4-BE49-F238E27FC236}">
                        <a16:creationId xmlns:a16="http://schemas.microsoft.com/office/drawing/2014/main" id="{C583C0BB-7084-4AF7-99A9-58AD36FEB8C8}"/>
                      </a:ext>
                    </a:extLst>
                  </p:cNvPr>
                  <p:cNvGrpSpPr/>
                  <p:nvPr/>
                </p:nvGrpSpPr>
                <p:grpSpPr>
                  <a:xfrm>
                    <a:off x="1145868" y="2597226"/>
                    <a:ext cx="1184491" cy="1184492"/>
                    <a:chOff x="4636992" y="2344261"/>
                    <a:chExt cx="2918016" cy="2918016"/>
                  </a:xfrm>
                </p:grpSpPr>
                <p:sp>
                  <p:nvSpPr>
                    <p:cNvPr id="32" name="椭圆 31">
                      <a:extLst>
                        <a:ext uri="{FF2B5EF4-FFF2-40B4-BE49-F238E27FC236}">
                          <a16:creationId xmlns:a16="http://schemas.microsoft.com/office/drawing/2014/main" id="{60857155-E889-41BB-B9C8-3B0F5B1D5D68}"/>
                        </a:ext>
                      </a:extLst>
                    </p:cNvPr>
                    <p:cNvSpPr/>
                    <p:nvPr/>
                  </p:nvSpPr>
                  <p:spPr>
                    <a:xfrm>
                      <a:off x="4636992" y="2344261"/>
                      <a:ext cx="2918016" cy="2918016"/>
                    </a:xfrm>
                    <a:prstGeom prst="ellipse">
                      <a:avLst/>
                    </a:prstGeom>
                    <a:noFill/>
                    <a:ln w="6350">
                      <a:solidFill>
                        <a:schemeClr val="accent1">
                          <a:lumMod val="60000"/>
                          <a:lumOff val="40000"/>
                        </a:schemeClr>
                      </a:solidFill>
                    </a:ln>
                    <a:effectLst>
                      <a:outerShdw blurRad="292100" dist="1270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33" name="椭圆 32">
                      <a:extLst>
                        <a:ext uri="{FF2B5EF4-FFF2-40B4-BE49-F238E27FC236}">
                          <a16:creationId xmlns:a16="http://schemas.microsoft.com/office/drawing/2014/main" id="{F4CD1AC3-2BA4-4471-8AEE-66BEA0DC5D8A}"/>
                        </a:ext>
                      </a:extLst>
                    </p:cNvPr>
                    <p:cNvSpPr/>
                    <p:nvPr/>
                  </p:nvSpPr>
                  <p:spPr>
                    <a:xfrm>
                      <a:off x="5144394" y="2851663"/>
                      <a:ext cx="1903212" cy="1903212"/>
                    </a:xfrm>
                    <a:prstGeom prst="ellipse">
                      <a:avLst/>
                    </a:prstGeom>
                    <a:noFill/>
                    <a:ln w="6350">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34" name="椭圆 33">
                      <a:extLst>
                        <a:ext uri="{FF2B5EF4-FFF2-40B4-BE49-F238E27FC236}">
                          <a16:creationId xmlns:a16="http://schemas.microsoft.com/office/drawing/2014/main" id="{73678743-99E0-479F-BB52-AA85FC6815C6}"/>
                        </a:ext>
                      </a:extLst>
                    </p:cNvPr>
                    <p:cNvSpPr/>
                    <p:nvPr/>
                  </p:nvSpPr>
                  <p:spPr>
                    <a:xfrm>
                      <a:off x="4711138" y="2418410"/>
                      <a:ext cx="2769725" cy="2769718"/>
                    </a:xfrm>
                    <a:prstGeom prst="ellipse">
                      <a:avLst/>
                    </a:prstGeom>
                    <a:gradFill flip="none" rotWithShape="1">
                      <a:gsLst>
                        <a:gs pos="2000">
                          <a:schemeClr val="accent1">
                            <a:lumMod val="65000"/>
                            <a:lumOff val="35000"/>
                          </a:schemeClr>
                        </a:gs>
                        <a:gs pos="53000">
                          <a:schemeClr val="accent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prstClr val="white"/>
                        </a:solidFill>
                      </a:endParaRPr>
                    </a:p>
                  </p:txBody>
                </p:sp>
              </p:grpSp>
              <p:grpSp>
                <p:nvGrpSpPr>
                  <p:cNvPr id="29" name="组合 28">
                    <a:extLst>
                      <a:ext uri="{FF2B5EF4-FFF2-40B4-BE49-F238E27FC236}">
                        <a16:creationId xmlns:a16="http://schemas.microsoft.com/office/drawing/2014/main" id="{B80DEE72-DA0F-4124-B2C5-8420D0E4A0BE}"/>
                      </a:ext>
                    </a:extLst>
                  </p:cNvPr>
                  <p:cNvGrpSpPr/>
                  <p:nvPr/>
                </p:nvGrpSpPr>
                <p:grpSpPr>
                  <a:xfrm>
                    <a:off x="942958" y="2394316"/>
                    <a:ext cx="1590311" cy="1590312"/>
                    <a:chOff x="862176" y="2603922"/>
                    <a:chExt cx="1447375" cy="1447376"/>
                  </a:xfrm>
                </p:grpSpPr>
                <p:sp>
                  <p:nvSpPr>
                    <p:cNvPr id="30" name="弧形 29">
                      <a:extLst>
                        <a:ext uri="{FF2B5EF4-FFF2-40B4-BE49-F238E27FC236}">
                          <a16:creationId xmlns:a16="http://schemas.microsoft.com/office/drawing/2014/main" id="{87E880E9-D70A-4ED9-B70E-CD6F877A8824}"/>
                        </a:ext>
                      </a:extLst>
                    </p:cNvPr>
                    <p:cNvSpPr/>
                    <p:nvPr/>
                  </p:nvSpPr>
                  <p:spPr>
                    <a:xfrm>
                      <a:off x="942162" y="2683908"/>
                      <a:ext cx="1287403" cy="1287404"/>
                    </a:xfrm>
                    <a:prstGeom prst="arc">
                      <a:avLst>
                        <a:gd name="adj1" fmla="val 16200000"/>
                        <a:gd name="adj2" fmla="val 4380896"/>
                      </a:avLst>
                    </a:prstGeom>
                    <a:noFill/>
                    <a:ln w="19050">
                      <a:gradFill flip="none" rotWithShape="1">
                        <a:gsLst>
                          <a:gs pos="0">
                            <a:schemeClr val="bg1">
                              <a:lumMod val="95000"/>
                              <a:alpha val="0"/>
                            </a:schemeClr>
                          </a:gs>
                          <a:gs pos="100000">
                            <a:schemeClr val="bg1">
                              <a:lumMod val="85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31" name="椭圆 30">
                      <a:extLst>
                        <a:ext uri="{FF2B5EF4-FFF2-40B4-BE49-F238E27FC236}">
                          <a16:creationId xmlns:a16="http://schemas.microsoft.com/office/drawing/2014/main" id="{FEFB684D-3F25-4D98-B060-7A3CCFAE9560}"/>
                        </a:ext>
                      </a:extLst>
                    </p:cNvPr>
                    <p:cNvSpPr/>
                    <p:nvPr/>
                  </p:nvSpPr>
                  <p:spPr>
                    <a:xfrm>
                      <a:off x="862176" y="2603922"/>
                      <a:ext cx="1447375" cy="1447376"/>
                    </a:xfrm>
                    <a:prstGeom prst="ellipse">
                      <a:avLst/>
                    </a:prstGeom>
                    <a:noFill/>
                    <a:ln w="6350">
                      <a:gradFill flip="none" rotWithShape="1">
                        <a:gsLst>
                          <a:gs pos="0">
                            <a:schemeClr val="accent1">
                              <a:alpha val="0"/>
                            </a:schemeClr>
                          </a:gs>
                          <a:gs pos="100000">
                            <a:schemeClr val="accent1">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grpSp>
            <p:sp>
              <p:nvSpPr>
                <p:cNvPr id="27" name="stethoscope_340176">
                  <a:extLst>
                    <a:ext uri="{FF2B5EF4-FFF2-40B4-BE49-F238E27FC236}">
                      <a16:creationId xmlns:a16="http://schemas.microsoft.com/office/drawing/2014/main" id="{8935AB0D-55AA-47EC-82A3-BAD136A7D61E}"/>
                    </a:ext>
                  </a:extLst>
                </p:cNvPr>
                <p:cNvSpPr/>
                <p:nvPr/>
              </p:nvSpPr>
              <p:spPr>
                <a:xfrm>
                  <a:off x="741670" y="3178127"/>
                  <a:ext cx="279886" cy="321580"/>
                </a:xfrm>
                <a:custGeom>
                  <a:avLst/>
                  <a:gdLst>
                    <a:gd name="T0" fmla="*/ 5769 w 6099"/>
                    <a:gd name="T1" fmla="*/ 5321 h 7018"/>
                    <a:gd name="T2" fmla="*/ 5640 w 6099"/>
                    <a:gd name="T3" fmla="*/ 4298 h 7018"/>
                    <a:gd name="T4" fmla="*/ 5048 w 6099"/>
                    <a:gd name="T5" fmla="*/ 4054 h 7018"/>
                    <a:gd name="T6" fmla="*/ 2932 w 6099"/>
                    <a:gd name="T7" fmla="*/ 5661 h 7018"/>
                    <a:gd name="T8" fmla="*/ 1395 w 6099"/>
                    <a:gd name="T9" fmla="*/ 5688 h 7018"/>
                    <a:gd name="T10" fmla="*/ 3498 w 6099"/>
                    <a:gd name="T11" fmla="*/ 4338 h 7018"/>
                    <a:gd name="T12" fmla="*/ 4821 w 6099"/>
                    <a:gd name="T13" fmla="*/ 2020 h 7018"/>
                    <a:gd name="T14" fmla="*/ 4672 w 6099"/>
                    <a:gd name="T15" fmla="*/ 1404 h 7018"/>
                    <a:gd name="T16" fmla="*/ 4219 w 6099"/>
                    <a:gd name="T17" fmla="*/ 2128 h 7018"/>
                    <a:gd name="T18" fmla="*/ 4579 w 6099"/>
                    <a:gd name="T19" fmla="*/ 2181 h 7018"/>
                    <a:gd name="T20" fmla="*/ 4619 w 6099"/>
                    <a:gd name="T21" fmla="*/ 2814 h 7018"/>
                    <a:gd name="T22" fmla="*/ 2459 w 6099"/>
                    <a:gd name="T23" fmla="*/ 4587 h 7018"/>
                    <a:gd name="T24" fmla="*/ 577 w 6099"/>
                    <a:gd name="T25" fmla="*/ 2533 h 7018"/>
                    <a:gd name="T26" fmla="*/ 957 w 6099"/>
                    <a:gd name="T27" fmla="*/ 1798 h 7018"/>
                    <a:gd name="T28" fmla="*/ 2872 w 6099"/>
                    <a:gd name="T29" fmla="*/ 475 h 7018"/>
                    <a:gd name="T30" fmla="*/ 3197 w 6099"/>
                    <a:gd name="T31" fmla="*/ 1046 h 7018"/>
                    <a:gd name="T32" fmla="*/ 3619 w 6099"/>
                    <a:gd name="T33" fmla="*/ 336 h 7018"/>
                    <a:gd name="T34" fmla="*/ 3073 w 6099"/>
                    <a:gd name="T35" fmla="*/ 275 h 7018"/>
                    <a:gd name="T36" fmla="*/ 755 w 6099"/>
                    <a:gd name="T37" fmla="*/ 1598 h 7018"/>
                    <a:gd name="T38" fmla="*/ 756 w 6099"/>
                    <a:gd name="T39" fmla="*/ 4341 h 7018"/>
                    <a:gd name="T40" fmla="*/ 2140 w 6099"/>
                    <a:gd name="T41" fmla="*/ 6318 h 7018"/>
                    <a:gd name="T42" fmla="*/ 4660 w 6099"/>
                    <a:gd name="T43" fmla="*/ 4505 h 7018"/>
                    <a:gd name="T44" fmla="*/ 5437 w 6099"/>
                    <a:gd name="T45" fmla="*/ 4502 h 7018"/>
                    <a:gd name="T46" fmla="*/ 4270 w 6099"/>
                    <a:gd name="T47" fmla="*/ 5556 h 7018"/>
                    <a:gd name="T48" fmla="*/ 5909 w 6099"/>
                    <a:gd name="T49" fmla="*/ 6396 h 7018"/>
                    <a:gd name="T50" fmla="*/ 4555 w 6099"/>
                    <a:gd name="T51" fmla="*/ 1881 h 7018"/>
                    <a:gd name="T52" fmla="*/ 4354 w 6099"/>
                    <a:gd name="T53" fmla="*/ 1680 h 7018"/>
                    <a:gd name="T54" fmla="*/ 4555 w 6099"/>
                    <a:gd name="T55" fmla="*/ 1881 h 7018"/>
                    <a:gd name="T56" fmla="*/ 3318 w 6099"/>
                    <a:gd name="T57" fmla="*/ 501 h 7018"/>
                    <a:gd name="T58" fmla="*/ 3419 w 6099"/>
                    <a:gd name="T59" fmla="*/ 743 h 7018"/>
                    <a:gd name="T60" fmla="*/ 3218 w 6099"/>
                    <a:gd name="T61" fmla="*/ 542 h 7018"/>
                    <a:gd name="T62" fmla="*/ 480 w 6099"/>
                    <a:gd name="T63" fmla="*/ 2848 h 7018"/>
                    <a:gd name="T64" fmla="*/ 2126 w 6099"/>
                    <a:gd name="T65" fmla="*/ 4623 h 7018"/>
                    <a:gd name="T66" fmla="*/ 5563 w 6099"/>
                    <a:gd name="T67" fmla="*/ 6413 h 7018"/>
                    <a:gd name="T68" fmla="*/ 4653 w 6099"/>
                    <a:gd name="T69" fmla="*/ 6419 h 7018"/>
                    <a:gd name="T70" fmla="*/ 5558 w 6099"/>
                    <a:gd name="T71" fmla="*/ 5514 h 7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99" h="7018">
                      <a:moveTo>
                        <a:pt x="5767" y="5321"/>
                      </a:moveTo>
                      <a:lnTo>
                        <a:pt x="5769" y="5321"/>
                      </a:lnTo>
                      <a:lnTo>
                        <a:pt x="5769" y="5319"/>
                      </a:lnTo>
                      <a:cubicBezTo>
                        <a:pt x="5944" y="4985"/>
                        <a:pt x="5896" y="4556"/>
                        <a:pt x="5640" y="4298"/>
                      </a:cubicBezTo>
                      <a:cubicBezTo>
                        <a:pt x="5485" y="4142"/>
                        <a:pt x="5273" y="4054"/>
                        <a:pt x="5053" y="4054"/>
                      </a:cubicBezTo>
                      <a:lnTo>
                        <a:pt x="5048" y="4054"/>
                      </a:lnTo>
                      <a:cubicBezTo>
                        <a:pt x="4828" y="4054"/>
                        <a:pt x="4617" y="4140"/>
                        <a:pt x="4462" y="4297"/>
                      </a:cubicBezTo>
                      <a:lnTo>
                        <a:pt x="2932" y="5661"/>
                      </a:lnTo>
                      <a:cubicBezTo>
                        <a:pt x="2693" y="5904"/>
                        <a:pt x="2419" y="6032"/>
                        <a:pt x="2140" y="6032"/>
                      </a:cubicBezTo>
                      <a:cubicBezTo>
                        <a:pt x="1874" y="6032"/>
                        <a:pt x="1617" y="5913"/>
                        <a:pt x="1395" y="5688"/>
                      </a:cubicBezTo>
                      <a:cubicBezTo>
                        <a:pt x="1216" y="5506"/>
                        <a:pt x="1086" y="4980"/>
                        <a:pt x="1052" y="4581"/>
                      </a:cubicBezTo>
                      <a:cubicBezTo>
                        <a:pt x="1821" y="5093"/>
                        <a:pt x="2845" y="4992"/>
                        <a:pt x="3498" y="4338"/>
                      </a:cubicBezTo>
                      <a:lnTo>
                        <a:pt x="4821" y="3015"/>
                      </a:lnTo>
                      <a:cubicBezTo>
                        <a:pt x="5095" y="2741"/>
                        <a:pt x="5095" y="2296"/>
                        <a:pt x="4821" y="2020"/>
                      </a:cubicBezTo>
                      <a:lnTo>
                        <a:pt x="4812" y="2011"/>
                      </a:lnTo>
                      <a:cubicBezTo>
                        <a:pt x="4949" y="1808"/>
                        <a:pt x="4886" y="1529"/>
                        <a:pt x="4672" y="1404"/>
                      </a:cubicBezTo>
                      <a:cubicBezTo>
                        <a:pt x="4488" y="1297"/>
                        <a:pt x="4248" y="1344"/>
                        <a:pt x="4118" y="1514"/>
                      </a:cubicBezTo>
                      <a:cubicBezTo>
                        <a:pt x="3968" y="1711"/>
                        <a:pt x="4016" y="1991"/>
                        <a:pt x="4219" y="2128"/>
                      </a:cubicBezTo>
                      <a:cubicBezTo>
                        <a:pt x="4289" y="2175"/>
                        <a:pt x="4371" y="2201"/>
                        <a:pt x="4457" y="2201"/>
                      </a:cubicBezTo>
                      <a:cubicBezTo>
                        <a:pt x="4498" y="2201"/>
                        <a:pt x="4539" y="2193"/>
                        <a:pt x="4579" y="2181"/>
                      </a:cubicBezTo>
                      <a:lnTo>
                        <a:pt x="4619" y="2220"/>
                      </a:lnTo>
                      <a:cubicBezTo>
                        <a:pt x="4782" y="2384"/>
                        <a:pt x="4782" y="2650"/>
                        <a:pt x="4619" y="2814"/>
                      </a:cubicBezTo>
                      <a:lnTo>
                        <a:pt x="3296" y="4136"/>
                      </a:lnTo>
                      <a:cubicBezTo>
                        <a:pt x="3067" y="4367"/>
                        <a:pt x="2776" y="4523"/>
                        <a:pt x="2459" y="4587"/>
                      </a:cubicBezTo>
                      <a:cubicBezTo>
                        <a:pt x="2454" y="4563"/>
                        <a:pt x="2443" y="4542"/>
                        <a:pt x="2427" y="4523"/>
                      </a:cubicBezTo>
                      <a:lnTo>
                        <a:pt x="577" y="2533"/>
                      </a:lnTo>
                      <a:cubicBezTo>
                        <a:pt x="566" y="2522"/>
                        <a:pt x="553" y="2513"/>
                        <a:pt x="539" y="2506"/>
                      </a:cubicBezTo>
                      <a:cubicBezTo>
                        <a:pt x="615" y="2239"/>
                        <a:pt x="759" y="1996"/>
                        <a:pt x="957" y="1798"/>
                      </a:cubicBezTo>
                      <a:lnTo>
                        <a:pt x="2279" y="475"/>
                      </a:lnTo>
                      <a:cubicBezTo>
                        <a:pt x="2437" y="318"/>
                        <a:pt x="2713" y="318"/>
                        <a:pt x="2872" y="475"/>
                      </a:cubicBezTo>
                      <a:lnTo>
                        <a:pt x="2912" y="515"/>
                      </a:lnTo>
                      <a:cubicBezTo>
                        <a:pt x="2844" y="740"/>
                        <a:pt x="2972" y="977"/>
                        <a:pt x="3197" y="1046"/>
                      </a:cubicBezTo>
                      <a:cubicBezTo>
                        <a:pt x="3347" y="1091"/>
                        <a:pt x="3510" y="1050"/>
                        <a:pt x="3621" y="939"/>
                      </a:cubicBezTo>
                      <a:cubicBezTo>
                        <a:pt x="3787" y="771"/>
                        <a:pt x="3786" y="501"/>
                        <a:pt x="3619" y="336"/>
                      </a:cubicBezTo>
                      <a:cubicBezTo>
                        <a:pt x="3475" y="194"/>
                        <a:pt x="3251" y="171"/>
                        <a:pt x="3082" y="283"/>
                      </a:cubicBezTo>
                      <a:lnTo>
                        <a:pt x="3073" y="275"/>
                      </a:lnTo>
                      <a:cubicBezTo>
                        <a:pt x="2798" y="0"/>
                        <a:pt x="2353" y="0"/>
                        <a:pt x="2077" y="275"/>
                      </a:cubicBezTo>
                      <a:lnTo>
                        <a:pt x="755" y="1598"/>
                      </a:lnTo>
                      <a:cubicBezTo>
                        <a:pt x="0" y="2353"/>
                        <a:pt x="0" y="3583"/>
                        <a:pt x="755" y="4340"/>
                      </a:cubicBezTo>
                      <a:lnTo>
                        <a:pt x="756" y="4341"/>
                      </a:lnTo>
                      <a:cubicBezTo>
                        <a:pt x="748" y="4732"/>
                        <a:pt x="884" y="5577"/>
                        <a:pt x="1191" y="5888"/>
                      </a:cubicBezTo>
                      <a:cubicBezTo>
                        <a:pt x="1467" y="6169"/>
                        <a:pt x="1796" y="6318"/>
                        <a:pt x="2140" y="6318"/>
                      </a:cubicBezTo>
                      <a:cubicBezTo>
                        <a:pt x="2497" y="6318"/>
                        <a:pt x="2841" y="6160"/>
                        <a:pt x="3128" y="5868"/>
                      </a:cubicBezTo>
                      <a:lnTo>
                        <a:pt x="4660" y="4505"/>
                      </a:lnTo>
                      <a:cubicBezTo>
                        <a:pt x="4763" y="4399"/>
                        <a:pt x="4903" y="4340"/>
                        <a:pt x="5050" y="4340"/>
                      </a:cubicBezTo>
                      <a:cubicBezTo>
                        <a:pt x="5195" y="4340"/>
                        <a:pt x="5334" y="4398"/>
                        <a:pt x="5437" y="4502"/>
                      </a:cubicBezTo>
                      <a:cubicBezTo>
                        <a:pt x="5596" y="4662"/>
                        <a:pt x="5633" y="4928"/>
                        <a:pt x="5539" y="5147"/>
                      </a:cubicBezTo>
                      <a:cubicBezTo>
                        <a:pt x="5080" y="4897"/>
                        <a:pt x="4501" y="5079"/>
                        <a:pt x="4270" y="5556"/>
                      </a:cubicBezTo>
                      <a:cubicBezTo>
                        <a:pt x="4064" y="5981"/>
                        <a:pt x="4218" y="6500"/>
                        <a:pt x="4622" y="6745"/>
                      </a:cubicBezTo>
                      <a:cubicBezTo>
                        <a:pt x="5074" y="7018"/>
                        <a:pt x="5659" y="6857"/>
                        <a:pt x="5909" y="6396"/>
                      </a:cubicBezTo>
                      <a:cubicBezTo>
                        <a:pt x="6099" y="6045"/>
                        <a:pt x="6043" y="5610"/>
                        <a:pt x="5767" y="5321"/>
                      </a:cubicBezTo>
                      <a:close/>
                      <a:moveTo>
                        <a:pt x="4555" y="1881"/>
                      </a:moveTo>
                      <a:cubicBezTo>
                        <a:pt x="4501" y="1936"/>
                        <a:pt x="4411" y="1936"/>
                        <a:pt x="4354" y="1881"/>
                      </a:cubicBezTo>
                      <a:cubicBezTo>
                        <a:pt x="4299" y="1825"/>
                        <a:pt x="4299" y="1735"/>
                        <a:pt x="4354" y="1680"/>
                      </a:cubicBezTo>
                      <a:cubicBezTo>
                        <a:pt x="4410" y="1625"/>
                        <a:pt x="4499" y="1625"/>
                        <a:pt x="4555" y="1680"/>
                      </a:cubicBezTo>
                      <a:cubicBezTo>
                        <a:pt x="4610" y="1735"/>
                        <a:pt x="4610" y="1825"/>
                        <a:pt x="4555" y="1881"/>
                      </a:cubicBezTo>
                      <a:close/>
                      <a:moveTo>
                        <a:pt x="3218" y="542"/>
                      </a:moveTo>
                      <a:cubicBezTo>
                        <a:pt x="3244" y="515"/>
                        <a:pt x="3281" y="501"/>
                        <a:pt x="3318" y="501"/>
                      </a:cubicBezTo>
                      <a:cubicBezTo>
                        <a:pt x="3396" y="501"/>
                        <a:pt x="3460" y="565"/>
                        <a:pt x="3460" y="643"/>
                      </a:cubicBezTo>
                      <a:cubicBezTo>
                        <a:pt x="3460" y="680"/>
                        <a:pt x="3444" y="717"/>
                        <a:pt x="3419" y="743"/>
                      </a:cubicBezTo>
                      <a:cubicBezTo>
                        <a:pt x="3363" y="798"/>
                        <a:pt x="3274" y="798"/>
                        <a:pt x="3218" y="743"/>
                      </a:cubicBezTo>
                      <a:cubicBezTo>
                        <a:pt x="3163" y="687"/>
                        <a:pt x="3163" y="598"/>
                        <a:pt x="3218" y="542"/>
                      </a:cubicBezTo>
                      <a:close/>
                      <a:moveTo>
                        <a:pt x="475" y="2974"/>
                      </a:moveTo>
                      <a:cubicBezTo>
                        <a:pt x="475" y="2932"/>
                        <a:pt x="477" y="2889"/>
                        <a:pt x="480" y="2848"/>
                      </a:cubicBezTo>
                      <a:lnTo>
                        <a:pt x="2127" y="4623"/>
                      </a:lnTo>
                      <a:lnTo>
                        <a:pt x="2126" y="4623"/>
                      </a:lnTo>
                      <a:cubicBezTo>
                        <a:pt x="1214" y="4623"/>
                        <a:pt x="476" y="3884"/>
                        <a:pt x="475" y="2974"/>
                      </a:cubicBezTo>
                      <a:close/>
                      <a:moveTo>
                        <a:pt x="5563" y="6413"/>
                      </a:moveTo>
                      <a:lnTo>
                        <a:pt x="5558" y="6419"/>
                      </a:lnTo>
                      <a:cubicBezTo>
                        <a:pt x="5307" y="6669"/>
                        <a:pt x="4902" y="6669"/>
                        <a:pt x="4653" y="6419"/>
                      </a:cubicBezTo>
                      <a:cubicBezTo>
                        <a:pt x="4404" y="6169"/>
                        <a:pt x="4403" y="5763"/>
                        <a:pt x="4653" y="5514"/>
                      </a:cubicBezTo>
                      <a:cubicBezTo>
                        <a:pt x="4903" y="5264"/>
                        <a:pt x="5309" y="5264"/>
                        <a:pt x="5558" y="5514"/>
                      </a:cubicBezTo>
                      <a:cubicBezTo>
                        <a:pt x="5808" y="5762"/>
                        <a:pt x="5811" y="6164"/>
                        <a:pt x="5563" y="6413"/>
                      </a:cubicBez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eaLnBrk="1" fontAlgn="auto" hangingPunct="1">
                    <a:spcBef>
                      <a:spcPts val="0"/>
                    </a:spcBef>
                    <a:spcAft>
                      <a:spcPts val="0"/>
                    </a:spcAft>
                  </a:pPr>
                  <a:endParaRPr lang="en-US" sz="2000">
                    <a:solidFill>
                      <a:srgbClr val="000000"/>
                    </a:solidFill>
                    <a:latin typeface="Roboto Light" panose="02000000000000000000" pitchFamily="2" charset="0"/>
                    <a:ea typeface="思源黑体 CN Light" panose="020B0300000000000000" pitchFamily="34" charset="-122"/>
                  </a:endParaRPr>
                </a:p>
              </p:txBody>
            </p:sp>
          </p:grpSp>
          <p:sp>
            <p:nvSpPr>
              <p:cNvPr id="25" name="文本框 24">
                <a:extLst>
                  <a:ext uri="{FF2B5EF4-FFF2-40B4-BE49-F238E27FC236}">
                    <a16:creationId xmlns:a16="http://schemas.microsoft.com/office/drawing/2014/main" id="{63928B2A-D714-4FB8-95F7-CE1B016C408F}"/>
                  </a:ext>
                </a:extLst>
              </p:cNvPr>
              <p:cNvSpPr txBox="1"/>
              <p:nvPr/>
            </p:nvSpPr>
            <p:spPr>
              <a:xfrm>
                <a:off x="1398810" y="3113065"/>
                <a:ext cx="2068290" cy="253680"/>
              </a:xfrm>
              <a:prstGeom prst="rect">
                <a:avLst/>
              </a:prstGeom>
              <a:noFill/>
            </p:spPr>
            <p:txBody>
              <a:bodyPr wrap="square" lIns="0" tIns="0" rIns="0" bIns="0" rtlCol="0">
                <a:spAutoFit/>
              </a:bodyPr>
              <a:lstStyle/>
              <a:p>
                <a:r>
                  <a:rPr lang="zh-CN" altLang="en-US" sz="2000" dirty="0">
                    <a:solidFill>
                      <a:schemeClr val="tx1">
                        <a:lumMod val="85000"/>
                        <a:lumOff val="15000"/>
                      </a:schemeClr>
                    </a:solidFill>
                    <a:latin typeface="+mj-ea"/>
                    <a:ea typeface="+mj-ea"/>
                  </a:rPr>
                  <a:t>二、</a:t>
                </a:r>
                <a:r>
                  <a:rPr lang="zh-CN" altLang="en-US" sz="2000" b="1" dirty="0">
                    <a:latin typeface="宋体" panose="02010600030101010101" pitchFamily="2" charset="-122"/>
                    <a:ea typeface="宋体" panose="02010600030101010101" pitchFamily="2" charset="-122"/>
                  </a:rPr>
                  <a:t>基本规则</a:t>
                </a:r>
                <a:endParaRPr lang="en-US" altLang="zh-CN" sz="2000" b="1" dirty="0">
                  <a:latin typeface="宋体" panose="02010600030101010101" pitchFamily="2" charset="-122"/>
                  <a:ea typeface="宋体" panose="02010600030101010101" pitchFamily="2" charset="-122"/>
                </a:endParaRPr>
              </a:p>
            </p:txBody>
          </p:sp>
        </p:grpSp>
        <p:grpSp>
          <p:nvGrpSpPr>
            <p:cNvPr id="11" name="组合 10">
              <a:extLst>
                <a:ext uri="{FF2B5EF4-FFF2-40B4-BE49-F238E27FC236}">
                  <a16:creationId xmlns:a16="http://schemas.microsoft.com/office/drawing/2014/main" id="{77224B3E-4FBB-4AAA-81A2-109F6AED2BA5}"/>
                </a:ext>
              </a:extLst>
            </p:cNvPr>
            <p:cNvGrpSpPr/>
            <p:nvPr/>
          </p:nvGrpSpPr>
          <p:grpSpPr>
            <a:xfrm>
              <a:off x="6553827" y="3688455"/>
              <a:ext cx="4059850" cy="1038993"/>
              <a:chOff x="505316" y="5365491"/>
              <a:chExt cx="2961784" cy="757977"/>
            </a:xfrm>
          </p:grpSpPr>
          <p:grpSp>
            <p:nvGrpSpPr>
              <p:cNvPr id="12" name="组合 11">
                <a:extLst>
                  <a:ext uri="{FF2B5EF4-FFF2-40B4-BE49-F238E27FC236}">
                    <a16:creationId xmlns:a16="http://schemas.microsoft.com/office/drawing/2014/main" id="{7E1E750A-FD89-48F0-A1C9-9DF437C17DA7}"/>
                  </a:ext>
                </a:extLst>
              </p:cNvPr>
              <p:cNvGrpSpPr/>
              <p:nvPr/>
            </p:nvGrpSpPr>
            <p:grpSpPr>
              <a:xfrm>
                <a:off x="505316" y="5365491"/>
                <a:ext cx="757977" cy="757977"/>
                <a:chOff x="505316" y="5365491"/>
                <a:chExt cx="757977" cy="757977"/>
              </a:xfrm>
            </p:grpSpPr>
            <p:grpSp>
              <p:nvGrpSpPr>
                <p:cNvPr id="14" name="组合 13">
                  <a:extLst>
                    <a:ext uri="{FF2B5EF4-FFF2-40B4-BE49-F238E27FC236}">
                      <a16:creationId xmlns:a16="http://schemas.microsoft.com/office/drawing/2014/main" id="{2BC6A94D-CDD3-4211-8CB5-87D8D8E77A72}"/>
                    </a:ext>
                  </a:extLst>
                </p:cNvPr>
                <p:cNvGrpSpPr/>
                <p:nvPr/>
              </p:nvGrpSpPr>
              <p:grpSpPr>
                <a:xfrm>
                  <a:off x="505316" y="5365491"/>
                  <a:ext cx="757977" cy="757977"/>
                  <a:chOff x="942958" y="2394316"/>
                  <a:chExt cx="1590311" cy="1590312"/>
                </a:xfrm>
              </p:grpSpPr>
              <p:grpSp>
                <p:nvGrpSpPr>
                  <p:cNvPr id="16" name="组合 15">
                    <a:extLst>
                      <a:ext uri="{FF2B5EF4-FFF2-40B4-BE49-F238E27FC236}">
                        <a16:creationId xmlns:a16="http://schemas.microsoft.com/office/drawing/2014/main" id="{16C5A021-0F7F-40AA-BBFC-D3F95428E49E}"/>
                      </a:ext>
                    </a:extLst>
                  </p:cNvPr>
                  <p:cNvGrpSpPr/>
                  <p:nvPr/>
                </p:nvGrpSpPr>
                <p:grpSpPr>
                  <a:xfrm>
                    <a:off x="1145868" y="2597226"/>
                    <a:ext cx="1184491" cy="1184492"/>
                    <a:chOff x="4636992" y="2344261"/>
                    <a:chExt cx="2918016" cy="2918016"/>
                  </a:xfrm>
                </p:grpSpPr>
                <p:sp>
                  <p:nvSpPr>
                    <p:cNvPr id="21" name="椭圆 20">
                      <a:extLst>
                        <a:ext uri="{FF2B5EF4-FFF2-40B4-BE49-F238E27FC236}">
                          <a16:creationId xmlns:a16="http://schemas.microsoft.com/office/drawing/2014/main" id="{11E5B422-AF68-4283-92D6-46901BABF6DC}"/>
                        </a:ext>
                      </a:extLst>
                    </p:cNvPr>
                    <p:cNvSpPr/>
                    <p:nvPr/>
                  </p:nvSpPr>
                  <p:spPr>
                    <a:xfrm>
                      <a:off x="4636992" y="2344261"/>
                      <a:ext cx="2918016" cy="2918016"/>
                    </a:xfrm>
                    <a:prstGeom prst="ellipse">
                      <a:avLst/>
                    </a:prstGeom>
                    <a:noFill/>
                    <a:ln w="6350">
                      <a:solidFill>
                        <a:schemeClr val="accent1">
                          <a:lumMod val="60000"/>
                          <a:lumOff val="40000"/>
                        </a:schemeClr>
                      </a:solidFill>
                    </a:ln>
                    <a:effectLst>
                      <a:outerShdw blurRad="292100" dist="1270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22" name="椭圆 21">
                      <a:extLst>
                        <a:ext uri="{FF2B5EF4-FFF2-40B4-BE49-F238E27FC236}">
                          <a16:creationId xmlns:a16="http://schemas.microsoft.com/office/drawing/2014/main" id="{22174ABE-5C6F-4CB8-8D3E-963779CC68A9}"/>
                        </a:ext>
                      </a:extLst>
                    </p:cNvPr>
                    <p:cNvSpPr/>
                    <p:nvPr/>
                  </p:nvSpPr>
                  <p:spPr>
                    <a:xfrm>
                      <a:off x="5144394" y="2851663"/>
                      <a:ext cx="1903212" cy="1903212"/>
                    </a:xfrm>
                    <a:prstGeom prst="ellipse">
                      <a:avLst/>
                    </a:prstGeom>
                    <a:noFill/>
                    <a:ln w="6350">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23" name="椭圆 22">
                      <a:extLst>
                        <a:ext uri="{FF2B5EF4-FFF2-40B4-BE49-F238E27FC236}">
                          <a16:creationId xmlns:a16="http://schemas.microsoft.com/office/drawing/2014/main" id="{B87D55E5-7B74-4167-9F1D-DAB4350AF444}"/>
                        </a:ext>
                      </a:extLst>
                    </p:cNvPr>
                    <p:cNvSpPr/>
                    <p:nvPr/>
                  </p:nvSpPr>
                  <p:spPr>
                    <a:xfrm>
                      <a:off x="4711137" y="2418410"/>
                      <a:ext cx="2769726" cy="2769718"/>
                    </a:xfrm>
                    <a:prstGeom prst="ellipse">
                      <a:avLst/>
                    </a:prstGeom>
                    <a:gradFill flip="none" rotWithShape="1">
                      <a:gsLst>
                        <a:gs pos="2000">
                          <a:schemeClr val="accent1">
                            <a:lumMod val="65000"/>
                            <a:lumOff val="35000"/>
                          </a:schemeClr>
                        </a:gs>
                        <a:gs pos="53000">
                          <a:schemeClr val="accent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prstClr val="white"/>
                        </a:solidFill>
                      </a:endParaRPr>
                    </a:p>
                  </p:txBody>
                </p:sp>
              </p:grpSp>
              <p:grpSp>
                <p:nvGrpSpPr>
                  <p:cNvPr id="18" name="组合 17">
                    <a:extLst>
                      <a:ext uri="{FF2B5EF4-FFF2-40B4-BE49-F238E27FC236}">
                        <a16:creationId xmlns:a16="http://schemas.microsoft.com/office/drawing/2014/main" id="{D9300A0A-DA7A-4952-A647-53BE7A8899DA}"/>
                      </a:ext>
                    </a:extLst>
                  </p:cNvPr>
                  <p:cNvGrpSpPr/>
                  <p:nvPr/>
                </p:nvGrpSpPr>
                <p:grpSpPr>
                  <a:xfrm>
                    <a:off x="942958" y="2394316"/>
                    <a:ext cx="1590311" cy="1590312"/>
                    <a:chOff x="862176" y="2603922"/>
                    <a:chExt cx="1447375" cy="1447376"/>
                  </a:xfrm>
                </p:grpSpPr>
                <p:sp>
                  <p:nvSpPr>
                    <p:cNvPr id="19" name="弧形 18">
                      <a:extLst>
                        <a:ext uri="{FF2B5EF4-FFF2-40B4-BE49-F238E27FC236}">
                          <a16:creationId xmlns:a16="http://schemas.microsoft.com/office/drawing/2014/main" id="{B08DBB84-3DFB-4613-A075-C987CF312A00}"/>
                        </a:ext>
                      </a:extLst>
                    </p:cNvPr>
                    <p:cNvSpPr/>
                    <p:nvPr/>
                  </p:nvSpPr>
                  <p:spPr>
                    <a:xfrm>
                      <a:off x="942162" y="2683908"/>
                      <a:ext cx="1287403" cy="1287404"/>
                    </a:xfrm>
                    <a:prstGeom prst="arc">
                      <a:avLst>
                        <a:gd name="adj1" fmla="val 16200000"/>
                        <a:gd name="adj2" fmla="val 4380896"/>
                      </a:avLst>
                    </a:prstGeom>
                    <a:noFill/>
                    <a:ln w="19050">
                      <a:gradFill flip="none" rotWithShape="1">
                        <a:gsLst>
                          <a:gs pos="0">
                            <a:schemeClr val="bg1">
                              <a:lumMod val="95000"/>
                              <a:alpha val="0"/>
                            </a:schemeClr>
                          </a:gs>
                          <a:gs pos="100000">
                            <a:schemeClr val="bg1">
                              <a:lumMod val="85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20" name="椭圆 19">
                      <a:extLst>
                        <a:ext uri="{FF2B5EF4-FFF2-40B4-BE49-F238E27FC236}">
                          <a16:creationId xmlns:a16="http://schemas.microsoft.com/office/drawing/2014/main" id="{4DE19CEF-2B50-4913-8115-4CFAF57FF020}"/>
                        </a:ext>
                      </a:extLst>
                    </p:cNvPr>
                    <p:cNvSpPr/>
                    <p:nvPr/>
                  </p:nvSpPr>
                  <p:spPr>
                    <a:xfrm>
                      <a:off x="862176" y="2603922"/>
                      <a:ext cx="1447375" cy="1447376"/>
                    </a:xfrm>
                    <a:prstGeom prst="ellipse">
                      <a:avLst/>
                    </a:prstGeom>
                    <a:noFill/>
                    <a:ln w="6350">
                      <a:gradFill flip="none" rotWithShape="1">
                        <a:gsLst>
                          <a:gs pos="0">
                            <a:schemeClr val="accent1">
                              <a:alpha val="0"/>
                            </a:schemeClr>
                          </a:gs>
                          <a:gs pos="100000">
                            <a:schemeClr val="accent1">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grpSp>
            <p:sp>
              <p:nvSpPr>
                <p:cNvPr id="15" name="iconfont-10187-1761501">
                  <a:extLst>
                    <a:ext uri="{FF2B5EF4-FFF2-40B4-BE49-F238E27FC236}">
                      <a16:creationId xmlns:a16="http://schemas.microsoft.com/office/drawing/2014/main" id="{A0F32EFE-0D67-4C58-A59E-2222AEDEE03C}"/>
                    </a:ext>
                  </a:extLst>
                </p:cNvPr>
                <p:cNvSpPr/>
                <p:nvPr/>
              </p:nvSpPr>
              <p:spPr>
                <a:xfrm>
                  <a:off x="730012" y="5554407"/>
                  <a:ext cx="301070" cy="338734"/>
                </a:xfrm>
                <a:custGeom>
                  <a:avLst/>
                  <a:gdLst>
                    <a:gd name="T0" fmla="*/ 5440 w 10240"/>
                    <a:gd name="T1" fmla="*/ 1600 h 11520"/>
                    <a:gd name="T2" fmla="*/ 5120 w 10240"/>
                    <a:gd name="T3" fmla="*/ 960 h 11520"/>
                    <a:gd name="T4" fmla="*/ 4800 w 10240"/>
                    <a:gd name="T5" fmla="*/ 1600 h 11520"/>
                    <a:gd name="T6" fmla="*/ 4160 w 10240"/>
                    <a:gd name="T7" fmla="*/ 1920 h 11520"/>
                    <a:gd name="T8" fmla="*/ 4800 w 10240"/>
                    <a:gd name="T9" fmla="*/ 2240 h 11520"/>
                    <a:gd name="T10" fmla="*/ 5120 w 10240"/>
                    <a:gd name="T11" fmla="*/ 2880 h 11520"/>
                    <a:gd name="T12" fmla="*/ 5440 w 10240"/>
                    <a:gd name="T13" fmla="*/ 2240 h 11520"/>
                    <a:gd name="T14" fmla="*/ 6080 w 10240"/>
                    <a:gd name="T15" fmla="*/ 1920 h 11520"/>
                    <a:gd name="T16" fmla="*/ 7296 w 10240"/>
                    <a:gd name="T17" fmla="*/ 6816 h 11520"/>
                    <a:gd name="T18" fmla="*/ 8320 w 10240"/>
                    <a:gd name="T19" fmla="*/ 832 h 11520"/>
                    <a:gd name="T20" fmla="*/ 5120 w 10240"/>
                    <a:gd name="T21" fmla="*/ 0 h 11520"/>
                    <a:gd name="T22" fmla="*/ 1920 w 10240"/>
                    <a:gd name="T23" fmla="*/ 832 h 11520"/>
                    <a:gd name="T24" fmla="*/ 2976 w 10240"/>
                    <a:gd name="T25" fmla="*/ 6816 h 11520"/>
                    <a:gd name="T26" fmla="*/ 960 w 10240"/>
                    <a:gd name="T27" fmla="*/ 11520 h 11520"/>
                    <a:gd name="T28" fmla="*/ 10240 w 10240"/>
                    <a:gd name="T29" fmla="*/ 10560 h 11520"/>
                    <a:gd name="T30" fmla="*/ 5120 w 10240"/>
                    <a:gd name="T31" fmla="*/ 10528 h 11520"/>
                    <a:gd name="T32" fmla="*/ 2944 w 10240"/>
                    <a:gd name="T33" fmla="*/ 8864 h 11520"/>
                    <a:gd name="T34" fmla="*/ 5184 w 10240"/>
                    <a:gd name="T35" fmla="*/ 10496 h 11520"/>
                    <a:gd name="T36" fmla="*/ 3840 w 10240"/>
                    <a:gd name="T37" fmla="*/ 7392 h 11520"/>
                    <a:gd name="T38" fmla="*/ 5120 w 10240"/>
                    <a:gd name="T39" fmla="*/ 7648 h 11520"/>
                    <a:gd name="T40" fmla="*/ 5152 w 10240"/>
                    <a:gd name="T41" fmla="*/ 9248 h 11520"/>
                    <a:gd name="T42" fmla="*/ 5536 w 10240"/>
                    <a:gd name="T43" fmla="*/ 9856 h 11520"/>
                    <a:gd name="T44" fmla="*/ 7296 w 10240"/>
                    <a:gd name="T45" fmla="*/ 8832 h 11520"/>
                    <a:gd name="T46" fmla="*/ 5696 w 10240"/>
                    <a:gd name="T47" fmla="*/ 10080 h 11520"/>
                    <a:gd name="T48" fmla="*/ 2560 w 10240"/>
                    <a:gd name="T49" fmla="*/ 4320 h 11520"/>
                    <a:gd name="T50" fmla="*/ 6048 w 10240"/>
                    <a:gd name="T51" fmla="*/ 3904 h 11520"/>
                    <a:gd name="T52" fmla="*/ 6112 w 10240"/>
                    <a:gd name="T53" fmla="*/ 3264 h 11520"/>
                    <a:gd name="T54" fmla="*/ 2560 w 10240"/>
                    <a:gd name="T55" fmla="*/ 3648 h 11520"/>
                    <a:gd name="T56" fmla="*/ 5120 w 10240"/>
                    <a:gd name="T57" fmla="*/ 640 h 11520"/>
                    <a:gd name="T58" fmla="*/ 7680 w 10240"/>
                    <a:gd name="T59" fmla="*/ 3648 h 11520"/>
                    <a:gd name="T60" fmla="*/ 6944 w 10240"/>
                    <a:gd name="T61" fmla="*/ 3744 h 11520"/>
                    <a:gd name="T62" fmla="*/ 7712 w 10240"/>
                    <a:gd name="T63" fmla="*/ 4320 h 11520"/>
                    <a:gd name="T64" fmla="*/ 5152 w 10240"/>
                    <a:gd name="T65" fmla="*/ 7040 h 11520"/>
                    <a:gd name="T66" fmla="*/ 2592 w 10240"/>
                    <a:gd name="T67" fmla="*/ 4384 h 11520"/>
                    <a:gd name="T68" fmla="*/ 2560 w 10240"/>
                    <a:gd name="T69" fmla="*/ 4320 h 11520"/>
                    <a:gd name="T70" fmla="*/ 2784 w 10240"/>
                    <a:gd name="T71" fmla="*/ 7552 h 11520"/>
                    <a:gd name="T72" fmla="*/ 2592 w 10240"/>
                    <a:gd name="T73" fmla="*/ 9344 h 11520"/>
                    <a:gd name="T74" fmla="*/ 4576 w 10240"/>
                    <a:gd name="T75" fmla="*/ 10848 h 11520"/>
                    <a:gd name="T76" fmla="*/ 640 w 10240"/>
                    <a:gd name="T77" fmla="*/ 10560 h 11520"/>
                    <a:gd name="T78" fmla="*/ 6240 w 10240"/>
                    <a:gd name="T79" fmla="*/ 10880 h 11520"/>
                    <a:gd name="T80" fmla="*/ 6592 w 10240"/>
                    <a:gd name="T81" fmla="*/ 10176 h 11520"/>
                    <a:gd name="T82" fmla="*/ 7904 w 10240"/>
                    <a:gd name="T83" fmla="*/ 8640 h 11520"/>
                    <a:gd name="T84" fmla="*/ 9632 w 10240"/>
                    <a:gd name="T85" fmla="*/ 10592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40" h="11520">
                      <a:moveTo>
                        <a:pt x="5760" y="1600"/>
                      </a:moveTo>
                      <a:lnTo>
                        <a:pt x="5440" y="1600"/>
                      </a:lnTo>
                      <a:lnTo>
                        <a:pt x="5440" y="1280"/>
                      </a:lnTo>
                      <a:cubicBezTo>
                        <a:pt x="5440" y="1120"/>
                        <a:pt x="5280" y="960"/>
                        <a:pt x="5120" y="960"/>
                      </a:cubicBezTo>
                      <a:cubicBezTo>
                        <a:pt x="4960" y="960"/>
                        <a:pt x="4800" y="1120"/>
                        <a:pt x="4800" y="1280"/>
                      </a:cubicBezTo>
                      <a:lnTo>
                        <a:pt x="4800" y="1600"/>
                      </a:lnTo>
                      <a:lnTo>
                        <a:pt x="4480" y="1600"/>
                      </a:lnTo>
                      <a:cubicBezTo>
                        <a:pt x="4320" y="1600"/>
                        <a:pt x="4160" y="1760"/>
                        <a:pt x="4160" y="1920"/>
                      </a:cubicBezTo>
                      <a:cubicBezTo>
                        <a:pt x="4160" y="2080"/>
                        <a:pt x="4320" y="2240"/>
                        <a:pt x="4480" y="2240"/>
                      </a:cubicBezTo>
                      <a:lnTo>
                        <a:pt x="4800" y="2240"/>
                      </a:lnTo>
                      <a:lnTo>
                        <a:pt x="4800" y="2560"/>
                      </a:lnTo>
                      <a:cubicBezTo>
                        <a:pt x="4800" y="2720"/>
                        <a:pt x="4960" y="2880"/>
                        <a:pt x="5120" y="2880"/>
                      </a:cubicBezTo>
                      <a:cubicBezTo>
                        <a:pt x="5280" y="2880"/>
                        <a:pt x="5440" y="2720"/>
                        <a:pt x="5440" y="2560"/>
                      </a:cubicBezTo>
                      <a:lnTo>
                        <a:pt x="5440" y="2240"/>
                      </a:lnTo>
                      <a:lnTo>
                        <a:pt x="5760" y="2240"/>
                      </a:lnTo>
                      <a:cubicBezTo>
                        <a:pt x="5920" y="2240"/>
                        <a:pt x="6080" y="2080"/>
                        <a:pt x="6080" y="1920"/>
                      </a:cubicBezTo>
                      <a:cubicBezTo>
                        <a:pt x="6080" y="1760"/>
                        <a:pt x="5920" y="1600"/>
                        <a:pt x="5760" y="1600"/>
                      </a:cubicBezTo>
                      <a:close/>
                      <a:moveTo>
                        <a:pt x="7296" y="6816"/>
                      </a:moveTo>
                      <a:cubicBezTo>
                        <a:pt x="7936" y="6240"/>
                        <a:pt x="8320" y="5408"/>
                        <a:pt x="8320" y="4480"/>
                      </a:cubicBezTo>
                      <a:lnTo>
                        <a:pt x="8320" y="832"/>
                      </a:lnTo>
                      <a:cubicBezTo>
                        <a:pt x="8320" y="704"/>
                        <a:pt x="8256" y="576"/>
                        <a:pt x="8128" y="544"/>
                      </a:cubicBezTo>
                      <a:cubicBezTo>
                        <a:pt x="7712" y="384"/>
                        <a:pt x="6592" y="0"/>
                        <a:pt x="5120" y="0"/>
                      </a:cubicBezTo>
                      <a:cubicBezTo>
                        <a:pt x="3648" y="0"/>
                        <a:pt x="2560" y="384"/>
                        <a:pt x="2112" y="544"/>
                      </a:cubicBezTo>
                      <a:cubicBezTo>
                        <a:pt x="1984" y="608"/>
                        <a:pt x="1920" y="704"/>
                        <a:pt x="1920" y="832"/>
                      </a:cubicBezTo>
                      <a:lnTo>
                        <a:pt x="1920" y="4352"/>
                      </a:lnTo>
                      <a:cubicBezTo>
                        <a:pt x="1920" y="5312"/>
                        <a:pt x="2336" y="6176"/>
                        <a:pt x="2976" y="6816"/>
                      </a:cubicBezTo>
                      <a:cubicBezTo>
                        <a:pt x="1280" y="7200"/>
                        <a:pt x="0" y="8736"/>
                        <a:pt x="0" y="10560"/>
                      </a:cubicBezTo>
                      <a:cubicBezTo>
                        <a:pt x="0" y="11104"/>
                        <a:pt x="416" y="11520"/>
                        <a:pt x="960" y="11520"/>
                      </a:cubicBezTo>
                      <a:lnTo>
                        <a:pt x="9280" y="11520"/>
                      </a:lnTo>
                      <a:cubicBezTo>
                        <a:pt x="9824" y="11520"/>
                        <a:pt x="10240" y="11104"/>
                        <a:pt x="10240" y="10560"/>
                      </a:cubicBezTo>
                      <a:cubicBezTo>
                        <a:pt x="10240" y="8736"/>
                        <a:pt x="8992" y="7232"/>
                        <a:pt x="7296" y="6816"/>
                      </a:cubicBezTo>
                      <a:close/>
                      <a:moveTo>
                        <a:pt x="5120" y="10528"/>
                      </a:moveTo>
                      <a:lnTo>
                        <a:pt x="4032" y="9664"/>
                      </a:lnTo>
                      <a:lnTo>
                        <a:pt x="2944" y="8864"/>
                      </a:lnTo>
                      <a:lnTo>
                        <a:pt x="3360" y="7840"/>
                      </a:lnTo>
                      <a:lnTo>
                        <a:pt x="5184" y="10496"/>
                      </a:lnTo>
                      <a:lnTo>
                        <a:pt x="5120" y="10528"/>
                      </a:lnTo>
                      <a:close/>
                      <a:moveTo>
                        <a:pt x="3840" y="7392"/>
                      </a:moveTo>
                      <a:cubicBezTo>
                        <a:pt x="4160" y="7552"/>
                        <a:pt x="4512" y="7648"/>
                        <a:pt x="4896" y="7648"/>
                      </a:cubicBezTo>
                      <a:lnTo>
                        <a:pt x="5120" y="7648"/>
                      </a:lnTo>
                      <a:cubicBezTo>
                        <a:pt x="5568" y="7648"/>
                        <a:pt x="6016" y="7552"/>
                        <a:pt x="6400" y="7360"/>
                      </a:cubicBezTo>
                      <a:lnTo>
                        <a:pt x="5152" y="9248"/>
                      </a:lnTo>
                      <a:lnTo>
                        <a:pt x="3840" y="7392"/>
                      </a:lnTo>
                      <a:close/>
                      <a:moveTo>
                        <a:pt x="5536" y="9856"/>
                      </a:moveTo>
                      <a:lnTo>
                        <a:pt x="6880" y="7840"/>
                      </a:lnTo>
                      <a:lnTo>
                        <a:pt x="7296" y="8832"/>
                      </a:lnTo>
                      <a:lnTo>
                        <a:pt x="6208" y="9664"/>
                      </a:lnTo>
                      <a:lnTo>
                        <a:pt x="5696" y="10080"/>
                      </a:lnTo>
                      <a:lnTo>
                        <a:pt x="5536" y="9856"/>
                      </a:lnTo>
                      <a:close/>
                      <a:moveTo>
                        <a:pt x="2560" y="4320"/>
                      </a:moveTo>
                      <a:cubicBezTo>
                        <a:pt x="3168" y="4096"/>
                        <a:pt x="4032" y="3840"/>
                        <a:pt x="5120" y="3840"/>
                      </a:cubicBezTo>
                      <a:cubicBezTo>
                        <a:pt x="5440" y="3840"/>
                        <a:pt x="5728" y="3872"/>
                        <a:pt x="6048" y="3904"/>
                      </a:cubicBezTo>
                      <a:cubicBezTo>
                        <a:pt x="6208" y="3936"/>
                        <a:pt x="6400" y="3808"/>
                        <a:pt x="6400" y="3616"/>
                      </a:cubicBezTo>
                      <a:cubicBezTo>
                        <a:pt x="6432" y="3456"/>
                        <a:pt x="6304" y="3264"/>
                        <a:pt x="6112" y="3264"/>
                      </a:cubicBezTo>
                      <a:cubicBezTo>
                        <a:pt x="5792" y="3232"/>
                        <a:pt x="5440" y="3200"/>
                        <a:pt x="5120" y="3200"/>
                      </a:cubicBezTo>
                      <a:cubicBezTo>
                        <a:pt x="4032" y="3200"/>
                        <a:pt x="3104" y="3456"/>
                        <a:pt x="2560" y="3648"/>
                      </a:cubicBezTo>
                      <a:lnTo>
                        <a:pt x="2560" y="1056"/>
                      </a:lnTo>
                      <a:cubicBezTo>
                        <a:pt x="3040" y="896"/>
                        <a:pt x="3936" y="640"/>
                        <a:pt x="5120" y="640"/>
                      </a:cubicBezTo>
                      <a:cubicBezTo>
                        <a:pt x="6304" y="640"/>
                        <a:pt x="7200" y="896"/>
                        <a:pt x="7680" y="1056"/>
                      </a:cubicBezTo>
                      <a:lnTo>
                        <a:pt x="7680" y="3648"/>
                      </a:lnTo>
                      <a:cubicBezTo>
                        <a:pt x="7584" y="3616"/>
                        <a:pt x="7456" y="3584"/>
                        <a:pt x="7328" y="3520"/>
                      </a:cubicBezTo>
                      <a:cubicBezTo>
                        <a:pt x="7168" y="3456"/>
                        <a:pt x="6976" y="3552"/>
                        <a:pt x="6944" y="3744"/>
                      </a:cubicBezTo>
                      <a:cubicBezTo>
                        <a:pt x="6880" y="3904"/>
                        <a:pt x="6976" y="4096"/>
                        <a:pt x="7168" y="4128"/>
                      </a:cubicBezTo>
                      <a:cubicBezTo>
                        <a:pt x="7360" y="4192"/>
                        <a:pt x="7552" y="4256"/>
                        <a:pt x="7712" y="4320"/>
                      </a:cubicBezTo>
                      <a:lnTo>
                        <a:pt x="7712" y="4480"/>
                      </a:lnTo>
                      <a:cubicBezTo>
                        <a:pt x="7712" y="5888"/>
                        <a:pt x="6560" y="7040"/>
                        <a:pt x="5152" y="7040"/>
                      </a:cubicBezTo>
                      <a:lnTo>
                        <a:pt x="4992" y="7040"/>
                      </a:lnTo>
                      <a:cubicBezTo>
                        <a:pt x="3648" y="6944"/>
                        <a:pt x="2592" y="5792"/>
                        <a:pt x="2592" y="4384"/>
                      </a:cubicBezTo>
                      <a:lnTo>
                        <a:pt x="2592" y="4320"/>
                      </a:lnTo>
                      <a:lnTo>
                        <a:pt x="2560" y="4320"/>
                      </a:lnTo>
                      <a:close/>
                      <a:moveTo>
                        <a:pt x="640" y="10560"/>
                      </a:moveTo>
                      <a:cubicBezTo>
                        <a:pt x="640" y="9152"/>
                        <a:pt x="1536" y="7968"/>
                        <a:pt x="2784" y="7552"/>
                      </a:cubicBezTo>
                      <a:lnTo>
                        <a:pt x="2368" y="8608"/>
                      </a:lnTo>
                      <a:cubicBezTo>
                        <a:pt x="2272" y="8864"/>
                        <a:pt x="2336" y="9184"/>
                        <a:pt x="2592" y="9344"/>
                      </a:cubicBezTo>
                      <a:lnTo>
                        <a:pt x="3680" y="10144"/>
                      </a:lnTo>
                      <a:lnTo>
                        <a:pt x="4576" y="10848"/>
                      </a:lnTo>
                      <a:lnTo>
                        <a:pt x="960" y="10848"/>
                      </a:lnTo>
                      <a:cubicBezTo>
                        <a:pt x="768" y="10880"/>
                        <a:pt x="640" y="10752"/>
                        <a:pt x="640" y="10560"/>
                      </a:cubicBezTo>
                      <a:close/>
                      <a:moveTo>
                        <a:pt x="9280" y="10880"/>
                      </a:moveTo>
                      <a:lnTo>
                        <a:pt x="6240" y="10880"/>
                      </a:lnTo>
                      <a:lnTo>
                        <a:pt x="6048" y="10592"/>
                      </a:lnTo>
                      <a:lnTo>
                        <a:pt x="6592" y="10176"/>
                      </a:lnTo>
                      <a:lnTo>
                        <a:pt x="7680" y="9376"/>
                      </a:lnTo>
                      <a:cubicBezTo>
                        <a:pt x="7904" y="9216"/>
                        <a:pt x="8000" y="8896"/>
                        <a:pt x="7904" y="8640"/>
                      </a:cubicBezTo>
                      <a:lnTo>
                        <a:pt x="7488" y="7584"/>
                      </a:lnTo>
                      <a:cubicBezTo>
                        <a:pt x="8736" y="8032"/>
                        <a:pt x="9632" y="9216"/>
                        <a:pt x="9632" y="10592"/>
                      </a:cubicBezTo>
                      <a:cubicBezTo>
                        <a:pt x="9600" y="10752"/>
                        <a:pt x="9472" y="10880"/>
                        <a:pt x="9280" y="10880"/>
                      </a:cubicBez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eaLnBrk="1" fontAlgn="auto" hangingPunct="1">
                    <a:spcBef>
                      <a:spcPts val="0"/>
                    </a:spcBef>
                    <a:spcAft>
                      <a:spcPts val="0"/>
                    </a:spcAft>
                  </a:pPr>
                  <a:endParaRPr lang="en-US" sz="2000">
                    <a:solidFill>
                      <a:srgbClr val="000000"/>
                    </a:solidFill>
                    <a:latin typeface="Roboto Light" panose="02000000000000000000" pitchFamily="2" charset="0"/>
                    <a:ea typeface="思源黑体 CN Light" panose="020B0300000000000000" pitchFamily="34" charset="-122"/>
                  </a:endParaRPr>
                </a:p>
              </p:txBody>
            </p:sp>
          </p:grpSp>
          <p:sp>
            <p:nvSpPr>
              <p:cNvPr id="13" name="文本框 12">
                <a:extLst>
                  <a:ext uri="{FF2B5EF4-FFF2-40B4-BE49-F238E27FC236}">
                    <a16:creationId xmlns:a16="http://schemas.microsoft.com/office/drawing/2014/main" id="{0B695DCC-D4FC-4F8A-A6B0-90AD30F65815}"/>
                  </a:ext>
                </a:extLst>
              </p:cNvPr>
              <p:cNvSpPr txBox="1"/>
              <p:nvPr/>
            </p:nvSpPr>
            <p:spPr>
              <a:xfrm>
                <a:off x="1398810" y="5513365"/>
                <a:ext cx="2068290" cy="253680"/>
              </a:xfrm>
              <a:prstGeom prst="rect">
                <a:avLst/>
              </a:prstGeom>
              <a:noFill/>
            </p:spPr>
            <p:txBody>
              <a:bodyPr wrap="square" lIns="0" tIns="0" rIns="0" bIns="0" rtlCol="0">
                <a:spAutoFit/>
              </a:bodyPr>
              <a:lstStyle/>
              <a:p>
                <a:r>
                  <a:rPr lang="zh-CN" altLang="en-US" sz="2000" dirty="0">
                    <a:solidFill>
                      <a:schemeClr val="tx1">
                        <a:lumMod val="85000"/>
                        <a:lumOff val="15000"/>
                      </a:schemeClr>
                    </a:solidFill>
                    <a:latin typeface="+mj-ea"/>
                    <a:ea typeface="+mj-ea"/>
                  </a:rPr>
                  <a:t>四、</a:t>
                </a:r>
                <a:r>
                  <a:rPr lang="zh-CN" altLang="en-US" sz="2000" b="1" dirty="0">
                    <a:solidFill>
                      <a:srgbClr val="404040"/>
                    </a:solidFill>
                    <a:latin typeface="宋体" panose="02010600030101010101" pitchFamily="2" charset="-122"/>
                    <a:ea typeface="宋体" panose="02010600030101010101" pitchFamily="2" charset="-122"/>
                  </a:rPr>
                  <a:t>其他</a:t>
                </a:r>
                <a:r>
                  <a:rPr lang="en-US" altLang="zh-CN" sz="2000" b="1" dirty="0">
                    <a:solidFill>
                      <a:srgbClr val="404040"/>
                    </a:solidFill>
                    <a:latin typeface="宋体" panose="02010600030101010101" pitchFamily="2" charset="-122"/>
                    <a:ea typeface="宋体" panose="02010600030101010101" pitchFamily="2" charset="-122"/>
                  </a:rPr>
                  <a:t>…</a:t>
                </a:r>
                <a:endParaRPr lang="zh-CN" altLang="en-US" sz="2000" b="1" dirty="0">
                  <a:latin typeface="宋体" panose="02010600030101010101" pitchFamily="2" charset="-122"/>
                  <a:ea typeface="宋体" panose="02010600030101010101" pitchFamily="2" charset="-122"/>
                </a:endParaRPr>
              </a:p>
            </p:txBody>
          </p:sp>
        </p:grpSp>
      </p:grpSp>
    </p:spTree>
    <p:extLst>
      <p:ext uri="{BB962C8B-B14F-4D97-AF65-F5344CB8AC3E}">
        <p14:creationId xmlns:p14="http://schemas.microsoft.com/office/powerpoint/2010/main" val="5790601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1" y="653140"/>
            <a:ext cx="1397726" cy="287382"/>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911527" y="804233"/>
            <a:ext cx="10368945" cy="6047120"/>
          </a:xfrm>
          <a:prstGeom prst="rect">
            <a:avLst/>
          </a:prstGeom>
        </p:spPr>
      </p:pic>
      <p:sp>
        <p:nvSpPr>
          <p:cNvPr id="14" name="矩形 13"/>
          <p:cNvSpPr/>
          <p:nvPr/>
        </p:nvSpPr>
        <p:spPr>
          <a:xfrm>
            <a:off x="3334871" y="653140"/>
            <a:ext cx="8857128" cy="287382"/>
          </a:xfrm>
          <a:prstGeom prst="rect">
            <a:avLst/>
          </a:prstGeom>
          <a:solidFill>
            <a:srgbClr val="0E419C"/>
          </a:solidFill>
          <a:ln>
            <a:solidFill>
              <a:srgbClr val="0E41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444" y="366038"/>
            <a:ext cx="1397727" cy="602071"/>
          </a:xfrm>
          <a:prstGeom prst="rect">
            <a:avLst/>
          </a:prstGeom>
        </p:spPr>
      </p:pic>
      <p:sp>
        <p:nvSpPr>
          <p:cNvPr id="19" name="文本框 18"/>
          <p:cNvSpPr txBox="1"/>
          <p:nvPr/>
        </p:nvSpPr>
        <p:spPr>
          <a:xfrm>
            <a:off x="4197883" y="3061315"/>
            <a:ext cx="3796232" cy="1107996"/>
          </a:xfrm>
          <a:prstGeom prst="rect">
            <a:avLst/>
          </a:prstGeom>
          <a:noFill/>
        </p:spPr>
        <p:txBody>
          <a:bodyPr wrap="none" rtlCol="0">
            <a:spAutoFit/>
          </a:bodyPr>
          <a:lstStyle/>
          <a:p>
            <a:r>
              <a:rPr lang="en-US" altLang="zh-CN" sz="6600" b="1" spc="600" dirty="0">
                <a:solidFill>
                  <a:schemeClr val="tx1">
                    <a:lumMod val="65000"/>
                    <a:lumOff val="35000"/>
                  </a:schemeClr>
                </a:solidFill>
                <a:latin typeface="Century Gothic" panose="020B0502020202020204" pitchFamily="34" charset="0"/>
              </a:rPr>
              <a:t>THANKS</a:t>
            </a:r>
            <a:endParaRPr lang="zh-CN" altLang="en-US" sz="6600" b="1" spc="600" dirty="0">
              <a:solidFill>
                <a:schemeClr val="tx1">
                  <a:lumMod val="65000"/>
                  <a:lumOff val="35000"/>
                </a:schemeClr>
              </a:solidFill>
              <a:latin typeface="Century Gothic" panose="020B0502020202020204" pitchFamily="34" charset="0"/>
            </a:endParaRPr>
          </a:p>
        </p:txBody>
      </p:sp>
      <p:sp>
        <p:nvSpPr>
          <p:cNvPr id="20" name="文本框 19"/>
          <p:cNvSpPr txBox="1"/>
          <p:nvPr/>
        </p:nvSpPr>
        <p:spPr>
          <a:xfrm>
            <a:off x="4804620" y="4361227"/>
            <a:ext cx="2582758" cy="369332"/>
          </a:xfrm>
          <a:prstGeom prst="rect">
            <a:avLst/>
          </a:prstGeom>
          <a:noFill/>
        </p:spPr>
        <p:txBody>
          <a:bodyPr wrap="none" rtlCol="0">
            <a:spAutoFit/>
          </a:bodyPr>
          <a:lstStyle/>
          <a:p>
            <a:r>
              <a:rPr lang="en-US" altLang="zh-CN" dirty="0">
                <a:latin typeface="Century Gothic" panose="020B0502020202020204" pitchFamily="34" charset="0"/>
              </a:rPr>
              <a:t>name    </a:t>
            </a:r>
            <a:r>
              <a:rPr lang="en-US" altLang="zh-CN" dirty="0" err="1">
                <a:latin typeface="Century Gothic" panose="020B0502020202020204" pitchFamily="34" charset="0"/>
              </a:rPr>
              <a:t>yyyy</a:t>
            </a:r>
            <a:r>
              <a:rPr lang="en-US" altLang="zh-CN" dirty="0">
                <a:latin typeface="Century Gothic" panose="020B0502020202020204" pitchFamily="34" charset="0"/>
              </a:rPr>
              <a:t>/mm/dd</a:t>
            </a:r>
            <a:endParaRPr lang="zh-CN" altLang="en-US" dirty="0">
              <a:latin typeface="Century Gothic" panose="020B0502020202020204" pitchFamily="34" charset="0"/>
            </a:endParaRPr>
          </a:p>
        </p:txBody>
      </p:sp>
      <p:cxnSp>
        <p:nvCxnSpPr>
          <p:cNvPr id="3" name="直接连接符 2"/>
          <p:cNvCxnSpPr/>
          <p:nvPr/>
        </p:nvCxnSpPr>
        <p:spPr>
          <a:xfrm>
            <a:off x="3931956" y="4265269"/>
            <a:ext cx="4328086" cy="0"/>
          </a:xfrm>
          <a:prstGeom prst="line">
            <a:avLst/>
          </a:prstGeom>
          <a:ln w="38100">
            <a:solidFill>
              <a:srgbClr val="0E419C"/>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2.5 </a:t>
            </a:r>
            <a:r>
              <a:rPr lang="zh-CN" altLang="en-US" dirty="0">
                <a:solidFill>
                  <a:schemeClr val="bg1"/>
                </a:solidFill>
              </a:rPr>
              <a:t>医学主题词表</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87861D3A-433E-44AC-9994-C9634D50F0A1}"/>
              </a:ext>
            </a:extLst>
          </p:cNvPr>
          <p:cNvSpPr txBox="1">
            <a:spLocks/>
          </p:cNvSpPr>
          <p:nvPr/>
        </p:nvSpPr>
        <p:spPr>
          <a:xfrm>
            <a:off x="669924" y="1080946"/>
            <a:ext cx="10850563" cy="53519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dirty="0">
                <a:latin typeface="宋体" panose="02010600030101010101" pitchFamily="2" charset="-122"/>
                <a:ea typeface="宋体" panose="02010600030101010101" pitchFamily="2" charset="-122"/>
              </a:rPr>
              <a:t>目前最权威最常用的标准医学主题词表，动态变化。</a:t>
            </a:r>
            <a:r>
              <a:rPr lang="en-US" altLang="zh-CN" dirty="0">
                <a:latin typeface="宋体" panose="02010600030101010101" pitchFamily="2" charset="-122"/>
                <a:ea typeface="宋体" panose="02010600030101010101" pitchFamily="2" charset="-122"/>
              </a:rPr>
              <a:t>2</a:t>
            </a:r>
            <a:r>
              <a:rPr lang="zh-CN" altLang="en-US" dirty="0">
                <a:latin typeface="宋体" panose="02010600030101010101" pitchFamily="2" charset="-122"/>
                <a:ea typeface="宋体" panose="02010600030101010101" pitchFamily="2" charset="-122"/>
              </a:rPr>
              <a:t>万多个词和词组。</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通过注释、参照系统与树形编码，表达</a:t>
            </a:r>
            <a:r>
              <a:rPr lang="en-US" altLang="zh-CN" dirty="0" err="1">
                <a:latin typeface="宋体" panose="02010600030101010101" pitchFamily="2" charset="-122"/>
                <a:ea typeface="宋体" panose="02010600030101010101" pitchFamily="2" charset="-122"/>
              </a:rPr>
              <a:t>MeSH</a:t>
            </a:r>
            <a:r>
              <a:rPr lang="zh-CN" altLang="en-US" dirty="0">
                <a:latin typeface="宋体" panose="02010600030101010101" pitchFamily="2" charset="-122"/>
                <a:ea typeface="宋体" panose="02010600030101010101" pitchFamily="2" charset="-122"/>
              </a:rPr>
              <a:t>词的历史变迁、主题词的族性类别、属分关系、揭示主题词之间语义关系 </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对医学文献中的自然语言进行规范，使概念与主题词单一对应。</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保证文献的标引者和检索者之间在用词上的一致。</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可进行主题词、副主题词组配，提高主题标引或检索的专指度</a:t>
            </a:r>
            <a:endParaRPr lang="en-US" altLang="zh-CN"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可以对主题词进行扩检和缩检</a:t>
            </a:r>
            <a:endParaRPr lang="en-US" altLang="zh-CN" dirty="0">
              <a:latin typeface="宋体" panose="02010600030101010101" pitchFamily="2" charset="-122"/>
              <a:ea typeface="宋体" panose="02010600030101010101" pitchFamily="2" charset="-122"/>
            </a:endParaRPr>
          </a:p>
          <a:p>
            <a:pPr>
              <a:lnSpc>
                <a:spcPct val="150000"/>
              </a:lnSpc>
            </a:pPr>
            <a:r>
              <a:rPr lang="en-US" altLang="zh-CN" dirty="0">
                <a:latin typeface="Times New Roman" panose="02020603050405020304" pitchFamily="18" charset="0"/>
                <a:ea typeface="宋体" panose="02010600030101010101" pitchFamily="2" charset="-122"/>
                <a:cs typeface="Times New Roman" panose="02020603050405020304" pitchFamily="18" charset="0"/>
                <a:hlinkClick r:id="rId5"/>
              </a:rPr>
              <a:t>https://www.nlm.nih.gov/mesh/</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r>
              <a:rPr lang="en-US" altLang="zh-CN" dirty="0">
                <a:latin typeface="Times New Roman" panose="02020603050405020304" pitchFamily="18" charset="0"/>
                <a:ea typeface="宋体" panose="02010600030101010101" pitchFamily="2" charset="-122"/>
                <a:cs typeface="Times New Roman" panose="02020603050405020304" pitchFamily="18" charset="0"/>
                <a:hlinkClick r:id="rId6"/>
              </a:rPr>
              <a:t>https://meshb.nlm.nih.gov/search</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pPr>
            <a:endParaRPr lang="zh-CN" altLang="en-US"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715052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Mesh</a:t>
            </a:r>
            <a:r>
              <a:rPr lang="zh-CN" altLang="en-US" dirty="0">
                <a:solidFill>
                  <a:schemeClr val="bg1"/>
                </a:solidFill>
              </a:rPr>
              <a:t>词表主页</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4" name="图片 3">
            <a:extLst>
              <a:ext uri="{FF2B5EF4-FFF2-40B4-BE49-F238E27FC236}">
                <a16:creationId xmlns:a16="http://schemas.microsoft.com/office/drawing/2014/main" id="{6517F660-0FB5-43A5-9156-4654989E0D4D}"/>
              </a:ext>
            </a:extLst>
          </p:cNvPr>
          <p:cNvPicPr>
            <a:picLocks noChangeAspect="1"/>
          </p:cNvPicPr>
          <p:nvPr/>
        </p:nvPicPr>
        <p:blipFill>
          <a:blip r:embed="rId5"/>
          <a:stretch>
            <a:fillRect/>
          </a:stretch>
        </p:blipFill>
        <p:spPr>
          <a:xfrm>
            <a:off x="669925" y="1028700"/>
            <a:ext cx="10850562" cy="5345524"/>
          </a:xfrm>
          <a:prstGeom prst="rect">
            <a:avLst/>
          </a:prstGeom>
        </p:spPr>
      </p:pic>
    </p:spTree>
    <p:extLst>
      <p:ext uri="{BB962C8B-B14F-4D97-AF65-F5344CB8AC3E}">
        <p14:creationId xmlns:p14="http://schemas.microsoft.com/office/powerpoint/2010/main" val="327408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Mesh</a:t>
            </a:r>
            <a:r>
              <a:rPr lang="zh-CN" altLang="en-US" dirty="0">
                <a:solidFill>
                  <a:schemeClr val="bg1"/>
                </a:solidFill>
              </a:rPr>
              <a:t>表的结构</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3">
            <a:extLst>
              <a:ext uri="{FF2B5EF4-FFF2-40B4-BE49-F238E27FC236}">
                <a16:creationId xmlns:a16="http://schemas.microsoft.com/office/drawing/2014/main" id="{057393BF-0682-493B-8596-2AC68DF0E3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528889" y="1882775"/>
            <a:ext cx="7134225" cy="4237038"/>
          </a:xfrm>
          <a:prstGeom prst="rect">
            <a:avLst/>
          </a:prstGeom>
        </p:spPr>
      </p:pic>
    </p:spTree>
    <p:extLst>
      <p:ext uri="{BB962C8B-B14F-4D97-AF65-F5344CB8AC3E}">
        <p14:creationId xmlns:p14="http://schemas.microsoft.com/office/powerpoint/2010/main" val="1050446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6E25C2E0-D3A2-423D-9FC0-350C7A68E33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1224" y="1152755"/>
            <a:ext cx="10183450" cy="561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21741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9DEBD0CA-7E01-48FC-B892-571D01A8FB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28700"/>
            <a:ext cx="10214811" cy="556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5119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树状结构表（</a:t>
            </a:r>
            <a:r>
              <a:rPr lang="en-US" altLang="zh-CN" dirty="0">
                <a:solidFill>
                  <a:schemeClr val="bg1"/>
                </a:solidFill>
              </a:rPr>
              <a:t>Categories and Subcategories</a:t>
            </a:r>
            <a:r>
              <a:rPr lang="zh-CN" altLang="en-US" dirty="0">
                <a:solidFill>
                  <a:schemeClr val="bg1"/>
                </a:solidFill>
              </a:rPr>
              <a:t>） </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6E04B95C-5CD0-4CBE-9EB9-6084A9A1A482}"/>
              </a:ext>
            </a:extLst>
          </p:cNvPr>
          <p:cNvSpPr txBox="1">
            <a:spLocks/>
          </p:cNvSpPr>
          <p:nvPr/>
        </p:nvSpPr>
        <p:spPr>
          <a:xfrm>
            <a:off x="669923" y="1268413"/>
            <a:ext cx="10850563" cy="504031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nSpc>
                <a:spcPct val="150000"/>
              </a:lnSpc>
              <a:spcBef>
                <a:spcPct val="0"/>
              </a:spcBef>
              <a:buClr>
                <a:schemeClr val="bg1"/>
              </a:buClr>
              <a:buFont typeface="Arial" panose="020B0604020202020204" pitchFamily="34" charset="0"/>
              <a:buNone/>
              <a:defRPr/>
            </a:pPr>
            <a:r>
              <a:rPr lang="zh-CN" altLang="en-US" sz="2400" dirty="0">
                <a:latin typeface="宋体" panose="02010600030101010101" pitchFamily="2" charset="-122"/>
                <a:ea typeface="宋体" panose="02010600030101010101" pitchFamily="2" charset="-122"/>
              </a:rPr>
              <a:t>又</a:t>
            </a:r>
            <a:r>
              <a:rPr lang="zh-CN" altLang="en-US" sz="2800" dirty="0">
                <a:latin typeface="宋体" panose="02010600030101010101" pitchFamily="2" charset="-122"/>
                <a:ea typeface="宋体" panose="02010600030101010101" pitchFamily="2" charset="-122"/>
              </a:rPr>
              <a:t>叫范畴表，树形结构表用以体现主题词概念间的关系，该表将</a:t>
            </a:r>
            <a:r>
              <a:rPr lang="en-US" altLang="zh-CN" sz="2800" dirty="0">
                <a:latin typeface="宋体" panose="02010600030101010101" pitchFamily="2" charset="-122"/>
                <a:ea typeface="宋体" panose="02010600030101010101" pitchFamily="2" charset="-122"/>
              </a:rPr>
              <a:t>2</a:t>
            </a:r>
            <a:r>
              <a:rPr lang="zh-CN" altLang="en-US" sz="2800" dirty="0">
                <a:latin typeface="宋体" panose="02010600030101010101" pitchFamily="2" charset="-122"/>
                <a:ea typeface="宋体" panose="02010600030101010101" pitchFamily="2" charset="-122"/>
              </a:rPr>
              <a:t>万多个主题词按其学科性质、词义范围、上下类属、派生关系，划分为</a:t>
            </a:r>
            <a:r>
              <a:rPr lang="en-US" altLang="zh-CN" sz="2800" dirty="0">
                <a:latin typeface="宋体" panose="02010600030101010101" pitchFamily="2" charset="-122"/>
                <a:ea typeface="宋体" panose="02010600030101010101" pitchFamily="2" charset="-122"/>
              </a:rPr>
              <a:t>16</a:t>
            </a:r>
            <a:r>
              <a:rPr lang="zh-CN" altLang="en-US" sz="2800" dirty="0">
                <a:latin typeface="宋体" panose="02010600030101010101" pitchFamily="2" charset="-122"/>
                <a:ea typeface="宋体" panose="02010600030101010101" pitchFamily="2" charset="-122"/>
              </a:rPr>
              <a:t>个大类；每个大类按再划分为若干二级类目、三级类目、</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最多可达九级类目。</a:t>
            </a:r>
            <a:endParaRPr lang="en-US" altLang="zh-CN" sz="2800" dirty="0">
              <a:latin typeface="宋体" panose="02010600030101010101" pitchFamily="2" charset="-122"/>
              <a:ea typeface="宋体" panose="02010600030101010101" pitchFamily="2" charset="-122"/>
            </a:endParaRPr>
          </a:p>
          <a:p>
            <a:pPr indent="0">
              <a:lnSpc>
                <a:spcPct val="150000"/>
              </a:lnSpc>
              <a:spcBef>
                <a:spcPct val="0"/>
              </a:spcBef>
              <a:buClr>
                <a:schemeClr val="bg1"/>
              </a:buClr>
              <a:buFont typeface="Arial" panose="020B0604020202020204" pitchFamily="34" charset="0"/>
              <a:buNone/>
              <a:defRPr/>
            </a:pPr>
            <a:r>
              <a:rPr lang="zh-CN" altLang="en-US" sz="2800" dirty="0">
                <a:latin typeface="宋体" panose="02010600030101010101" pitchFamily="2" charset="-122"/>
                <a:ea typeface="宋体" panose="02010600030101010101" pitchFamily="2" charset="-122"/>
              </a:rPr>
              <a:t>主题词用逐级缩格的排列方法来表达它们之间的逻辑隶属关系，同级类目下的主题词按字顺编排。</a:t>
            </a:r>
            <a:r>
              <a:rPr lang="zh-CN" altLang="en-US" sz="2400" b="1" dirty="0">
                <a:latin typeface="宋体" panose="02010600030101010101" pitchFamily="2" charset="-122"/>
                <a:ea typeface="宋体" panose="02010600030101010101" pitchFamily="2" charset="-122"/>
              </a:rPr>
              <a:t> </a:t>
            </a:r>
          </a:p>
          <a:p>
            <a:pPr>
              <a:lnSpc>
                <a:spcPct val="150000"/>
              </a:lnSpc>
              <a:defRPr/>
            </a:pPr>
            <a:r>
              <a:rPr lang="zh-CN" altLang="en-US" sz="2800" dirty="0">
                <a:latin typeface="宋体" panose="02010600030101010101" pitchFamily="2" charset="-122"/>
                <a:ea typeface="宋体" panose="02010600030101010101" pitchFamily="2" charset="-122"/>
              </a:rPr>
              <a:t>作用：从学科分枝的角度选择主题词，满足族性检索的要求。</a:t>
            </a:r>
          </a:p>
        </p:txBody>
      </p:sp>
    </p:spTree>
    <p:extLst>
      <p:ext uri="{BB962C8B-B14F-4D97-AF65-F5344CB8AC3E}">
        <p14:creationId xmlns:p14="http://schemas.microsoft.com/office/powerpoint/2010/main" val="30062418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16" name="iš1íḍè">
            <a:extLst>
              <a:ext uri="{FF2B5EF4-FFF2-40B4-BE49-F238E27FC236}">
                <a16:creationId xmlns:a16="http://schemas.microsoft.com/office/drawing/2014/main" id="{2D06F991-67C2-45A4-A2E5-08B0C22335C9}"/>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4">
            <a:extLst>
              <a:ext uri="{FF2B5EF4-FFF2-40B4-BE49-F238E27FC236}">
                <a16:creationId xmlns:a16="http://schemas.microsoft.com/office/drawing/2014/main" id="{72309A2A-CD4B-469F-8B24-4C0FAC19569B}"/>
              </a:ext>
            </a:extLst>
          </p:cNvPr>
          <p:cNvPicPr>
            <a:picLocks noChangeAspect="1"/>
          </p:cNvPicPr>
          <p:nvPr/>
        </p:nvPicPr>
        <p:blipFill rotWithShape="1">
          <a:blip r:embed="rId3">
            <a:extLst>
              <a:ext uri="{28A0092B-C50C-407E-A947-70E740481C1C}">
                <a14:useLocalDpi xmlns:a14="http://schemas.microsoft.com/office/drawing/2010/main" val="0"/>
              </a:ext>
            </a:extLst>
          </a:blip>
          <a:srcRect l="15179" t="1294" r="8877" b="4546"/>
          <a:stretch/>
        </p:blipFill>
        <p:spPr bwMode="auto">
          <a:xfrm>
            <a:off x="2905037" y="140266"/>
            <a:ext cx="6288505" cy="6503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椭圆 17">
            <a:extLst>
              <a:ext uri="{FF2B5EF4-FFF2-40B4-BE49-F238E27FC236}">
                <a16:creationId xmlns:a16="http://schemas.microsoft.com/office/drawing/2014/main" id="{33FE1200-C0FE-4123-B53F-D34CFD9DF26A}"/>
              </a:ext>
            </a:extLst>
          </p:cNvPr>
          <p:cNvSpPr/>
          <p:nvPr/>
        </p:nvSpPr>
        <p:spPr>
          <a:xfrm>
            <a:off x="2613449" y="1028700"/>
            <a:ext cx="2118971" cy="45110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27983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6" name="iṡ1íḋe"/>
          <p:cNvSpPr/>
          <p:nvPr/>
        </p:nvSpPr>
        <p:spPr>
          <a:xfrm>
            <a:off x="-11552" y="0"/>
            <a:ext cx="12215105" cy="2588995"/>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9" name="图片 18" descr="图片包含 户外, 标牌&#10;&#10;已生成极高可信度的说明"/>
          <p:cNvPicPr>
            <a:picLocks noChangeAspect="1"/>
          </p:cNvPicPr>
          <p:nvPr/>
        </p:nvPicPr>
        <p:blipFill rotWithShape="1">
          <a:blip r:embed="rId2" cstate="print">
            <a:extLst>
              <a:ext uri="{28A0092B-C50C-407E-A947-70E740481C1C}">
                <a14:useLocalDpi xmlns:a14="http://schemas.microsoft.com/office/drawing/2010/main" val="0"/>
              </a:ext>
            </a:extLst>
          </a:blip>
          <a:srcRect b="24999"/>
          <a:stretch>
            <a:fillRect/>
          </a:stretch>
        </p:blipFill>
        <p:spPr>
          <a:xfrm>
            <a:off x="4439123" y="108084"/>
            <a:ext cx="3313754" cy="2480911"/>
          </a:xfrm>
          <a:prstGeom prst="rect">
            <a:avLst/>
          </a:prstGeom>
        </p:spPr>
      </p:pic>
      <p:sp>
        <p:nvSpPr>
          <p:cNvPr id="21" name="矩形 20"/>
          <p:cNvSpPr/>
          <p:nvPr/>
        </p:nvSpPr>
        <p:spPr>
          <a:xfrm>
            <a:off x="0" y="2588995"/>
            <a:ext cx="12192000" cy="4269005"/>
          </a:xfrm>
          <a:prstGeom prst="rect">
            <a:avLst/>
          </a:prstGeom>
          <a:solidFill>
            <a:schemeClr val="bg1"/>
          </a:solidFill>
          <a:ln>
            <a:noFill/>
          </a:ln>
          <a:effectLst>
            <a:outerShdw blurRad="101600" dist="762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0" name="组合 19"/>
          <p:cNvGrpSpPr/>
          <p:nvPr/>
        </p:nvGrpSpPr>
        <p:grpSpPr>
          <a:xfrm>
            <a:off x="5419485" y="6376213"/>
            <a:ext cx="1353031" cy="203585"/>
            <a:chOff x="5419485" y="5696943"/>
            <a:chExt cx="1353031" cy="203585"/>
          </a:xfrm>
        </p:grpSpPr>
        <p:sp>
          <p:nvSpPr>
            <p:cNvPr id="7" name="iṧļiḍê"/>
            <p:cNvSpPr/>
            <p:nvPr/>
          </p:nvSpPr>
          <p:spPr>
            <a:xfrm>
              <a:off x="5994207" y="5696943"/>
              <a:ext cx="203585" cy="203585"/>
            </a:xfrm>
            <a:prstGeom prst="ellipse">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8" name="ïṧ1îḋé"/>
            <p:cNvSpPr/>
            <p:nvPr/>
          </p:nvSpPr>
          <p:spPr>
            <a:xfrm flipV="1">
              <a:off x="6284516" y="5732570"/>
              <a:ext cx="132330" cy="132330"/>
            </a:xfrm>
            <a:prstGeom prst="ellipse">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9" name="îṣlíde"/>
            <p:cNvSpPr/>
            <p:nvPr/>
          </p:nvSpPr>
          <p:spPr>
            <a:xfrm flipV="1">
              <a:off x="5775152" y="5732570"/>
              <a:ext cx="132330" cy="132330"/>
            </a:xfrm>
            <a:prstGeom prst="ellipse">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0" name="íṩlidè"/>
            <p:cNvSpPr/>
            <p:nvPr/>
          </p:nvSpPr>
          <p:spPr>
            <a:xfrm flipV="1">
              <a:off x="6503570" y="5745142"/>
              <a:ext cx="107188" cy="107188"/>
            </a:xfrm>
            <a:prstGeom prst="ellipse">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1" name="iṣļiḓê"/>
            <p:cNvSpPr/>
            <p:nvPr/>
          </p:nvSpPr>
          <p:spPr>
            <a:xfrm flipV="1">
              <a:off x="5581240" y="5745142"/>
              <a:ext cx="107188" cy="107188"/>
            </a:xfrm>
            <a:prstGeom prst="ellipse">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2" name="íṩḻiḋé"/>
            <p:cNvSpPr/>
            <p:nvPr/>
          </p:nvSpPr>
          <p:spPr>
            <a:xfrm flipV="1">
              <a:off x="6697485" y="5761221"/>
              <a:ext cx="75031" cy="75031"/>
            </a:xfrm>
            <a:prstGeom prst="ellipse">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3" name="i$1ïḋe"/>
            <p:cNvSpPr/>
            <p:nvPr/>
          </p:nvSpPr>
          <p:spPr>
            <a:xfrm flipV="1">
              <a:off x="5419485" y="5761221"/>
              <a:ext cx="75031" cy="75031"/>
            </a:xfrm>
            <a:prstGeom prst="ellipse">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grpSp>
      <p:sp>
        <p:nvSpPr>
          <p:cNvPr id="22" name="文本框 21"/>
          <p:cNvSpPr txBox="1"/>
          <p:nvPr/>
        </p:nvSpPr>
        <p:spPr>
          <a:xfrm>
            <a:off x="3607985" y="815313"/>
            <a:ext cx="4974439" cy="1107996"/>
          </a:xfrm>
          <a:prstGeom prst="rect">
            <a:avLst/>
          </a:prstGeom>
          <a:noFill/>
        </p:spPr>
        <p:txBody>
          <a:bodyPr wrap="none" rtlCol="0">
            <a:spAutoFit/>
          </a:bodyPr>
          <a:lstStyle/>
          <a:p>
            <a:r>
              <a:rPr lang="en-US" altLang="zh-CN" sz="6600" spc="600" dirty="0">
                <a:solidFill>
                  <a:schemeClr val="bg1"/>
                </a:solidFill>
                <a:latin typeface="Adobe Gothic Std B" panose="020B0800000000000000" pitchFamily="34" charset="-128"/>
                <a:ea typeface="Adobe Gothic Std B" panose="020B0800000000000000" pitchFamily="34" charset="-128"/>
              </a:rPr>
              <a:t>CONTENTS</a:t>
            </a:r>
            <a:endParaRPr lang="zh-CN" altLang="en-US" sz="6600" spc="600" dirty="0">
              <a:solidFill>
                <a:schemeClr val="bg1"/>
              </a:solidFill>
              <a:latin typeface="Adobe Gothic Std B" panose="020B0800000000000000" pitchFamily="34" charset="-128"/>
            </a:endParaRPr>
          </a:p>
        </p:txBody>
      </p:sp>
      <p:grpSp>
        <p:nvGrpSpPr>
          <p:cNvPr id="14" name="组合 13"/>
          <p:cNvGrpSpPr/>
          <p:nvPr/>
        </p:nvGrpSpPr>
        <p:grpSpPr>
          <a:xfrm>
            <a:off x="2208530" y="3201438"/>
            <a:ext cx="7772400" cy="2324940"/>
            <a:chOff x="1832324" y="2100702"/>
            <a:chExt cx="8781353" cy="2626746"/>
          </a:xfrm>
        </p:grpSpPr>
        <p:grpSp>
          <p:nvGrpSpPr>
            <p:cNvPr id="15" name="组合 14"/>
            <p:cNvGrpSpPr/>
            <p:nvPr/>
          </p:nvGrpSpPr>
          <p:grpSpPr>
            <a:xfrm>
              <a:off x="1832324" y="2100702"/>
              <a:ext cx="4059850" cy="1038993"/>
              <a:chOff x="505316" y="1765041"/>
              <a:chExt cx="2961784" cy="757977"/>
            </a:xfrm>
          </p:grpSpPr>
          <p:grpSp>
            <p:nvGrpSpPr>
              <p:cNvPr id="18" name="组合 17"/>
              <p:cNvGrpSpPr/>
              <p:nvPr/>
            </p:nvGrpSpPr>
            <p:grpSpPr>
              <a:xfrm>
                <a:off x="505316" y="1765041"/>
                <a:ext cx="757977" cy="757977"/>
                <a:chOff x="505316" y="1765041"/>
                <a:chExt cx="757977" cy="757977"/>
              </a:xfrm>
            </p:grpSpPr>
            <p:grpSp>
              <p:nvGrpSpPr>
                <p:cNvPr id="38" name="组合 37"/>
                <p:cNvGrpSpPr/>
                <p:nvPr/>
              </p:nvGrpSpPr>
              <p:grpSpPr>
                <a:xfrm>
                  <a:off x="505316" y="1765041"/>
                  <a:ext cx="757977" cy="757977"/>
                  <a:chOff x="942958" y="2394316"/>
                  <a:chExt cx="1590311" cy="1590312"/>
                </a:xfrm>
              </p:grpSpPr>
              <p:grpSp>
                <p:nvGrpSpPr>
                  <p:cNvPr id="97" name="组合 96"/>
                  <p:cNvGrpSpPr/>
                  <p:nvPr/>
                </p:nvGrpSpPr>
                <p:grpSpPr>
                  <a:xfrm>
                    <a:off x="1145868" y="2597226"/>
                    <a:ext cx="1184491" cy="1184492"/>
                    <a:chOff x="4636992" y="2344261"/>
                    <a:chExt cx="2918016" cy="2918016"/>
                  </a:xfrm>
                </p:grpSpPr>
                <p:sp>
                  <p:nvSpPr>
                    <p:cNvPr id="98" name="椭圆 97"/>
                    <p:cNvSpPr/>
                    <p:nvPr/>
                  </p:nvSpPr>
                  <p:spPr>
                    <a:xfrm>
                      <a:off x="4636992" y="2344261"/>
                      <a:ext cx="2918016" cy="2918016"/>
                    </a:xfrm>
                    <a:prstGeom prst="ellipse">
                      <a:avLst/>
                    </a:prstGeom>
                    <a:noFill/>
                    <a:ln w="6350">
                      <a:solidFill>
                        <a:schemeClr val="accent1">
                          <a:lumMod val="60000"/>
                          <a:lumOff val="40000"/>
                        </a:schemeClr>
                      </a:solidFill>
                    </a:ln>
                    <a:effectLst>
                      <a:outerShdw blurRad="292100" dist="1270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99" name="椭圆 98"/>
                    <p:cNvSpPr/>
                    <p:nvPr/>
                  </p:nvSpPr>
                  <p:spPr>
                    <a:xfrm>
                      <a:off x="5144394" y="2851663"/>
                      <a:ext cx="1903212" cy="1903212"/>
                    </a:xfrm>
                    <a:prstGeom prst="ellipse">
                      <a:avLst/>
                    </a:prstGeom>
                    <a:noFill/>
                    <a:ln w="6350">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100" name="椭圆 99"/>
                    <p:cNvSpPr/>
                    <p:nvPr/>
                  </p:nvSpPr>
                  <p:spPr>
                    <a:xfrm>
                      <a:off x="4711138" y="2418410"/>
                      <a:ext cx="2769725" cy="2769718"/>
                    </a:xfrm>
                    <a:prstGeom prst="ellipse">
                      <a:avLst/>
                    </a:prstGeom>
                    <a:gradFill flip="none" rotWithShape="1">
                      <a:gsLst>
                        <a:gs pos="2000">
                          <a:schemeClr val="accent1">
                            <a:lumMod val="65000"/>
                            <a:lumOff val="35000"/>
                          </a:schemeClr>
                        </a:gs>
                        <a:gs pos="53000">
                          <a:schemeClr val="accent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prstClr val="white"/>
                        </a:solidFill>
                      </a:endParaRPr>
                    </a:p>
                  </p:txBody>
                </p:sp>
              </p:grpSp>
              <p:grpSp>
                <p:nvGrpSpPr>
                  <p:cNvPr id="39" name="组合 38"/>
                  <p:cNvGrpSpPr/>
                  <p:nvPr/>
                </p:nvGrpSpPr>
                <p:grpSpPr>
                  <a:xfrm>
                    <a:off x="942958" y="2394316"/>
                    <a:ext cx="1590311" cy="1590312"/>
                    <a:chOff x="862176" y="2603922"/>
                    <a:chExt cx="1447375" cy="1447376"/>
                  </a:xfrm>
                </p:grpSpPr>
                <p:sp>
                  <p:nvSpPr>
                    <p:cNvPr id="74" name="弧形 73"/>
                    <p:cNvSpPr/>
                    <p:nvPr/>
                  </p:nvSpPr>
                  <p:spPr>
                    <a:xfrm>
                      <a:off x="942162" y="2683908"/>
                      <a:ext cx="1287403" cy="1287404"/>
                    </a:xfrm>
                    <a:prstGeom prst="arc">
                      <a:avLst>
                        <a:gd name="adj1" fmla="val 16200000"/>
                        <a:gd name="adj2" fmla="val 4380896"/>
                      </a:avLst>
                    </a:prstGeom>
                    <a:noFill/>
                    <a:ln w="19050">
                      <a:gradFill flip="none" rotWithShape="1">
                        <a:gsLst>
                          <a:gs pos="0">
                            <a:schemeClr val="bg1">
                              <a:lumMod val="95000"/>
                              <a:alpha val="0"/>
                            </a:schemeClr>
                          </a:gs>
                          <a:gs pos="100000">
                            <a:schemeClr val="bg1">
                              <a:lumMod val="85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75" name="椭圆 74"/>
                    <p:cNvSpPr/>
                    <p:nvPr/>
                  </p:nvSpPr>
                  <p:spPr>
                    <a:xfrm>
                      <a:off x="862176" y="2603922"/>
                      <a:ext cx="1447375" cy="1447376"/>
                    </a:xfrm>
                    <a:prstGeom prst="ellipse">
                      <a:avLst/>
                    </a:prstGeom>
                    <a:noFill/>
                    <a:ln w="6350">
                      <a:gradFill flip="none" rotWithShape="1">
                        <a:gsLst>
                          <a:gs pos="0">
                            <a:schemeClr val="accent1">
                              <a:alpha val="0"/>
                            </a:schemeClr>
                          </a:gs>
                          <a:gs pos="100000">
                            <a:schemeClr val="accent1">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grpSp>
            <p:grpSp>
              <p:nvGrpSpPr>
                <p:cNvPr id="40" name="组合 39"/>
                <p:cNvGrpSpPr/>
                <p:nvPr/>
              </p:nvGrpSpPr>
              <p:grpSpPr>
                <a:xfrm>
                  <a:off x="723345" y="2004751"/>
                  <a:ext cx="321919" cy="278558"/>
                  <a:chOff x="1494203" y="2682647"/>
                  <a:chExt cx="675417" cy="584442"/>
                </a:xfrm>
              </p:grpSpPr>
              <p:sp>
                <p:nvSpPr>
                  <p:cNvPr id="217" name="任意多边形: 形状 216"/>
                  <p:cNvSpPr/>
                  <p:nvPr/>
                </p:nvSpPr>
                <p:spPr>
                  <a:xfrm>
                    <a:off x="1692937" y="2877267"/>
                    <a:ext cx="277949" cy="277948"/>
                  </a:xfrm>
                  <a:custGeom>
                    <a:avLst/>
                    <a:gdLst>
                      <a:gd name="connsiteX0" fmla="*/ 1410462 w 1523999"/>
                      <a:gd name="connsiteY0" fmla="*/ 425196 h 1524000"/>
                      <a:gd name="connsiteX1" fmla="*/ 1409700 w 1523999"/>
                      <a:gd name="connsiteY1" fmla="*/ 425196 h 1524000"/>
                      <a:gd name="connsiteX2" fmla="*/ 1099566 w 1523999"/>
                      <a:gd name="connsiteY2" fmla="*/ 425196 h 1524000"/>
                      <a:gd name="connsiteX3" fmla="*/ 1099566 w 1523999"/>
                      <a:gd name="connsiteY3" fmla="*/ 114300 h 1524000"/>
                      <a:gd name="connsiteX4" fmla="*/ 986790 w 1523999"/>
                      <a:gd name="connsiteY4" fmla="*/ 0 h 1524000"/>
                      <a:gd name="connsiteX5" fmla="*/ 986028 w 1523999"/>
                      <a:gd name="connsiteY5" fmla="*/ 0 h 1524000"/>
                      <a:gd name="connsiteX6" fmla="*/ 537972 w 1523999"/>
                      <a:gd name="connsiteY6" fmla="*/ 0 h 1524000"/>
                      <a:gd name="connsiteX7" fmla="*/ 424434 w 1523999"/>
                      <a:gd name="connsiteY7" fmla="*/ 113538 h 1524000"/>
                      <a:gd name="connsiteX8" fmla="*/ 424434 w 1523999"/>
                      <a:gd name="connsiteY8" fmla="*/ 424434 h 1524000"/>
                      <a:gd name="connsiteX9" fmla="*/ 114300 w 1523999"/>
                      <a:gd name="connsiteY9" fmla="*/ 424434 h 1524000"/>
                      <a:gd name="connsiteX10" fmla="*/ 0 w 1523999"/>
                      <a:gd name="connsiteY10" fmla="*/ 537201 h 1524000"/>
                      <a:gd name="connsiteX11" fmla="*/ 0 w 1523999"/>
                      <a:gd name="connsiteY11" fmla="*/ 538734 h 1524000"/>
                      <a:gd name="connsiteX12" fmla="*/ 0 w 1523999"/>
                      <a:gd name="connsiteY12" fmla="*/ 986028 h 1524000"/>
                      <a:gd name="connsiteX13" fmla="*/ 113538 w 1523999"/>
                      <a:gd name="connsiteY13" fmla="*/ 1099566 h 1524000"/>
                      <a:gd name="connsiteX14" fmla="*/ 424434 w 1523999"/>
                      <a:gd name="connsiteY14" fmla="*/ 1099566 h 1524000"/>
                      <a:gd name="connsiteX15" fmla="*/ 424434 w 1523999"/>
                      <a:gd name="connsiteY15" fmla="*/ 1409700 h 1524000"/>
                      <a:gd name="connsiteX16" fmla="*/ 537210 w 1523999"/>
                      <a:gd name="connsiteY16" fmla="*/ 1524000 h 1524000"/>
                      <a:gd name="connsiteX17" fmla="*/ 537972 w 1523999"/>
                      <a:gd name="connsiteY17" fmla="*/ 1524000 h 1524000"/>
                      <a:gd name="connsiteX18" fmla="*/ 985266 w 1523999"/>
                      <a:gd name="connsiteY18" fmla="*/ 1524000 h 1524000"/>
                      <a:gd name="connsiteX19" fmla="*/ 1098804 w 1523999"/>
                      <a:gd name="connsiteY19" fmla="*/ 1410462 h 1524000"/>
                      <a:gd name="connsiteX20" fmla="*/ 1098804 w 1523999"/>
                      <a:gd name="connsiteY20" fmla="*/ 1410462 h 1524000"/>
                      <a:gd name="connsiteX21" fmla="*/ 1098804 w 1523999"/>
                      <a:gd name="connsiteY21" fmla="*/ 1099566 h 1524000"/>
                      <a:gd name="connsiteX22" fmla="*/ 1409700 w 1523999"/>
                      <a:gd name="connsiteY22" fmla="*/ 1099566 h 1524000"/>
                      <a:gd name="connsiteX23" fmla="*/ 1524000 w 1523999"/>
                      <a:gd name="connsiteY23" fmla="*/ 986790 h 1524000"/>
                      <a:gd name="connsiteX24" fmla="*/ 1524000 w 1523999"/>
                      <a:gd name="connsiteY24" fmla="*/ 986028 h 1524000"/>
                      <a:gd name="connsiteX25" fmla="*/ 1524000 w 1523999"/>
                      <a:gd name="connsiteY25" fmla="*/ 538734 h 1524000"/>
                      <a:gd name="connsiteX26" fmla="*/ 1410462 w 1523999"/>
                      <a:gd name="connsiteY26" fmla="*/ 425196 h 1524000"/>
                      <a:gd name="connsiteX27" fmla="*/ 1371600 w 1523999"/>
                      <a:gd name="connsiteY27" fmla="*/ 947166 h 1524000"/>
                      <a:gd name="connsiteX28" fmla="*/ 1023366 w 1523999"/>
                      <a:gd name="connsiteY28" fmla="*/ 947166 h 1524000"/>
                      <a:gd name="connsiteX29" fmla="*/ 947166 w 1523999"/>
                      <a:gd name="connsiteY29" fmla="*/ 1023366 h 1524000"/>
                      <a:gd name="connsiteX30" fmla="*/ 947166 w 1523999"/>
                      <a:gd name="connsiteY30" fmla="*/ 1371600 h 1524000"/>
                      <a:gd name="connsiteX31" fmla="*/ 576834 w 1523999"/>
                      <a:gd name="connsiteY31" fmla="*/ 1371600 h 1524000"/>
                      <a:gd name="connsiteX32" fmla="*/ 576834 w 1523999"/>
                      <a:gd name="connsiteY32" fmla="*/ 1023366 h 1524000"/>
                      <a:gd name="connsiteX33" fmla="*/ 500634 w 1523999"/>
                      <a:gd name="connsiteY33" fmla="*/ 947166 h 1524000"/>
                      <a:gd name="connsiteX34" fmla="*/ 152400 w 1523999"/>
                      <a:gd name="connsiteY34" fmla="*/ 947166 h 1524000"/>
                      <a:gd name="connsiteX35" fmla="*/ 152400 w 1523999"/>
                      <a:gd name="connsiteY35" fmla="*/ 577596 h 1524000"/>
                      <a:gd name="connsiteX36" fmla="*/ 500634 w 1523999"/>
                      <a:gd name="connsiteY36" fmla="*/ 577596 h 1524000"/>
                      <a:gd name="connsiteX37" fmla="*/ 576834 w 1523999"/>
                      <a:gd name="connsiteY37" fmla="*/ 501396 h 1524000"/>
                      <a:gd name="connsiteX38" fmla="*/ 576834 w 1523999"/>
                      <a:gd name="connsiteY38" fmla="*/ 152400 h 1524000"/>
                      <a:gd name="connsiteX39" fmla="*/ 946404 w 1523999"/>
                      <a:gd name="connsiteY39" fmla="*/ 152400 h 1524000"/>
                      <a:gd name="connsiteX40" fmla="*/ 946404 w 1523999"/>
                      <a:gd name="connsiteY40" fmla="*/ 500634 h 1524000"/>
                      <a:gd name="connsiteX41" fmla="*/ 1022604 w 1523999"/>
                      <a:gd name="connsiteY41" fmla="*/ 576834 h 1524000"/>
                      <a:gd name="connsiteX42" fmla="*/ 1371600 w 1523999"/>
                      <a:gd name="connsiteY42" fmla="*/ 576834 h 1524000"/>
                      <a:gd name="connsiteX43" fmla="*/ 1371600 w 1523999"/>
                      <a:gd name="connsiteY43" fmla="*/ 947166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23999" h="1524000">
                        <a:moveTo>
                          <a:pt x="1410462" y="425196"/>
                        </a:moveTo>
                        <a:cubicBezTo>
                          <a:pt x="1410205" y="425196"/>
                          <a:pt x="1409957" y="425196"/>
                          <a:pt x="1409700" y="425196"/>
                        </a:cubicBezTo>
                        <a:lnTo>
                          <a:pt x="1099566" y="425196"/>
                        </a:lnTo>
                        <a:lnTo>
                          <a:pt x="1099566" y="114300"/>
                        </a:lnTo>
                        <a:cubicBezTo>
                          <a:pt x="1099985" y="51597"/>
                          <a:pt x="1049493" y="419"/>
                          <a:pt x="986790" y="0"/>
                        </a:cubicBezTo>
                        <a:cubicBezTo>
                          <a:pt x="986533" y="0"/>
                          <a:pt x="986276" y="0"/>
                          <a:pt x="986028" y="0"/>
                        </a:cubicBezTo>
                        <a:lnTo>
                          <a:pt x="537972" y="0"/>
                        </a:lnTo>
                        <a:cubicBezTo>
                          <a:pt x="475269" y="0"/>
                          <a:pt x="424434" y="50835"/>
                          <a:pt x="424434" y="113538"/>
                        </a:cubicBezTo>
                        <a:lnTo>
                          <a:pt x="424434" y="424434"/>
                        </a:lnTo>
                        <a:lnTo>
                          <a:pt x="114300" y="424434"/>
                        </a:lnTo>
                        <a:cubicBezTo>
                          <a:pt x="51597" y="424015"/>
                          <a:pt x="419" y="474497"/>
                          <a:pt x="0" y="537201"/>
                        </a:cubicBezTo>
                        <a:cubicBezTo>
                          <a:pt x="0" y="537715"/>
                          <a:pt x="0" y="538220"/>
                          <a:pt x="0" y="538734"/>
                        </a:cubicBezTo>
                        <a:lnTo>
                          <a:pt x="0" y="986028"/>
                        </a:lnTo>
                        <a:cubicBezTo>
                          <a:pt x="0" y="1048731"/>
                          <a:pt x="50835" y="1099566"/>
                          <a:pt x="113538" y="1099566"/>
                        </a:cubicBezTo>
                        <a:lnTo>
                          <a:pt x="424434" y="1099566"/>
                        </a:lnTo>
                        <a:lnTo>
                          <a:pt x="424434" y="1409700"/>
                        </a:lnTo>
                        <a:cubicBezTo>
                          <a:pt x="424015" y="1472403"/>
                          <a:pt x="474507" y="1523581"/>
                          <a:pt x="537210" y="1524000"/>
                        </a:cubicBezTo>
                        <a:cubicBezTo>
                          <a:pt x="537467" y="1524000"/>
                          <a:pt x="537724" y="1524000"/>
                          <a:pt x="537972" y="1524000"/>
                        </a:cubicBezTo>
                        <a:lnTo>
                          <a:pt x="985266" y="1524000"/>
                        </a:lnTo>
                        <a:cubicBezTo>
                          <a:pt x="1047969" y="1524000"/>
                          <a:pt x="1098804" y="1473165"/>
                          <a:pt x="1098804" y="1410462"/>
                        </a:cubicBezTo>
                        <a:lnTo>
                          <a:pt x="1098804" y="1410462"/>
                        </a:lnTo>
                        <a:lnTo>
                          <a:pt x="1098804" y="1099566"/>
                        </a:lnTo>
                        <a:lnTo>
                          <a:pt x="1409700" y="1099566"/>
                        </a:lnTo>
                        <a:cubicBezTo>
                          <a:pt x="1472403" y="1099985"/>
                          <a:pt x="1523581" y="1049493"/>
                          <a:pt x="1524000" y="986790"/>
                        </a:cubicBezTo>
                        <a:cubicBezTo>
                          <a:pt x="1524000" y="986533"/>
                          <a:pt x="1524000" y="986276"/>
                          <a:pt x="1524000" y="986028"/>
                        </a:cubicBezTo>
                        <a:lnTo>
                          <a:pt x="1524000" y="538734"/>
                        </a:lnTo>
                        <a:cubicBezTo>
                          <a:pt x="1524000" y="476031"/>
                          <a:pt x="1473175" y="425196"/>
                          <a:pt x="1410462" y="425196"/>
                        </a:cubicBezTo>
                        <a:close/>
                        <a:moveTo>
                          <a:pt x="1371600" y="947166"/>
                        </a:moveTo>
                        <a:lnTo>
                          <a:pt x="1023366" y="947166"/>
                        </a:lnTo>
                        <a:cubicBezTo>
                          <a:pt x="981285" y="947166"/>
                          <a:pt x="947166" y="981285"/>
                          <a:pt x="947166" y="1023366"/>
                        </a:cubicBezTo>
                        <a:lnTo>
                          <a:pt x="947166" y="1371600"/>
                        </a:lnTo>
                        <a:lnTo>
                          <a:pt x="576834" y="1371600"/>
                        </a:lnTo>
                        <a:lnTo>
                          <a:pt x="576834" y="1023366"/>
                        </a:lnTo>
                        <a:cubicBezTo>
                          <a:pt x="576834" y="981285"/>
                          <a:pt x="542716" y="947166"/>
                          <a:pt x="500634" y="947166"/>
                        </a:cubicBezTo>
                        <a:lnTo>
                          <a:pt x="152400" y="947166"/>
                        </a:lnTo>
                        <a:lnTo>
                          <a:pt x="152400" y="577596"/>
                        </a:lnTo>
                        <a:lnTo>
                          <a:pt x="500634" y="577596"/>
                        </a:lnTo>
                        <a:cubicBezTo>
                          <a:pt x="542716" y="577596"/>
                          <a:pt x="576834" y="543477"/>
                          <a:pt x="576834" y="501396"/>
                        </a:cubicBezTo>
                        <a:lnTo>
                          <a:pt x="576834" y="152400"/>
                        </a:lnTo>
                        <a:lnTo>
                          <a:pt x="946404" y="152400"/>
                        </a:lnTo>
                        <a:lnTo>
                          <a:pt x="946404" y="500634"/>
                        </a:lnTo>
                        <a:cubicBezTo>
                          <a:pt x="946404" y="542715"/>
                          <a:pt x="980523" y="576834"/>
                          <a:pt x="1022604" y="576834"/>
                        </a:cubicBezTo>
                        <a:lnTo>
                          <a:pt x="1371600" y="576834"/>
                        </a:lnTo>
                        <a:lnTo>
                          <a:pt x="1371600" y="947166"/>
                        </a:ln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endParaRPr>
                  </a:p>
                </p:txBody>
              </p:sp>
              <p:sp>
                <p:nvSpPr>
                  <p:cNvPr id="218" name="任意多边形: 形状 217"/>
                  <p:cNvSpPr/>
                  <p:nvPr/>
                </p:nvSpPr>
                <p:spPr>
                  <a:xfrm>
                    <a:off x="1494203" y="2682647"/>
                    <a:ext cx="675417" cy="584442"/>
                  </a:xfrm>
                  <a:custGeom>
                    <a:avLst/>
                    <a:gdLst>
                      <a:gd name="connsiteX0" fmla="*/ 3177540 w 3703319"/>
                      <a:gd name="connsiteY0" fmla="*/ 497130 h 3204515"/>
                      <a:gd name="connsiteX1" fmla="*/ 3177540 w 3703319"/>
                      <a:gd name="connsiteY1" fmla="*/ 497130 h 3204515"/>
                      <a:gd name="connsiteX2" fmla="*/ 2549652 w 3703319"/>
                      <a:gd name="connsiteY2" fmla="*/ 497130 h 3204515"/>
                      <a:gd name="connsiteX3" fmla="*/ 2549652 w 3703319"/>
                      <a:gd name="connsiteY3" fmla="*/ 228906 h 3204515"/>
                      <a:gd name="connsiteX4" fmla="*/ 2335187 w 3703319"/>
                      <a:gd name="connsiteY4" fmla="*/ 125 h 3204515"/>
                      <a:gd name="connsiteX5" fmla="*/ 2316480 w 3703319"/>
                      <a:gd name="connsiteY5" fmla="*/ 306 h 3204515"/>
                      <a:gd name="connsiteX6" fmla="*/ 1386840 w 3703319"/>
                      <a:gd name="connsiteY6" fmla="*/ 306 h 3204515"/>
                      <a:gd name="connsiteX7" fmla="*/ 1153849 w 3703319"/>
                      <a:gd name="connsiteY7" fmla="*/ 210199 h 3204515"/>
                      <a:gd name="connsiteX8" fmla="*/ 1153668 w 3703319"/>
                      <a:gd name="connsiteY8" fmla="*/ 228906 h 3204515"/>
                      <a:gd name="connsiteX9" fmla="*/ 1153668 w 3703319"/>
                      <a:gd name="connsiteY9" fmla="*/ 495606 h 3204515"/>
                      <a:gd name="connsiteX10" fmla="*/ 525780 w 3703319"/>
                      <a:gd name="connsiteY10" fmla="*/ 495606 h 3204515"/>
                      <a:gd name="connsiteX11" fmla="*/ 0 w 3703319"/>
                      <a:gd name="connsiteY11" fmla="*/ 1021386 h 3204515"/>
                      <a:gd name="connsiteX12" fmla="*/ 0 w 3703319"/>
                      <a:gd name="connsiteY12" fmla="*/ 2678736 h 3204515"/>
                      <a:gd name="connsiteX13" fmla="*/ 525780 w 3703319"/>
                      <a:gd name="connsiteY13" fmla="*/ 3204516 h 3204515"/>
                      <a:gd name="connsiteX14" fmla="*/ 3177540 w 3703319"/>
                      <a:gd name="connsiteY14" fmla="*/ 3204516 h 3204515"/>
                      <a:gd name="connsiteX15" fmla="*/ 3703320 w 3703319"/>
                      <a:gd name="connsiteY15" fmla="*/ 2678736 h 3204515"/>
                      <a:gd name="connsiteX16" fmla="*/ 3703320 w 3703319"/>
                      <a:gd name="connsiteY16" fmla="*/ 1022910 h 3204515"/>
                      <a:gd name="connsiteX17" fmla="*/ 3177540 w 3703319"/>
                      <a:gd name="connsiteY17" fmla="*/ 497130 h 3204515"/>
                      <a:gd name="connsiteX18" fmla="*/ 1306068 w 3703319"/>
                      <a:gd name="connsiteY18" fmla="*/ 228906 h 3204515"/>
                      <a:gd name="connsiteX19" fmla="*/ 1387602 w 3703319"/>
                      <a:gd name="connsiteY19" fmla="*/ 147372 h 3204515"/>
                      <a:gd name="connsiteX20" fmla="*/ 2316480 w 3703319"/>
                      <a:gd name="connsiteY20" fmla="*/ 147372 h 3204515"/>
                      <a:gd name="connsiteX21" fmla="*/ 2398014 w 3703319"/>
                      <a:gd name="connsiteY21" fmla="*/ 228906 h 3204515"/>
                      <a:gd name="connsiteX22" fmla="*/ 2398014 w 3703319"/>
                      <a:gd name="connsiteY22" fmla="*/ 495606 h 3204515"/>
                      <a:gd name="connsiteX23" fmla="*/ 1306068 w 3703319"/>
                      <a:gd name="connsiteY23" fmla="*/ 495606 h 3204515"/>
                      <a:gd name="connsiteX24" fmla="*/ 1306068 w 3703319"/>
                      <a:gd name="connsiteY24" fmla="*/ 228906 h 3204515"/>
                      <a:gd name="connsiteX25" fmla="*/ 3550920 w 3703319"/>
                      <a:gd name="connsiteY25" fmla="*/ 2678736 h 3204515"/>
                      <a:gd name="connsiteX26" fmla="*/ 3177540 w 3703319"/>
                      <a:gd name="connsiteY26" fmla="*/ 3052116 h 3204515"/>
                      <a:gd name="connsiteX27" fmla="*/ 525780 w 3703319"/>
                      <a:gd name="connsiteY27" fmla="*/ 3052116 h 3204515"/>
                      <a:gd name="connsiteX28" fmla="*/ 152400 w 3703319"/>
                      <a:gd name="connsiteY28" fmla="*/ 2678736 h 3204515"/>
                      <a:gd name="connsiteX29" fmla="*/ 152400 w 3703319"/>
                      <a:gd name="connsiteY29" fmla="*/ 1022910 h 3204515"/>
                      <a:gd name="connsiteX30" fmla="*/ 525780 w 3703319"/>
                      <a:gd name="connsiteY30" fmla="*/ 649530 h 3204515"/>
                      <a:gd name="connsiteX31" fmla="*/ 3177540 w 3703319"/>
                      <a:gd name="connsiteY31" fmla="*/ 649530 h 3204515"/>
                      <a:gd name="connsiteX32" fmla="*/ 3550920 w 3703319"/>
                      <a:gd name="connsiteY32" fmla="*/ 1022910 h 3204515"/>
                      <a:gd name="connsiteX33" fmla="*/ 3550920 w 3703319"/>
                      <a:gd name="connsiteY33" fmla="*/ 2678736 h 3204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3319" h="3204515">
                        <a:moveTo>
                          <a:pt x="3177540" y="497130"/>
                        </a:moveTo>
                        <a:lnTo>
                          <a:pt x="3177540" y="497130"/>
                        </a:lnTo>
                        <a:lnTo>
                          <a:pt x="2549652" y="497130"/>
                        </a:lnTo>
                        <a:lnTo>
                          <a:pt x="2549652" y="228906"/>
                        </a:lnTo>
                        <a:cubicBezTo>
                          <a:pt x="2553605" y="106510"/>
                          <a:pt x="2457584" y="4078"/>
                          <a:pt x="2335187" y="125"/>
                        </a:cubicBezTo>
                        <a:cubicBezTo>
                          <a:pt x="2328948" y="-75"/>
                          <a:pt x="2322710" y="-18"/>
                          <a:pt x="2316480" y="306"/>
                        </a:cubicBezTo>
                        <a:lnTo>
                          <a:pt x="1386840" y="306"/>
                        </a:lnTo>
                        <a:cubicBezTo>
                          <a:pt x="1264539" y="-6066"/>
                          <a:pt x="1160231" y="87907"/>
                          <a:pt x="1153849" y="210199"/>
                        </a:cubicBezTo>
                        <a:cubicBezTo>
                          <a:pt x="1153525" y="216428"/>
                          <a:pt x="1153459" y="222667"/>
                          <a:pt x="1153668" y="228906"/>
                        </a:cubicBezTo>
                        <a:lnTo>
                          <a:pt x="1153668" y="495606"/>
                        </a:lnTo>
                        <a:lnTo>
                          <a:pt x="525780" y="495606"/>
                        </a:lnTo>
                        <a:cubicBezTo>
                          <a:pt x="283464" y="495606"/>
                          <a:pt x="0" y="633528"/>
                          <a:pt x="0" y="1021386"/>
                        </a:cubicBezTo>
                        <a:lnTo>
                          <a:pt x="0" y="2678736"/>
                        </a:lnTo>
                        <a:cubicBezTo>
                          <a:pt x="0" y="3066594"/>
                          <a:pt x="283464" y="3204516"/>
                          <a:pt x="525780" y="3204516"/>
                        </a:cubicBezTo>
                        <a:lnTo>
                          <a:pt x="3177540" y="3204516"/>
                        </a:lnTo>
                        <a:cubicBezTo>
                          <a:pt x="3419856" y="3204516"/>
                          <a:pt x="3703320" y="3066594"/>
                          <a:pt x="3703320" y="2678736"/>
                        </a:cubicBezTo>
                        <a:lnTo>
                          <a:pt x="3703320" y="1022910"/>
                        </a:lnTo>
                        <a:cubicBezTo>
                          <a:pt x="3703320" y="635052"/>
                          <a:pt x="3420618" y="497130"/>
                          <a:pt x="3177540" y="497130"/>
                        </a:cubicBezTo>
                        <a:close/>
                        <a:moveTo>
                          <a:pt x="1306068" y="228906"/>
                        </a:moveTo>
                        <a:cubicBezTo>
                          <a:pt x="1306068" y="206808"/>
                          <a:pt x="1306068" y="147372"/>
                          <a:pt x="1387602" y="147372"/>
                        </a:cubicBezTo>
                        <a:lnTo>
                          <a:pt x="2316480" y="147372"/>
                        </a:lnTo>
                        <a:cubicBezTo>
                          <a:pt x="2398014" y="147372"/>
                          <a:pt x="2398014" y="206046"/>
                          <a:pt x="2398014" y="228906"/>
                        </a:cubicBezTo>
                        <a:lnTo>
                          <a:pt x="2398014" y="495606"/>
                        </a:lnTo>
                        <a:lnTo>
                          <a:pt x="1306068" y="495606"/>
                        </a:lnTo>
                        <a:lnTo>
                          <a:pt x="1306068" y="228906"/>
                        </a:lnTo>
                        <a:close/>
                        <a:moveTo>
                          <a:pt x="3550920" y="2678736"/>
                        </a:moveTo>
                        <a:cubicBezTo>
                          <a:pt x="3550920" y="3015540"/>
                          <a:pt x="3290316" y="3052116"/>
                          <a:pt x="3177540" y="3052116"/>
                        </a:cubicBezTo>
                        <a:lnTo>
                          <a:pt x="525780" y="3052116"/>
                        </a:lnTo>
                        <a:cubicBezTo>
                          <a:pt x="413766" y="3052116"/>
                          <a:pt x="152400" y="3015540"/>
                          <a:pt x="152400" y="2678736"/>
                        </a:cubicBezTo>
                        <a:lnTo>
                          <a:pt x="152400" y="1022910"/>
                        </a:lnTo>
                        <a:cubicBezTo>
                          <a:pt x="152400" y="686106"/>
                          <a:pt x="413004" y="649530"/>
                          <a:pt x="525780" y="649530"/>
                        </a:cubicBezTo>
                        <a:lnTo>
                          <a:pt x="3177540" y="649530"/>
                        </a:lnTo>
                        <a:cubicBezTo>
                          <a:pt x="3289554" y="649530"/>
                          <a:pt x="3550920" y="686106"/>
                          <a:pt x="3550920" y="1022910"/>
                        </a:cubicBezTo>
                        <a:lnTo>
                          <a:pt x="3550920" y="2678736"/>
                        </a:ln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000000"/>
                      </a:solidFill>
                      <a:effectLst/>
                      <a:uLnTx/>
                      <a:uFillTx/>
                    </a:endParaRPr>
                  </a:p>
                </p:txBody>
              </p:sp>
            </p:grpSp>
          </p:grpSp>
          <p:sp>
            <p:nvSpPr>
              <p:cNvPr id="220" name="文本框 219"/>
              <p:cNvSpPr txBox="1"/>
              <p:nvPr/>
            </p:nvSpPr>
            <p:spPr>
              <a:xfrm>
                <a:off x="1398810" y="1912912"/>
                <a:ext cx="2068290" cy="507358"/>
              </a:xfrm>
              <a:prstGeom prst="rect">
                <a:avLst/>
              </a:prstGeom>
              <a:noFill/>
            </p:spPr>
            <p:txBody>
              <a:bodyPr wrap="square" lIns="0" tIns="0" rIns="0" bIns="0" rtlCol="0">
                <a:spAutoFit/>
              </a:bodyPr>
              <a:lstStyle/>
              <a:p>
                <a:r>
                  <a:rPr lang="zh-CN" altLang="en-US" sz="2000" dirty="0">
                    <a:solidFill>
                      <a:schemeClr val="tx1">
                        <a:lumMod val="85000"/>
                        <a:lumOff val="15000"/>
                      </a:schemeClr>
                    </a:solidFill>
                    <a:latin typeface="+mj-ea"/>
                    <a:ea typeface="+mj-ea"/>
                  </a:rPr>
                  <a:t>一、</a:t>
                </a:r>
                <a:r>
                  <a:rPr lang="en-US" altLang="zh-CN" sz="2000" b="1" dirty="0" err="1">
                    <a:latin typeface="宋体" panose="02010600030101010101" pitchFamily="2" charset="-122"/>
                    <a:ea typeface="宋体" panose="02010600030101010101" pitchFamily="2" charset="-122"/>
                  </a:rPr>
                  <a:t>Pubmed</a:t>
                </a:r>
                <a:r>
                  <a:rPr lang="zh-CN" altLang="en-US" sz="2000" b="1" dirty="0">
                    <a:latin typeface="宋体" panose="02010600030101010101" pitchFamily="2" charset="-122"/>
                    <a:ea typeface="宋体" panose="02010600030101010101" pitchFamily="2" charset="-122"/>
                  </a:rPr>
                  <a:t>简介</a:t>
                </a:r>
                <a:endParaRPr lang="en-US" altLang="zh-CN" sz="2000" b="1" dirty="0">
                  <a:latin typeface="宋体" panose="02010600030101010101" pitchFamily="2" charset="-122"/>
                  <a:ea typeface="宋体" panose="02010600030101010101" pitchFamily="2" charset="-122"/>
                </a:endParaRPr>
              </a:p>
              <a:p>
                <a:endParaRPr lang="zh-CN" altLang="en-US" sz="2000" dirty="0">
                  <a:solidFill>
                    <a:schemeClr val="tx1">
                      <a:lumMod val="85000"/>
                      <a:lumOff val="15000"/>
                    </a:schemeClr>
                  </a:solidFill>
                  <a:latin typeface="+mj-ea"/>
                  <a:ea typeface="+mj-ea"/>
                </a:endParaRPr>
              </a:p>
            </p:txBody>
          </p:sp>
        </p:grpSp>
        <p:grpSp>
          <p:nvGrpSpPr>
            <p:cNvPr id="42" name="组合 41"/>
            <p:cNvGrpSpPr/>
            <p:nvPr/>
          </p:nvGrpSpPr>
          <p:grpSpPr>
            <a:xfrm>
              <a:off x="1832324" y="3688455"/>
              <a:ext cx="4059850" cy="1038993"/>
              <a:chOff x="505316" y="4165341"/>
              <a:chExt cx="2961784" cy="757977"/>
            </a:xfrm>
          </p:grpSpPr>
          <p:grpSp>
            <p:nvGrpSpPr>
              <p:cNvPr id="43" name="组合 42"/>
              <p:cNvGrpSpPr/>
              <p:nvPr/>
            </p:nvGrpSpPr>
            <p:grpSpPr>
              <a:xfrm>
                <a:off x="505316" y="4165341"/>
                <a:ext cx="757977" cy="757977"/>
                <a:chOff x="505316" y="4165341"/>
                <a:chExt cx="757977" cy="757977"/>
              </a:xfrm>
            </p:grpSpPr>
            <p:grpSp>
              <p:nvGrpSpPr>
                <p:cNvPr id="269" name="组合 268"/>
                <p:cNvGrpSpPr/>
                <p:nvPr/>
              </p:nvGrpSpPr>
              <p:grpSpPr>
                <a:xfrm>
                  <a:off x="505316" y="4165341"/>
                  <a:ext cx="757977" cy="757977"/>
                  <a:chOff x="942958" y="2394316"/>
                  <a:chExt cx="1590311" cy="1590312"/>
                </a:xfrm>
              </p:grpSpPr>
              <p:grpSp>
                <p:nvGrpSpPr>
                  <p:cNvPr id="273" name="组合 272"/>
                  <p:cNvGrpSpPr/>
                  <p:nvPr/>
                </p:nvGrpSpPr>
                <p:grpSpPr>
                  <a:xfrm>
                    <a:off x="1145868" y="2597226"/>
                    <a:ext cx="1184491" cy="1184492"/>
                    <a:chOff x="4636992" y="2344261"/>
                    <a:chExt cx="2918016" cy="2918016"/>
                  </a:xfrm>
                </p:grpSpPr>
                <p:sp>
                  <p:nvSpPr>
                    <p:cNvPr id="277" name="椭圆 276"/>
                    <p:cNvSpPr/>
                    <p:nvPr/>
                  </p:nvSpPr>
                  <p:spPr>
                    <a:xfrm>
                      <a:off x="4636992" y="2344261"/>
                      <a:ext cx="2918016" cy="2918016"/>
                    </a:xfrm>
                    <a:prstGeom prst="ellipse">
                      <a:avLst/>
                    </a:prstGeom>
                    <a:noFill/>
                    <a:ln w="6350">
                      <a:solidFill>
                        <a:schemeClr val="accent1">
                          <a:lumMod val="60000"/>
                          <a:lumOff val="40000"/>
                        </a:schemeClr>
                      </a:solidFill>
                    </a:ln>
                    <a:effectLst>
                      <a:outerShdw blurRad="292100" dist="1270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278" name="椭圆 277"/>
                    <p:cNvSpPr/>
                    <p:nvPr/>
                  </p:nvSpPr>
                  <p:spPr>
                    <a:xfrm>
                      <a:off x="5144394" y="2851663"/>
                      <a:ext cx="1903212" cy="1903212"/>
                    </a:xfrm>
                    <a:prstGeom prst="ellipse">
                      <a:avLst/>
                    </a:prstGeom>
                    <a:noFill/>
                    <a:ln w="6350">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279" name="椭圆 278"/>
                    <p:cNvSpPr/>
                    <p:nvPr/>
                  </p:nvSpPr>
                  <p:spPr>
                    <a:xfrm>
                      <a:off x="4711138" y="2418410"/>
                      <a:ext cx="2769725" cy="2769718"/>
                    </a:xfrm>
                    <a:prstGeom prst="ellipse">
                      <a:avLst/>
                    </a:prstGeom>
                    <a:gradFill flip="none" rotWithShape="1">
                      <a:gsLst>
                        <a:gs pos="2000">
                          <a:schemeClr val="accent1">
                            <a:lumMod val="65000"/>
                            <a:lumOff val="35000"/>
                          </a:schemeClr>
                        </a:gs>
                        <a:gs pos="53000">
                          <a:schemeClr val="accent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prstClr val="white"/>
                        </a:solidFill>
                      </a:endParaRPr>
                    </a:p>
                  </p:txBody>
                </p:sp>
              </p:grpSp>
              <p:grpSp>
                <p:nvGrpSpPr>
                  <p:cNvPr id="274" name="组合 273"/>
                  <p:cNvGrpSpPr/>
                  <p:nvPr/>
                </p:nvGrpSpPr>
                <p:grpSpPr>
                  <a:xfrm>
                    <a:off x="942958" y="2394316"/>
                    <a:ext cx="1590311" cy="1590312"/>
                    <a:chOff x="862176" y="2603922"/>
                    <a:chExt cx="1447375" cy="1447376"/>
                  </a:xfrm>
                </p:grpSpPr>
                <p:sp>
                  <p:nvSpPr>
                    <p:cNvPr id="275" name="弧形 274"/>
                    <p:cNvSpPr/>
                    <p:nvPr/>
                  </p:nvSpPr>
                  <p:spPr>
                    <a:xfrm>
                      <a:off x="942162" y="2683908"/>
                      <a:ext cx="1287403" cy="1287404"/>
                    </a:xfrm>
                    <a:prstGeom prst="arc">
                      <a:avLst>
                        <a:gd name="adj1" fmla="val 16200000"/>
                        <a:gd name="adj2" fmla="val 4380896"/>
                      </a:avLst>
                    </a:prstGeom>
                    <a:noFill/>
                    <a:ln w="19050">
                      <a:gradFill flip="none" rotWithShape="1">
                        <a:gsLst>
                          <a:gs pos="0">
                            <a:schemeClr val="bg1">
                              <a:lumMod val="95000"/>
                              <a:alpha val="0"/>
                            </a:schemeClr>
                          </a:gs>
                          <a:gs pos="100000">
                            <a:schemeClr val="bg1">
                              <a:lumMod val="85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276" name="椭圆 275"/>
                    <p:cNvSpPr/>
                    <p:nvPr/>
                  </p:nvSpPr>
                  <p:spPr>
                    <a:xfrm>
                      <a:off x="862176" y="2603922"/>
                      <a:ext cx="1447375" cy="1447376"/>
                    </a:xfrm>
                    <a:prstGeom prst="ellipse">
                      <a:avLst/>
                    </a:prstGeom>
                    <a:noFill/>
                    <a:ln w="6350">
                      <a:gradFill flip="none" rotWithShape="1">
                        <a:gsLst>
                          <a:gs pos="0">
                            <a:schemeClr val="accent1">
                              <a:alpha val="0"/>
                            </a:schemeClr>
                          </a:gs>
                          <a:gs pos="100000">
                            <a:schemeClr val="accent1">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grpSp>
            <p:sp>
              <p:nvSpPr>
                <p:cNvPr id="296" name="iconfont-10187-1799684"/>
                <p:cNvSpPr/>
                <p:nvPr/>
              </p:nvSpPr>
              <p:spPr>
                <a:xfrm>
                  <a:off x="713518" y="4367618"/>
                  <a:ext cx="340582" cy="294706"/>
                </a:xfrm>
                <a:custGeom>
                  <a:avLst/>
                  <a:gdLst>
                    <a:gd name="T0" fmla="*/ 4160 w 11520"/>
                    <a:gd name="T1" fmla="*/ 3520 h 10240"/>
                    <a:gd name="T2" fmla="*/ 4160 w 11520"/>
                    <a:gd name="T3" fmla="*/ 4160 h 10240"/>
                    <a:gd name="T4" fmla="*/ 7680 w 11520"/>
                    <a:gd name="T5" fmla="*/ 3840 h 10240"/>
                    <a:gd name="T6" fmla="*/ 7360 w 11520"/>
                    <a:gd name="T7" fmla="*/ 5120 h 10240"/>
                    <a:gd name="T8" fmla="*/ 3840 w 11520"/>
                    <a:gd name="T9" fmla="*/ 5440 h 10240"/>
                    <a:gd name="T10" fmla="*/ 7360 w 11520"/>
                    <a:gd name="T11" fmla="*/ 5760 h 10240"/>
                    <a:gd name="T12" fmla="*/ 7360 w 11520"/>
                    <a:gd name="T13" fmla="*/ 5120 h 10240"/>
                    <a:gd name="T14" fmla="*/ 4160 w 11520"/>
                    <a:gd name="T15" fmla="*/ 6720 h 10240"/>
                    <a:gd name="T16" fmla="*/ 4160 w 11520"/>
                    <a:gd name="T17" fmla="*/ 7360 h 10240"/>
                    <a:gd name="T18" fmla="*/ 7680 w 11520"/>
                    <a:gd name="T19" fmla="*/ 7040 h 10240"/>
                    <a:gd name="T20" fmla="*/ 11200 w 11520"/>
                    <a:gd name="T21" fmla="*/ 9600 h 10240"/>
                    <a:gd name="T22" fmla="*/ 10880 w 11520"/>
                    <a:gd name="T23" fmla="*/ 3840 h 10240"/>
                    <a:gd name="T24" fmla="*/ 8960 w 11520"/>
                    <a:gd name="T25" fmla="*/ 3520 h 10240"/>
                    <a:gd name="T26" fmla="*/ 8320 w 11520"/>
                    <a:gd name="T27" fmla="*/ 1920 h 10240"/>
                    <a:gd name="T28" fmla="*/ 6080 w 11520"/>
                    <a:gd name="T29" fmla="*/ 1280 h 10240"/>
                    <a:gd name="T30" fmla="*/ 6720 w 11520"/>
                    <a:gd name="T31" fmla="*/ 960 h 10240"/>
                    <a:gd name="T32" fmla="*/ 6080 w 11520"/>
                    <a:gd name="T33" fmla="*/ 640 h 10240"/>
                    <a:gd name="T34" fmla="*/ 5760 w 11520"/>
                    <a:gd name="T35" fmla="*/ 0 h 10240"/>
                    <a:gd name="T36" fmla="*/ 5440 w 11520"/>
                    <a:gd name="T37" fmla="*/ 640 h 10240"/>
                    <a:gd name="T38" fmla="*/ 4800 w 11520"/>
                    <a:gd name="T39" fmla="*/ 960 h 10240"/>
                    <a:gd name="T40" fmla="*/ 5440 w 11520"/>
                    <a:gd name="T41" fmla="*/ 1280 h 10240"/>
                    <a:gd name="T42" fmla="*/ 3200 w 11520"/>
                    <a:gd name="T43" fmla="*/ 1920 h 10240"/>
                    <a:gd name="T44" fmla="*/ 2560 w 11520"/>
                    <a:gd name="T45" fmla="*/ 4800 h 10240"/>
                    <a:gd name="T46" fmla="*/ 640 w 11520"/>
                    <a:gd name="T47" fmla="*/ 5120 h 10240"/>
                    <a:gd name="T48" fmla="*/ 320 w 11520"/>
                    <a:gd name="T49" fmla="*/ 9600 h 10240"/>
                    <a:gd name="T50" fmla="*/ 320 w 11520"/>
                    <a:gd name="T51" fmla="*/ 10240 h 10240"/>
                    <a:gd name="T52" fmla="*/ 11520 w 11520"/>
                    <a:gd name="T53" fmla="*/ 9920 h 10240"/>
                    <a:gd name="T54" fmla="*/ 1280 w 11520"/>
                    <a:gd name="T55" fmla="*/ 5440 h 10240"/>
                    <a:gd name="T56" fmla="*/ 2560 w 11520"/>
                    <a:gd name="T57" fmla="*/ 9600 h 10240"/>
                    <a:gd name="T58" fmla="*/ 1280 w 11520"/>
                    <a:gd name="T59" fmla="*/ 5440 h 10240"/>
                    <a:gd name="T60" fmla="*/ 5120 w 11520"/>
                    <a:gd name="T61" fmla="*/ 9600 h 10240"/>
                    <a:gd name="T62" fmla="*/ 6400 w 11520"/>
                    <a:gd name="T63" fmla="*/ 8960 h 10240"/>
                    <a:gd name="T64" fmla="*/ 7040 w 11520"/>
                    <a:gd name="T65" fmla="*/ 9600 h 10240"/>
                    <a:gd name="T66" fmla="*/ 6720 w 11520"/>
                    <a:gd name="T67" fmla="*/ 8320 h 10240"/>
                    <a:gd name="T68" fmla="*/ 4480 w 11520"/>
                    <a:gd name="T69" fmla="*/ 8640 h 10240"/>
                    <a:gd name="T70" fmla="*/ 3200 w 11520"/>
                    <a:gd name="T71" fmla="*/ 9600 h 10240"/>
                    <a:gd name="T72" fmla="*/ 8320 w 11520"/>
                    <a:gd name="T73" fmla="*/ 2560 h 10240"/>
                    <a:gd name="T74" fmla="*/ 7040 w 11520"/>
                    <a:gd name="T75" fmla="*/ 9600 h 10240"/>
                    <a:gd name="T76" fmla="*/ 8960 w 11520"/>
                    <a:gd name="T77" fmla="*/ 4160 h 10240"/>
                    <a:gd name="T78" fmla="*/ 10240 w 11520"/>
                    <a:gd name="T79" fmla="*/ 9600 h 10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520" h="10240">
                      <a:moveTo>
                        <a:pt x="7360" y="3520"/>
                      </a:moveTo>
                      <a:lnTo>
                        <a:pt x="4160" y="3520"/>
                      </a:lnTo>
                      <a:cubicBezTo>
                        <a:pt x="4000" y="3520"/>
                        <a:pt x="3840" y="3680"/>
                        <a:pt x="3840" y="3840"/>
                      </a:cubicBezTo>
                      <a:cubicBezTo>
                        <a:pt x="3840" y="4000"/>
                        <a:pt x="4000" y="4160"/>
                        <a:pt x="4160" y="4160"/>
                      </a:cubicBezTo>
                      <a:lnTo>
                        <a:pt x="7360" y="4160"/>
                      </a:lnTo>
                      <a:cubicBezTo>
                        <a:pt x="7520" y="4160"/>
                        <a:pt x="7680" y="4000"/>
                        <a:pt x="7680" y="3840"/>
                      </a:cubicBezTo>
                      <a:cubicBezTo>
                        <a:pt x="7680" y="3680"/>
                        <a:pt x="7520" y="3520"/>
                        <a:pt x="7360" y="3520"/>
                      </a:cubicBezTo>
                      <a:close/>
                      <a:moveTo>
                        <a:pt x="7360" y="5120"/>
                      </a:moveTo>
                      <a:lnTo>
                        <a:pt x="4160" y="5120"/>
                      </a:lnTo>
                      <a:cubicBezTo>
                        <a:pt x="4000" y="5120"/>
                        <a:pt x="3840" y="5280"/>
                        <a:pt x="3840" y="5440"/>
                      </a:cubicBezTo>
                      <a:cubicBezTo>
                        <a:pt x="3840" y="5600"/>
                        <a:pt x="4000" y="5760"/>
                        <a:pt x="4160" y="5760"/>
                      </a:cubicBezTo>
                      <a:lnTo>
                        <a:pt x="7360" y="5760"/>
                      </a:lnTo>
                      <a:cubicBezTo>
                        <a:pt x="7520" y="5760"/>
                        <a:pt x="7680" y="5600"/>
                        <a:pt x="7680" y="5440"/>
                      </a:cubicBezTo>
                      <a:cubicBezTo>
                        <a:pt x="7680" y="5280"/>
                        <a:pt x="7520" y="5120"/>
                        <a:pt x="7360" y="5120"/>
                      </a:cubicBezTo>
                      <a:close/>
                      <a:moveTo>
                        <a:pt x="7360" y="6720"/>
                      </a:moveTo>
                      <a:lnTo>
                        <a:pt x="4160" y="6720"/>
                      </a:lnTo>
                      <a:cubicBezTo>
                        <a:pt x="4000" y="6720"/>
                        <a:pt x="3840" y="6880"/>
                        <a:pt x="3840" y="7040"/>
                      </a:cubicBezTo>
                      <a:cubicBezTo>
                        <a:pt x="3840" y="7200"/>
                        <a:pt x="4000" y="7360"/>
                        <a:pt x="4160" y="7360"/>
                      </a:cubicBezTo>
                      <a:lnTo>
                        <a:pt x="7360" y="7360"/>
                      </a:lnTo>
                      <a:cubicBezTo>
                        <a:pt x="7520" y="7360"/>
                        <a:pt x="7680" y="7200"/>
                        <a:pt x="7680" y="7040"/>
                      </a:cubicBezTo>
                      <a:cubicBezTo>
                        <a:pt x="7680" y="6880"/>
                        <a:pt x="7520" y="6720"/>
                        <a:pt x="7360" y="6720"/>
                      </a:cubicBezTo>
                      <a:close/>
                      <a:moveTo>
                        <a:pt x="11200" y="9600"/>
                      </a:moveTo>
                      <a:lnTo>
                        <a:pt x="10880" y="9600"/>
                      </a:lnTo>
                      <a:lnTo>
                        <a:pt x="10880" y="3840"/>
                      </a:lnTo>
                      <a:cubicBezTo>
                        <a:pt x="10880" y="3680"/>
                        <a:pt x="10720" y="3520"/>
                        <a:pt x="10560" y="3520"/>
                      </a:cubicBezTo>
                      <a:lnTo>
                        <a:pt x="8960" y="3520"/>
                      </a:lnTo>
                      <a:lnTo>
                        <a:pt x="8960" y="2560"/>
                      </a:lnTo>
                      <a:cubicBezTo>
                        <a:pt x="8960" y="2208"/>
                        <a:pt x="8672" y="1920"/>
                        <a:pt x="8320" y="1920"/>
                      </a:cubicBezTo>
                      <a:lnTo>
                        <a:pt x="6080" y="1920"/>
                      </a:lnTo>
                      <a:lnTo>
                        <a:pt x="6080" y="1280"/>
                      </a:lnTo>
                      <a:lnTo>
                        <a:pt x="6400" y="1280"/>
                      </a:lnTo>
                      <a:cubicBezTo>
                        <a:pt x="6560" y="1280"/>
                        <a:pt x="6720" y="1120"/>
                        <a:pt x="6720" y="960"/>
                      </a:cubicBezTo>
                      <a:cubicBezTo>
                        <a:pt x="6720" y="768"/>
                        <a:pt x="6560" y="640"/>
                        <a:pt x="6400" y="640"/>
                      </a:cubicBezTo>
                      <a:lnTo>
                        <a:pt x="6080" y="640"/>
                      </a:lnTo>
                      <a:lnTo>
                        <a:pt x="6080" y="320"/>
                      </a:lnTo>
                      <a:cubicBezTo>
                        <a:pt x="6080" y="160"/>
                        <a:pt x="5920" y="0"/>
                        <a:pt x="5760" y="0"/>
                      </a:cubicBezTo>
                      <a:cubicBezTo>
                        <a:pt x="5600" y="0"/>
                        <a:pt x="5440" y="160"/>
                        <a:pt x="5440" y="320"/>
                      </a:cubicBezTo>
                      <a:lnTo>
                        <a:pt x="5440" y="640"/>
                      </a:lnTo>
                      <a:lnTo>
                        <a:pt x="5120" y="640"/>
                      </a:lnTo>
                      <a:cubicBezTo>
                        <a:pt x="4960" y="640"/>
                        <a:pt x="4800" y="768"/>
                        <a:pt x="4800" y="960"/>
                      </a:cubicBezTo>
                      <a:cubicBezTo>
                        <a:pt x="4800" y="1120"/>
                        <a:pt x="4960" y="1280"/>
                        <a:pt x="5120" y="1280"/>
                      </a:cubicBezTo>
                      <a:lnTo>
                        <a:pt x="5440" y="1280"/>
                      </a:lnTo>
                      <a:lnTo>
                        <a:pt x="5440" y="1920"/>
                      </a:lnTo>
                      <a:lnTo>
                        <a:pt x="3200" y="1920"/>
                      </a:lnTo>
                      <a:cubicBezTo>
                        <a:pt x="2848" y="1920"/>
                        <a:pt x="2560" y="2208"/>
                        <a:pt x="2560" y="2560"/>
                      </a:cubicBezTo>
                      <a:lnTo>
                        <a:pt x="2560" y="4800"/>
                      </a:lnTo>
                      <a:lnTo>
                        <a:pt x="960" y="4800"/>
                      </a:lnTo>
                      <a:cubicBezTo>
                        <a:pt x="800" y="4800"/>
                        <a:pt x="640" y="4960"/>
                        <a:pt x="640" y="5120"/>
                      </a:cubicBezTo>
                      <a:lnTo>
                        <a:pt x="640" y="9600"/>
                      </a:lnTo>
                      <a:lnTo>
                        <a:pt x="320" y="9600"/>
                      </a:lnTo>
                      <a:cubicBezTo>
                        <a:pt x="160" y="9600"/>
                        <a:pt x="0" y="9760"/>
                        <a:pt x="0" y="9920"/>
                      </a:cubicBezTo>
                      <a:cubicBezTo>
                        <a:pt x="0" y="10080"/>
                        <a:pt x="160" y="10240"/>
                        <a:pt x="320" y="10240"/>
                      </a:cubicBezTo>
                      <a:lnTo>
                        <a:pt x="11200" y="10240"/>
                      </a:lnTo>
                      <a:cubicBezTo>
                        <a:pt x="11360" y="10240"/>
                        <a:pt x="11520" y="10080"/>
                        <a:pt x="11520" y="9920"/>
                      </a:cubicBezTo>
                      <a:cubicBezTo>
                        <a:pt x="11520" y="9760"/>
                        <a:pt x="11360" y="9600"/>
                        <a:pt x="11200" y="9600"/>
                      </a:cubicBezTo>
                      <a:close/>
                      <a:moveTo>
                        <a:pt x="1280" y="5440"/>
                      </a:moveTo>
                      <a:lnTo>
                        <a:pt x="2560" y="5440"/>
                      </a:lnTo>
                      <a:lnTo>
                        <a:pt x="2560" y="9600"/>
                      </a:lnTo>
                      <a:lnTo>
                        <a:pt x="1280" y="9600"/>
                      </a:lnTo>
                      <a:lnTo>
                        <a:pt x="1280" y="5440"/>
                      </a:lnTo>
                      <a:close/>
                      <a:moveTo>
                        <a:pt x="6400" y="9600"/>
                      </a:moveTo>
                      <a:lnTo>
                        <a:pt x="5120" y="9600"/>
                      </a:lnTo>
                      <a:lnTo>
                        <a:pt x="5120" y="8960"/>
                      </a:lnTo>
                      <a:lnTo>
                        <a:pt x="6400" y="8960"/>
                      </a:lnTo>
                      <a:lnTo>
                        <a:pt x="6400" y="9600"/>
                      </a:lnTo>
                      <a:close/>
                      <a:moveTo>
                        <a:pt x="7040" y="9600"/>
                      </a:moveTo>
                      <a:lnTo>
                        <a:pt x="7040" y="8640"/>
                      </a:lnTo>
                      <a:cubicBezTo>
                        <a:pt x="7040" y="8480"/>
                        <a:pt x="6880" y="8320"/>
                        <a:pt x="6720" y="8320"/>
                      </a:cubicBezTo>
                      <a:lnTo>
                        <a:pt x="4800" y="8320"/>
                      </a:lnTo>
                      <a:cubicBezTo>
                        <a:pt x="4640" y="8320"/>
                        <a:pt x="4480" y="8480"/>
                        <a:pt x="4480" y="8640"/>
                      </a:cubicBezTo>
                      <a:lnTo>
                        <a:pt x="4480" y="9600"/>
                      </a:lnTo>
                      <a:lnTo>
                        <a:pt x="3200" y="9600"/>
                      </a:lnTo>
                      <a:lnTo>
                        <a:pt x="3200" y="2560"/>
                      </a:lnTo>
                      <a:lnTo>
                        <a:pt x="8320" y="2560"/>
                      </a:lnTo>
                      <a:lnTo>
                        <a:pt x="8320" y="9600"/>
                      </a:lnTo>
                      <a:lnTo>
                        <a:pt x="7040" y="9600"/>
                      </a:lnTo>
                      <a:close/>
                      <a:moveTo>
                        <a:pt x="8960" y="9600"/>
                      </a:moveTo>
                      <a:lnTo>
                        <a:pt x="8960" y="4160"/>
                      </a:lnTo>
                      <a:lnTo>
                        <a:pt x="10240" y="4160"/>
                      </a:lnTo>
                      <a:lnTo>
                        <a:pt x="10240" y="9600"/>
                      </a:lnTo>
                      <a:lnTo>
                        <a:pt x="8960" y="9600"/>
                      </a:ln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eaLnBrk="1" fontAlgn="auto" hangingPunct="1">
                    <a:spcBef>
                      <a:spcPts val="0"/>
                    </a:spcBef>
                    <a:spcAft>
                      <a:spcPts val="0"/>
                    </a:spcAft>
                  </a:pPr>
                  <a:endParaRPr lang="en-US" sz="2000">
                    <a:solidFill>
                      <a:srgbClr val="000000"/>
                    </a:solidFill>
                    <a:latin typeface="Roboto Light" panose="02000000000000000000" pitchFamily="2" charset="0"/>
                    <a:ea typeface="思源黑体 CN Light" panose="020B0300000000000000" pitchFamily="34" charset="-122"/>
                  </a:endParaRPr>
                </a:p>
              </p:txBody>
            </p:sp>
          </p:grpSp>
          <p:sp>
            <p:nvSpPr>
              <p:cNvPr id="267" name="文本框 266"/>
              <p:cNvSpPr txBox="1"/>
              <p:nvPr/>
            </p:nvSpPr>
            <p:spPr>
              <a:xfrm>
                <a:off x="1398810" y="4313215"/>
                <a:ext cx="2068290" cy="253680"/>
              </a:xfrm>
              <a:prstGeom prst="rect">
                <a:avLst/>
              </a:prstGeom>
              <a:noFill/>
            </p:spPr>
            <p:txBody>
              <a:bodyPr wrap="square" lIns="0" tIns="0" rIns="0" bIns="0" rtlCol="0">
                <a:spAutoFit/>
              </a:bodyPr>
              <a:lstStyle/>
              <a:p>
                <a:r>
                  <a:rPr lang="zh-CN" altLang="en-US" sz="2000" dirty="0">
                    <a:solidFill>
                      <a:schemeClr val="tx1">
                        <a:lumMod val="85000"/>
                        <a:lumOff val="15000"/>
                      </a:schemeClr>
                    </a:solidFill>
                    <a:latin typeface="+mj-ea"/>
                    <a:ea typeface="+mj-ea"/>
                  </a:rPr>
                  <a:t>三、</a:t>
                </a:r>
                <a:r>
                  <a:rPr lang="zh-CN" altLang="en-US" sz="2000" b="1" dirty="0">
                    <a:solidFill>
                      <a:srgbClr val="404040"/>
                    </a:solidFill>
                    <a:latin typeface="宋体" panose="02010600030101010101" pitchFamily="2" charset="-122"/>
                    <a:ea typeface="宋体" panose="02010600030101010101" pitchFamily="2" charset="-122"/>
                  </a:rPr>
                  <a:t>检索与利用</a:t>
                </a:r>
                <a:endParaRPr lang="zh-CN" altLang="en-US" sz="2000" b="1" dirty="0">
                  <a:latin typeface="宋体" panose="02010600030101010101" pitchFamily="2" charset="-122"/>
                  <a:ea typeface="宋体" panose="02010600030101010101" pitchFamily="2" charset="-122"/>
                </a:endParaRPr>
              </a:p>
            </p:txBody>
          </p:sp>
        </p:grpSp>
        <p:grpSp>
          <p:nvGrpSpPr>
            <p:cNvPr id="44" name="组合 43"/>
            <p:cNvGrpSpPr/>
            <p:nvPr/>
          </p:nvGrpSpPr>
          <p:grpSpPr>
            <a:xfrm>
              <a:off x="6553827" y="2100702"/>
              <a:ext cx="4059850" cy="1038993"/>
              <a:chOff x="505316" y="2965191"/>
              <a:chExt cx="2961784" cy="757977"/>
            </a:xfrm>
          </p:grpSpPr>
          <p:grpSp>
            <p:nvGrpSpPr>
              <p:cNvPr id="45" name="组合 44"/>
              <p:cNvGrpSpPr/>
              <p:nvPr/>
            </p:nvGrpSpPr>
            <p:grpSpPr>
              <a:xfrm>
                <a:off x="505316" y="2965191"/>
                <a:ext cx="757977" cy="757977"/>
                <a:chOff x="505316" y="2965191"/>
                <a:chExt cx="757977" cy="757977"/>
              </a:xfrm>
            </p:grpSpPr>
            <p:grpSp>
              <p:nvGrpSpPr>
                <p:cNvPr id="253" name="组合 252"/>
                <p:cNvGrpSpPr/>
                <p:nvPr/>
              </p:nvGrpSpPr>
              <p:grpSpPr>
                <a:xfrm>
                  <a:off x="505316" y="2965191"/>
                  <a:ext cx="757977" cy="757977"/>
                  <a:chOff x="942958" y="2394316"/>
                  <a:chExt cx="1590311" cy="1590312"/>
                </a:xfrm>
              </p:grpSpPr>
              <p:grpSp>
                <p:nvGrpSpPr>
                  <p:cNvPr id="257" name="组合 256"/>
                  <p:cNvGrpSpPr/>
                  <p:nvPr/>
                </p:nvGrpSpPr>
                <p:grpSpPr>
                  <a:xfrm>
                    <a:off x="1145868" y="2597226"/>
                    <a:ext cx="1184491" cy="1184492"/>
                    <a:chOff x="4636992" y="2344261"/>
                    <a:chExt cx="2918016" cy="2918016"/>
                  </a:xfrm>
                </p:grpSpPr>
                <p:sp>
                  <p:nvSpPr>
                    <p:cNvPr id="261" name="椭圆 260"/>
                    <p:cNvSpPr/>
                    <p:nvPr/>
                  </p:nvSpPr>
                  <p:spPr>
                    <a:xfrm>
                      <a:off x="4636992" y="2344261"/>
                      <a:ext cx="2918016" cy="2918016"/>
                    </a:xfrm>
                    <a:prstGeom prst="ellipse">
                      <a:avLst/>
                    </a:prstGeom>
                    <a:noFill/>
                    <a:ln w="6350">
                      <a:solidFill>
                        <a:schemeClr val="accent1">
                          <a:lumMod val="60000"/>
                          <a:lumOff val="40000"/>
                        </a:schemeClr>
                      </a:solidFill>
                    </a:ln>
                    <a:effectLst>
                      <a:outerShdw blurRad="292100" dist="1270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262" name="椭圆 261"/>
                    <p:cNvSpPr/>
                    <p:nvPr/>
                  </p:nvSpPr>
                  <p:spPr>
                    <a:xfrm>
                      <a:off x="5144394" y="2851663"/>
                      <a:ext cx="1903212" cy="1903212"/>
                    </a:xfrm>
                    <a:prstGeom prst="ellipse">
                      <a:avLst/>
                    </a:prstGeom>
                    <a:noFill/>
                    <a:ln w="6350">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263" name="椭圆 262"/>
                    <p:cNvSpPr/>
                    <p:nvPr/>
                  </p:nvSpPr>
                  <p:spPr>
                    <a:xfrm>
                      <a:off x="4711138" y="2418410"/>
                      <a:ext cx="2769725" cy="2769718"/>
                    </a:xfrm>
                    <a:prstGeom prst="ellipse">
                      <a:avLst/>
                    </a:prstGeom>
                    <a:gradFill flip="none" rotWithShape="1">
                      <a:gsLst>
                        <a:gs pos="2000">
                          <a:schemeClr val="accent1">
                            <a:lumMod val="65000"/>
                            <a:lumOff val="35000"/>
                          </a:schemeClr>
                        </a:gs>
                        <a:gs pos="53000">
                          <a:schemeClr val="accent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prstClr val="white"/>
                        </a:solidFill>
                      </a:endParaRPr>
                    </a:p>
                  </p:txBody>
                </p:sp>
              </p:grpSp>
              <p:grpSp>
                <p:nvGrpSpPr>
                  <p:cNvPr id="258" name="组合 257"/>
                  <p:cNvGrpSpPr/>
                  <p:nvPr/>
                </p:nvGrpSpPr>
                <p:grpSpPr>
                  <a:xfrm>
                    <a:off x="942958" y="2394316"/>
                    <a:ext cx="1590311" cy="1590312"/>
                    <a:chOff x="862176" y="2603922"/>
                    <a:chExt cx="1447375" cy="1447376"/>
                  </a:xfrm>
                </p:grpSpPr>
                <p:sp>
                  <p:nvSpPr>
                    <p:cNvPr id="259" name="弧形 258"/>
                    <p:cNvSpPr/>
                    <p:nvPr/>
                  </p:nvSpPr>
                  <p:spPr>
                    <a:xfrm>
                      <a:off x="942162" y="2683908"/>
                      <a:ext cx="1287403" cy="1287404"/>
                    </a:xfrm>
                    <a:prstGeom prst="arc">
                      <a:avLst>
                        <a:gd name="adj1" fmla="val 16200000"/>
                        <a:gd name="adj2" fmla="val 4380896"/>
                      </a:avLst>
                    </a:prstGeom>
                    <a:noFill/>
                    <a:ln w="19050">
                      <a:gradFill flip="none" rotWithShape="1">
                        <a:gsLst>
                          <a:gs pos="0">
                            <a:schemeClr val="bg1">
                              <a:lumMod val="95000"/>
                              <a:alpha val="0"/>
                            </a:schemeClr>
                          </a:gs>
                          <a:gs pos="100000">
                            <a:schemeClr val="bg1">
                              <a:lumMod val="85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260" name="椭圆 259"/>
                    <p:cNvSpPr/>
                    <p:nvPr/>
                  </p:nvSpPr>
                  <p:spPr>
                    <a:xfrm>
                      <a:off x="862176" y="2603922"/>
                      <a:ext cx="1447375" cy="1447376"/>
                    </a:xfrm>
                    <a:prstGeom prst="ellipse">
                      <a:avLst/>
                    </a:prstGeom>
                    <a:noFill/>
                    <a:ln w="6350">
                      <a:gradFill flip="none" rotWithShape="1">
                        <a:gsLst>
                          <a:gs pos="0">
                            <a:schemeClr val="accent1">
                              <a:alpha val="0"/>
                            </a:schemeClr>
                          </a:gs>
                          <a:gs pos="100000">
                            <a:schemeClr val="accent1">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grpSp>
            <p:sp>
              <p:nvSpPr>
                <p:cNvPr id="298" name="stethoscope_340176"/>
                <p:cNvSpPr/>
                <p:nvPr/>
              </p:nvSpPr>
              <p:spPr>
                <a:xfrm>
                  <a:off x="741670" y="3178127"/>
                  <a:ext cx="279886" cy="321580"/>
                </a:xfrm>
                <a:custGeom>
                  <a:avLst/>
                  <a:gdLst>
                    <a:gd name="T0" fmla="*/ 5769 w 6099"/>
                    <a:gd name="T1" fmla="*/ 5321 h 7018"/>
                    <a:gd name="T2" fmla="*/ 5640 w 6099"/>
                    <a:gd name="T3" fmla="*/ 4298 h 7018"/>
                    <a:gd name="T4" fmla="*/ 5048 w 6099"/>
                    <a:gd name="T5" fmla="*/ 4054 h 7018"/>
                    <a:gd name="T6" fmla="*/ 2932 w 6099"/>
                    <a:gd name="T7" fmla="*/ 5661 h 7018"/>
                    <a:gd name="T8" fmla="*/ 1395 w 6099"/>
                    <a:gd name="T9" fmla="*/ 5688 h 7018"/>
                    <a:gd name="T10" fmla="*/ 3498 w 6099"/>
                    <a:gd name="T11" fmla="*/ 4338 h 7018"/>
                    <a:gd name="T12" fmla="*/ 4821 w 6099"/>
                    <a:gd name="T13" fmla="*/ 2020 h 7018"/>
                    <a:gd name="T14" fmla="*/ 4672 w 6099"/>
                    <a:gd name="T15" fmla="*/ 1404 h 7018"/>
                    <a:gd name="T16" fmla="*/ 4219 w 6099"/>
                    <a:gd name="T17" fmla="*/ 2128 h 7018"/>
                    <a:gd name="T18" fmla="*/ 4579 w 6099"/>
                    <a:gd name="T19" fmla="*/ 2181 h 7018"/>
                    <a:gd name="T20" fmla="*/ 4619 w 6099"/>
                    <a:gd name="T21" fmla="*/ 2814 h 7018"/>
                    <a:gd name="T22" fmla="*/ 2459 w 6099"/>
                    <a:gd name="T23" fmla="*/ 4587 h 7018"/>
                    <a:gd name="T24" fmla="*/ 577 w 6099"/>
                    <a:gd name="T25" fmla="*/ 2533 h 7018"/>
                    <a:gd name="T26" fmla="*/ 957 w 6099"/>
                    <a:gd name="T27" fmla="*/ 1798 h 7018"/>
                    <a:gd name="T28" fmla="*/ 2872 w 6099"/>
                    <a:gd name="T29" fmla="*/ 475 h 7018"/>
                    <a:gd name="T30" fmla="*/ 3197 w 6099"/>
                    <a:gd name="T31" fmla="*/ 1046 h 7018"/>
                    <a:gd name="T32" fmla="*/ 3619 w 6099"/>
                    <a:gd name="T33" fmla="*/ 336 h 7018"/>
                    <a:gd name="T34" fmla="*/ 3073 w 6099"/>
                    <a:gd name="T35" fmla="*/ 275 h 7018"/>
                    <a:gd name="T36" fmla="*/ 755 w 6099"/>
                    <a:gd name="T37" fmla="*/ 1598 h 7018"/>
                    <a:gd name="T38" fmla="*/ 756 w 6099"/>
                    <a:gd name="T39" fmla="*/ 4341 h 7018"/>
                    <a:gd name="T40" fmla="*/ 2140 w 6099"/>
                    <a:gd name="T41" fmla="*/ 6318 h 7018"/>
                    <a:gd name="T42" fmla="*/ 4660 w 6099"/>
                    <a:gd name="T43" fmla="*/ 4505 h 7018"/>
                    <a:gd name="T44" fmla="*/ 5437 w 6099"/>
                    <a:gd name="T45" fmla="*/ 4502 h 7018"/>
                    <a:gd name="T46" fmla="*/ 4270 w 6099"/>
                    <a:gd name="T47" fmla="*/ 5556 h 7018"/>
                    <a:gd name="T48" fmla="*/ 5909 w 6099"/>
                    <a:gd name="T49" fmla="*/ 6396 h 7018"/>
                    <a:gd name="T50" fmla="*/ 4555 w 6099"/>
                    <a:gd name="T51" fmla="*/ 1881 h 7018"/>
                    <a:gd name="T52" fmla="*/ 4354 w 6099"/>
                    <a:gd name="T53" fmla="*/ 1680 h 7018"/>
                    <a:gd name="T54" fmla="*/ 4555 w 6099"/>
                    <a:gd name="T55" fmla="*/ 1881 h 7018"/>
                    <a:gd name="T56" fmla="*/ 3318 w 6099"/>
                    <a:gd name="T57" fmla="*/ 501 h 7018"/>
                    <a:gd name="T58" fmla="*/ 3419 w 6099"/>
                    <a:gd name="T59" fmla="*/ 743 h 7018"/>
                    <a:gd name="T60" fmla="*/ 3218 w 6099"/>
                    <a:gd name="T61" fmla="*/ 542 h 7018"/>
                    <a:gd name="T62" fmla="*/ 480 w 6099"/>
                    <a:gd name="T63" fmla="*/ 2848 h 7018"/>
                    <a:gd name="T64" fmla="*/ 2126 w 6099"/>
                    <a:gd name="T65" fmla="*/ 4623 h 7018"/>
                    <a:gd name="T66" fmla="*/ 5563 w 6099"/>
                    <a:gd name="T67" fmla="*/ 6413 h 7018"/>
                    <a:gd name="T68" fmla="*/ 4653 w 6099"/>
                    <a:gd name="T69" fmla="*/ 6419 h 7018"/>
                    <a:gd name="T70" fmla="*/ 5558 w 6099"/>
                    <a:gd name="T71" fmla="*/ 5514 h 70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99" h="7018">
                      <a:moveTo>
                        <a:pt x="5767" y="5321"/>
                      </a:moveTo>
                      <a:lnTo>
                        <a:pt x="5769" y="5321"/>
                      </a:lnTo>
                      <a:lnTo>
                        <a:pt x="5769" y="5319"/>
                      </a:lnTo>
                      <a:cubicBezTo>
                        <a:pt x="5944" y="4985"/>
                        <a:pt x="5896" y="4556"/>
                        <a:pt x="5640" y="4298"/>
                      </a:cubicBezTo>
                      <a:cubicBezTo>
                        <a:pt x="5485" y="4142"/>
                        <a:pt x="5273" y="4054"/>
                        <a:pt x="5053" y="4054"/>
                      </a:cubicBezTo>
                      <a:lnTo>
                        <a:pt x="5048" y="4054"/>
                      </a:lnTo>
                      <a:cubicBezTo>
                        <a:pt x="4828" y="4054"/>
                        <a:pt x="4617" y="4140"/>
                        <a:pt x="4462" y="4297"/>
                      </a:cubicBezTo>
                      <a:lnTo>
                        <a:pt x="2932" y="5661"/>
                      </a:lnTo>
                      <a:cubicBezTo>
                        <a:pt x="2693" y="5904"/>
                        <a:pt x="2419" y="6032"/>
                        <a:pt x="2140" y="6032"/>
                      </a:cubicBezTo>
                      <a:cubicBezTo>
                        <a:pt x="1874" y="6032"/>
                        <a:pt x="1617" y="5913"/>
                        <a:pt x="1395" y="5688"/>
                      </a:cubicBezTo>
                      <a:cubicBezTo>
                        <a:pt x="1216" y="5506"/>
                        <a:pt x="1086" y="4980"/>
                        <a:pt x="1052" y="4581"/>
                      </a:cubicBezTo>
                      <a:cubicBezTo>
                        <a:pt x="1821" y="5093"/>
                        <a:pt x="2845" y="4992"/>
                        <a:pt x="3498" y="4338"/>
                      </a:cubicBezTo>
                      <a:lnTo>
                        <a:pt x="4821" y="3015"/>
                      </a:lnTo>
                      <a:cubicBezTo>
                        <a:pt x="5095" y="2741"/>
                        <a:pt x="5095" y="2296"/>
                        <a:pt x="4821" y="2020"/>
                      </a:cubicBezTo>
                      <a:lnTo>
                        <a:pt x="4812" y="2011"/>
                      </a:lnTo>
                      <a:cubicBezTo>
                        <a:pt x="4949" y="1808"/>
                        <a:pt x="4886" y="1529"/>
                        <a:pt x="4672" y="1404"/>
                      </a:cubicBezTo>
                      <a:cubicBezTo>
                        <a:pt x="4488" y="1297"/>
                        <a:pt x="4248" y="1344"/>
                        <a:pt x="4118" y="1514"/>
                      </a:cubicBezTo>
                      <a:cubicBezTo>
                        <a:pt x="3968" y="1711"/>
                        <a:pt x="4016" y="1991"/>
                        <a:pt x="4219" y="2128"/>
                      </a:cubicBezTo>
                      <a:cubicBezTo>
                        <a:pt x="4289" y="2175"/>
                        <a:pt x="4371" y="2201"/>
                        <a:pt x="4457" y="2201"/>
                      </a:cubicBezTo>
                      <a:cubicBezTo>
                        <a:pt x="4498" y="2201"/>
                        <a:pt x="4539" y="2193"/>
                        <a:pt x="4579" y="2181"/>
                      </a:cubicBezTo>
                      <a:lnTo>
                        <a:pt x="4619" y="2220"/>
                      </a:lnTo>
                      <a:cubicBezTo>
                        <a:pt x="4782" y="2384"/>
                        <a:pt x="4782" y="2650"/>
                        <a:pt x="4619" y="2814"/>
                      </a:cubicBezTo>
                      <a:lnTo>
                        <a:pt x="3296" y="4136"/>
                      </a:lnTo>
                      <a:cubicBezTo>
                        <a:pt x="3067" y="4367"/>
                        <a:pt x="2776" y="4523"/>
                        <a:pt x="2459" y="4587"/>
                      </a:cubicBezTo>
                      <a:cubicBezTo>
                        <a:pt x="2454" y="4563"/>
                        <a:pt x="2443" y="4542"/>
                        <a:pt x="2427" y="4523"/>
                      </a:cubicBezTo>
                      <a:lnTo>
                        <a:pt x="577" y="2533"/>
                      </a:lnTo>
                      <a:cubicBezTo>
                        <a:pt x="566" y="2522"/>
                        <a:pt x="553" y="2513"/>
                        <a:pt x="539" y="2506"/>
                      </a:cubicBezTo>
                      <a:cubicBezTo>
                        <a:pt x="615" y="2239"/>
                        <a:pt x="759" y="1996"/>
                        <a:pt x="957" y="1798"/>
                      </a:cubicBezTo>
                      <a:lnTo>
                        <a:pt x="2279" y="475"/>
                      </a:lnTo>
                      <a:cubicBezTo>
                        <a:pt x="2437" y="318"/>
                        <a:pt x="2713" y="318"/>
                        <a:pt x="2872" y="475"/>
                      </a:cubicBezTo>
                      <a:lnTo>
                        <a:pt x="2912" y="515"/>
                      </a:lnTo>
                      <a:cubicBezTo>
                        <a:pt x="2844" y="740"/>
                        <a:pt x="2972" y="977"/>
                        <a:pt x="3197" y="1046"/>
                      </a:cubicBezTo>
                      <a:cubicBezTo>
                        <a:pt x="3347" y="1091"/>
                        <a:pt x="3510" y="1050"/>
                        <a:pt x="3621" y="939"/>
                      </a:cubicBezTo>
                      <a:cubicBezTo>
                        <a:pt x="3787" y="771"/>
                        <a:pt x="3786" y="501"/>
                        <a:pt x="3619" y="336"/>
                      </a:cubicBezTo>
                      <a:cubicBezTo>
                        <a:pt x="3475" y="194"/>
                        <a:pt x="3251" y="171"/>
                        <a:pt x="3082" y="283"/>
                      </a:cubicBezTo>
                      <a:lnTo>
                        <a:pt x="3073" y="275"/>
                      </a:lnTo>
                      <a:cubicBezTo>
                        <a:pt x="2798" y="0"/>
                        <a:pt x="2353" y="0"/>
                        <a:pt x="2077" y="275"/>
                      </a:cubicBezTo>
                      <a:lnTo>
                        <a:pt x="755" y="1598"/>
                      </a:lnTo>
                      <a:cubicBezTo>
                        <a:pt x="0" y="2353"/>
                        <a:pt x="0" y="3583"/>
                        <a:pt x="755" y="4340"/>
                      </a:cubicBezTo>
                      <a:lnTo>
                        <a:pt x="756" y="4341"/>
                      </a:lnTo>
                      <a:cubicBezTo>
                        <a:pt x="748" y="4732"/>
                        <a:pt x="884" y="5577"/>
                        <a:pt x="1191" y="5888"/>
                      </a:cubicBezTo>
                      <a:cubicBezTo>
                        <a:pt x="1467" y="6169"/>
                        <a:pt x="1796" y="6318"/>
                        <a:pt x="2140" y="6318"/>
                      </a:cubicBezTo>
                      <a:cubicBezTo>
                        <a:pt x="2497" y="6318"/>
                        <a:pt x="2841" y="6160"/>
                        <a:pt x="3128" y="5868"/>
                      </a:cubicBezTo>
                      <a:lnTo>
                        <a:pt x="4660" y="4505"/>
                      </a:lnTo>
                      <a:cubicBezTo>
                        <a:pt x="4763" y="4399"/>
                        <a:pt x="4903" y="4340"/>
                        <a:pt x="5050" y="4340"/>
                      </a:cubicBezTo>
                      <a:cubicBezTo>
                        <a:pt x="5195" y="4340"/>
                        <a:pt x="5334" y="4398"/>
                        <a:pt x="5437" y="4502"/>
                      </a:cubicBezTo>
                      <a:cubicBezTo>
                        <a:pt x="5596" y="4662"/>
                        <a:pt x="5633" y="4928"/>
                        <a:pt x="5539" y="5147"/>
                      </a:cubicBezTo>
                      <a:cubicBezTo>
                        <a:pt x="5080" y="4897"/>
                        <a:pt x="4501" y="5079"/>
                        <a:pt x="4270" y="5556"/>
                      </a:cubicBezTo>
                      <a:cubicBezTo>
                        <a:pt x="4064" y="5981"/>
                        <a:pt x="4218" y="6500"/>
                        <a:pt x="4622" y="6745"/>
                      </a:cubicBezTo>
                      <a:cubicBezTo>
                        <a:pt x="5074" y="7018"/>
                        <a:pt x="5659" y="6857"/>
                        <a:pt x="5909" y="6396"/>
                      </a:cubicBezTo>
                      <a:cubicBezTo>
                        <a:pt x="6099" y="6045"/>
                        <a:pt x="6043" y="5610"/>
                        <a:pt x="5767" y="5321"/>
                      </a:cubicBezTo>
                      <a:close/>
                      <a:moveTo>
                        <a:pt x="4555" y="1881"/>
                      </a:moveTo>
                      <a:cubicBezTo>
                        <a:pt x="4501" y="1936"/>
                        <a:pt x="4411" y="1936"/>
                        <a:pt x="4354" y="1881"/>
                      </a:cubicBezTo>
                      <a:cubicBezTo>
                        <a:pt x="4299" y="1825"/>
                        <a:pt x="4299" y="1735"/>
                        <a:pt x="4354" y="1680"/>
                      </a:cubicBezTo>
                      <a:cubicBezTo>
                        <a:pt x="4410" y="1625"/>
                        <a:pt x="4499" y="1625"/>
                        <a:pt x="4555" y="1680"/>
                      </a:cubicBezTo>
                      <a:cubicBezTo>
                        <a:pt x="4610" y="1735"/>
                        <a:pt x="4610" y="1825"/>
                        <a:pt x="4555" y="1881"/>
                      </a:cubicBezTo>
                      <a:close/>
                      <a:moveTo>
                        <a:pt x="3218" y="542"/>
                      </a:moveTo>
                      <a:cubicBezTo>
                        <a:pt x="3244" y="515"/>
                        <a:pt x="3281" y="501"/>
                        <a:pt x="3318" y="501"/>
                      </a:cubicBezTo>
                      <a:cubicBezTo>
                        <a:pt x="3396" y="501"/>
                        <a:pt x="3460" y="565"/>
                        <a:pt x="3460" y="643"/>
                      </a:cubicBezTo>
                      <a:cubicBezTo>
                        <a:pt x="3460" y="680"/>
                        <a:pt x="3444" y="717"/>
                        <a:pt x="3419" y="743"/>
                      </a:cubicBezTo>
                      <a:cubicBezTo>
                        <a:pt x="3363" y="798"/>
                        <a:pt x="3274" y="798"/>
                        <a:pt x="3218" y="743"/>
                      </a:cubicBezTo>
                      <a:cubicBezTo>
                        <a:pt x="3163" y="687"/>
                        <a:pt x="3163" y="598"/>
                        <a:pt x="3218" y="542"/>
                      </a:cubicBezTo>
                      <a:close/>
                      <a:moveTo>
                        <a:pt x="475" y="2974"/>
                      </a:moveTo>
                      <a:cubicBezTo>
                        <a:pt x="475" y="2932"/>
                        <a:pt x="477" y="2889"/>
                        <a:pt x="480" y="2848"/>
                      </a:cubicBezTo>
                      <a:lnTo>
                        <a:pt x="2127" y="4623"/>
                      </a:lnTo>
                      <a:lnTo>
                        <a:pt x="2126" y="4623"/>
                      </a:lnTo>
                      <a:cubicBezTo>
                        <a:pt x="1214" y="4623"/>
                        <a:pt x="476" y="3884"/>
                        <a:pt x="475" y="2974"/>
                      </a:cubicBezTo>
                      <a:close/>
                      <a:moveTo>
                        <a:pt x="5563" y="6413"/>
                      </a:moveTo>
                      <a:lnTo>
                        <a:pt x="5558" y="6419"/>
                      </a:lnTo>
                      <a:cubicBezTo>
                        <a:pt x="5307" y="6669"/>
                        <a:pt x="4902" y="6669"/>
                        <a:pt x="4653" y="6419"/>
                      </a:cubicBezTo>
                      <a:cubicBezTo>
                        <a:pt x="4404" y="6169"/>
                        <a:pt x="4403" y="5763"/>
                        <a:pt x="4653" y="5514"/>
                      </a:cubicBezTo>
                      <a:cubicBezTo>
                        <a:pt x="4903" y="5264"/>
                        <a:pt x="5309" y="5264"/>
                        <a:pt x="5558" y="5514"/>
                      </a:cubicBezTo>
                      <a:cubicBezTo>
                        <a:pt x="5808" y="5762"/>
                        <a:pt x="5811" y="6164"/>
                        <a:pt x="5563" y="6413"/>
                      </a:cubicBez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eaLnBrk="1" fontAlgn="auto" hangingPunct="1">
                    <a:spcBef>
                      <a:spcPts val="0"/>
                    </a:spcBef>
                    <a:spcAft>
                      <a:spcPts val="0"/>
                    </a:spcAft>
                  </a:pPr>
                  <a:endParaRPr lang="en-US" sz="2000">
                    <a:solidFill>
                      <a:srgbClr val="000000"/>
                    </a:solidFill>
                    <a:latin typeface="Roboto Light" panose="02000000000000000000" pitchFamily="2" charset="0"/>
                    <a:ea typeface="思源黑体 CN Light" panose="020B0300000000000000" pitchFamily="34" charset="-122"/>
                  </a:endParaRPr>
                </a:p>
              </p:txBody>
            </p:sp>
          </p:grpSp>
          <p:sp>
            <p:nvSpPr>
              <p:cNvPr id="251" name="文本框 250"/>
              <p:cNvSpPr txBox="1"/>
              <p:nvPr/>
            </p:nvSpPr>
            <p:spPr>
              <a:xfrm>
                <a:off x="1398810" y="3113065"/>
                <a:ext cx="2068290" cy="253680"/>
              </a:xfrm>
              <a:prstGeom prst="rect">
                <a:avLst/>
              </a:prstGeom>
              <a:noFill/>
            </p:spPr>
            <p:txBody>
              <a:bodyPr wrap="square" lIns="0" tIns="0" rIns="0" bIns="0" rtlCol="0">
                <a:spAutoFit/>
              </a:bodyPr>
              <a:lstStyle/>
              <a:p>
                <a:r>
                  <a:rPr lang="zh-CN" altLang="en-US" sz="2000" dirty="0">
                    <a:solidFill>
                      <a:schemeClr val="tx1">
                        <a:lumMod val="85000"/>
                        <a:lumOff val="15000"/>
                      </a:schemeClr>
                    </a:solidFill>
                    <a:latin typeface="+mj-ea"/>
                    <a:ea typeface="+mj-ea"/>
                  </a:rPr>
                  <a:t>二、</a:t>
                </a:r>
                <a:r>
                  <a:rPr lang="zh-CN" altLang="en-US" sz="2000" b="1" dirty="0">
                    <a:latin typeface="宋体" panose="02010600030101010101" pitchFamily="2" charset="-122"/>
                    <a:ea typeface="宋体" panose="02010600030101010101" pitchFamily="2" charset="-122"/>
                  </a:rPr>
                  <a:t>基本规则</a:t>
                </a:r>
                <a:endParaRPr lang="en-US" altLang="zh-CN" sz="2000" b="1" dirty="0">
                  <a:latin typeface="宋体" panose="02010600030101010101" pitchFamily="2" charset="-122"/>
                  <a:ea typeface="宋体" panose="02010600030101010101" pitchFamily="2" charset="-122"/>
                </a:endParaRPr>
              </a:p>
            </p:txBody>
          </p:sp>
        </p:grpSp>
        <p:grpSp>
          <p:nvGrpSpPr>
            <p:cNvPr id="46" name="组合 45"/>
            <p:cNvGrpSpPr/>
            <p:nvPr/>
          </p:nvGrpSpPr>
          <p:grpSpPr>
            <a:xfrm>
              <a:off x="6553827" y="3688455"/>
              <a:ext cx="4059850" cy="1038993"/>
              <a:chOff x="505316" y="5365491"/>
              <a:chExt cx="2961784" cy="757977"/>
            </a:xfrm>
          </p:grpSpPr>
          <p:grpSp>
            <p:nvGrpSpPr>
              <p:cNvPr id="47" name="组合 46"/>
              <p:cNvGrpSpPr/>
              <p:nvPr/>
            </p:nvGrpSpPr>
            <p:grpSpPr>
              <a:xfrm>
                <a:off x="505316" y="5365491"/>
                <a:ext cx="757977" cy="757977"/>
                <a:chOff x="505316" y="5365491"/>
                <a:chExt cx="757977" cy="757977"/>
              </a:xfrm>
            </p:grpSpPr>
            <p:grpSp>
              <p:nvGrpSpPr>
                <p:cNvPr id="285" name="组合 284"/>
                <p:cNvGrpSpPr/>
                <p:nvPr/>
              </p:nvGrpSpPr>
              <p:grpSpPr>
                <a:xfrm>
                  <a:off x="505316" y="5365491"/>
                  <a:ext cx="757977" cy="757977"/>
                  <a:chOff x="942958" y="2394316"/>
                  <a:chExt cx="1590311" cy="1590312"/>
                </a:xfrm>
              </p:grpSpPr>
              <p:grpSp>
                <p:nvGrpSpPr>
                  <p:cNvPr id="289" name="组合 288"/>
                  <p:cNvGrpSpPr/>
                  <p:nvPr/>
                </p:nvGrpSpPr>
                <p:grpSpPr>
                  <a:xfrm>
                    <a:off x="1145868" y="2597226"/>
                    <a:ext cx="1184491" cy="1184492"/>
                    <a:chOff x="4636992" y="2344261"/>
                    <a:chExt cx="2918016" cy="2918016"/>
                  </a:xfrm>
                </p:grpSpPr>
                <p:sp>
                  <p:nvSpPr>
                    <p:cNvPr id="293" name="椭圆 292"/>
                    <p:cNvSpPr/>
                    <p:nvPr/>
                  </p:nvSpPr>
                  <p:spPr>
                    <a:xfrm>
                      <a:off x="4636992" y="2344261"/>
                      <a:ext cx="2918016" cy="2918016"/>
                    </a:xfrm>
                    <a:prstGeom prst="ellipse">
                      <a:avLst/>
                    </a:prstGeom>
                    <a:noFill/>
                    <a:ln w="6350">
                      <a:solidFill>
                        <a:schemeClr val="accent1">
                          <a:lumMod val="60000"/>
                          <a:lumOff val="40000"/>
                        </a:schemeClr>
                      </a:solidFill>
                    </a:ln>
                    <a:effectLst>
                      <a:outerShdw blurRad="292100" dist="127000" dir="2700000" algn="tl" rotWithShape="0">
                        <a:schemeClr val="accent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294" name="椭圆 293"/>
                    <p:cNvSpPr/>
                    <p:nvPr/>
                  </p:nvSpPr>
                  <p:spPr>
                    <a:xfrm>
                      <a:off x="5144394" y="2851663"/>
                      <a:ext cx="1903212" cy="1903212"/>
                    </a:xfrm>
                    <a:prstGeom prst="ellipse">
                      <a:avLst/>
                    </a:prstGeom>
                    <a:noFill/>
                    <a:ln w="6350">
                      <a:solidFill>
                        <a:schemeClr val="accent1">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srgbClr val="FFFFFF"/>
                        </a:solidFill>
                        <a:effectLst/>
                        <a:uLnTx/>
                        <a:uFillTx/>
                      </a:endParaRPr>
                    </a:p>
                  </p:txBody>
                </p:sp>
                <p:sp>
                  <p:nvSpPr>
                    <p:cNvPr id="295" name="椭圆 294"/>
                    <p:cNvSpPr/>
                    <p:nvPr/>
                  </p:nvSpPr>
                  <p:spPr>
                    <a:xfrm>
                      <a:off x="4711137" y="2418410"/>
                      <a:ext cx="2769726" cy="2769718"/>
                    </a:xfrm>
                    <a:prstGeom prst="ellipse">
                      <a:avLst/>
                    </a:prstGeom>
                    <a:gradFill flip="none" rotWithShape="1">
                      <a:gsLst>
                        <a:gs pos="2000">
                          <a:schemeClr val="accent1">
                            <a:lumMod val="65000"/>
                            <a:lumOff val="35000"/>
                          </a:schemeClr>
                        </a:gs>
                        <a:gs pos="53000">
                          <a:schemeClr val="accent1">
                            <a:lumMod val="95000"/>
                          </a:scheme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2400" dirty="0">
                        <a:solidFill>
                          <a:prstClr val="white"/>
                        </a:solidFill>
                      </a:endParaRPr>
                    </a:p>
                  </p:txBody>
                </p:sp>
              </p:grpSp>
              <p:grpSp>
                <p:nvGrpSpPr>
                  <p:cNvPr id="290" name="组合 289"/>
                  <p:cNvGrpSpPr/>
                  <p:nvPr/>
                </p:nvGrpSpPr>
                <p:grpSpPr>
                  <a:xfrm>
                    <a:off x="942958" y="2394316"/>
                    <a:ext cx="1590311" cy="1590312"/>
                    <a:chOff x="862176" y="2603922"/>
                    <a:chExt cx="1447375" cy="1447376"/>
                  </a:xfrm>
                </p:grpSpPr>
                <p:sp>
                  <p:nvSpPr>
                    <p:cNvPr id="291" name="弧形 290"/>
                    <p:cNvSpPr/>
                    <p:nvPr/>
                  </p:nvSpPr>
                  <p:spPr>
                    <a:xfrm>
                      <a:off x="942162" y="2683908"/>
                      <a:ext cx="1287403" cy="1287404"/>
                    </a:xfrm>
                    <a:prstGeom prst="arc">
                      <a:avLst>
                        <a:gd name="adj1" fmla="val 16200000"/>
                        <a:gd name="adj2" fmla="val 4380896"/>
                      </a:avLst>
                    </a:prstGeom>
                    <a:noFill/>
                    <a:ln w="19050">
                      <a:gradFill flip="none" rotWithShape="1">
                        <a:gsLst>
                          <a:gs pos="0">
                            <a:schemeClr val="bg1">
                              <a:lumMod val="95000"/>
                              <a:alpha val="0"/>
                            </a:schemeClr>
                          </a:gs>
                          <a:gs pos="100000">
                            <a:schemeClr val="bg1">
                              <a:lumMod val="85000"/>
                            </a:schemeClr>
                          </a:gs>
                        </a:gsLst>
                        <a:lin ang="16200000" scaled="1"/>
                        <a:tileRect/>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mn-ea"/>
                      </a:endParaRPr>
                    </a:p>
                  </p:txBody>
                </p:sp>
                <p:sp>
                  <p:nvSpPr>
                    <p:cNvPr id="292" name="椭圆 291"/>
                    <p:cNvSpPr/>
                    <p:nvPr/>
                  </p:nvSpPr>
                  <p:spPr>
                    <a:xfrm>
                      <a:off x="862176" y="2603922"/>
                      <a:ext cx="1447375" cy="1447376"/>
                    </a:xfrm>
                    <a:prstGeom prst="ellipse">
                      <a:avLst/>
                    </a:prstGeom>
                    <a:noFill/>
                    <a:ln w="6350">
                      <a:gradFill flip="none" rotWithShape="1">
                        <a:gsLst>
                          <a:gs pos="0">
                            <a:schemeClr val="accent1">
                              <a:alpha val="0"/>
                            </a:schemeClr>
                          </a:gs>
                          <a:gs pos="100000">
                            <a:schemeClr val="accent1">
                              <a:lumMod val="75000"/>
                            </a:schemeClr>
                          </a:gs>
                        </a:gsLst>
                        <a:lin ang="162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mn-ea"/>
                      </a:endParaRPr>
                    </a:p>
                  </p:txBody>
                </p:sp>
              </p:grpSp>
            </p:grpSp>
            <p:sp>
              <p:nvSpPr>
                <p:cNvPr id="297" name="iconfont-10187-1761501"/>
                <p:cNvSpPr/>
                <p:nvPr/>
              </p:nvSpPr>
              <p:spPr>
                <a:xfrm>
                  <a:off x="730012" y="5554407"/>
                  <a:ext cx="301070" cy="338734"/>
                </a:xfrm>
                <a:custGeom>
                  <a:avLst/>
                  <a:gdLst>
                    <a:gd name="T0" fmla="*/ 5440 w 10240"/>
                    <a:gd name="T1" fmla="*/ 1600 h 11520"/>
                    <a:gd name="T2" fmla="*/ 5120 w 10240"/>
                    <a:gd name="T3" fmla="*/ 960 h 11520"/>
                    <a:gd name="T4" fmla="*/ 4800 w 10240"/>
                    <a:gd name="T5" fmla="*/ 1600 h 11520"/>
                    <a:gd name="T6" fmla="*/ 4160 w 10240"/>
                    <a:gd name="T7" fmla="*/ 1920 h 11520"/>
                    <a:gd name="T8" fmla="*/ 4800 w 10240"/>
                    <a:gd name="T9" fmla="*/ 2240 h 11520"/>
                    <a:gd name="T10" fmla="*/ 5120 w 10240"/>
                    <a:gd name="T11" fmla="*/ 2880 h 11520"/>
                    <a:gd name="T12" fmla="*/ 5440 w 10240"/>
                    <a:gd name="T13" fmla="*/ 2240 h 11520"/>
                    <a:gd name="T14" fmla="*/ 6080 w 10240"/>
                    <a:gd name="T15" fmla="*/ 1920 h 11520"/>
                    <a:gd name="T16" fmla="*/ 7296 w 10240"/>
                    <a:gd name="T17" fmla="*/ 6816 h 11520"/>
                    <a:gd name="T18" fmla="*/ 8320 w 10240"/>
                    <a:gd name="T19" fmla="*/ 832 h 11520"/>
                    <a:gd name="T20" fmla="*/ 5120 w 10240"/>
                    <a:gd name="T21" fmla="*/ 0 h 11520"/>
                    <a:gd name="T22" fmla="*/ 1920 w 10240"/>
                    <a:gd name="T23" fmla="*/ 832 h 11520"/>
                    <a:gd name="T24" fmla="*/ 2976 w 10240"/>
                    <a:gd name="T25" fmla="*/ 6816 h 11520"/>
                    <a:gd name="T26" fmla="*/ 960 w 10240"/>
                    <a:gd name="T27" fmla="*/ 11520 h 11520"/>
                    <a:gd name="T28" fmla="*/ 10240 w 10240"/>
                    <a:gd name="T29" fmla="*/ 10560 h 11520"/>
                    <a:gd name="T30" fmla="*/ 5120 w 10240"/>
                    <a:gd name="T31" fmla="*/ 10528 h 11520"/>
                    <a:gd name="T32" fmla="*/ 2944 w 10240"/>
                    <a:gd name="T33" fmla="*/ 8864 h 11520"/>
                    <a:gd name="T34" fmla="*/ 5184 w 10240"/>
                    <a:gd name="T35" fmla="*/ 10496 h 11520"/>
                    <a:gd name="T36" fmla="*/ 3840 w 10240"/>
                    <a:gd name="T37" fmla="*/ 7392 h 11520"/>
                    <a:gd name="T38" fmla="*/ 5120 w 10240"/>
                    <a:gd name="T39" fmla="*/ 7648 h 11520"/>
                    <a:gd name="T40" fmla="*/ 5152 w 10240"/>
                    <a:gd name="T41" fmla="*/ 9248 h 11520"/>
                    <a:gd name="T42" fmla="*/ 5536 w 10240"/>
                    <a:gd name="T43" fmla="*/ 9856 h 11520"/>
                    <a:gd name="T44" fmla="*/ 7296 w 10240"/>
                    <a:gd name="T45" fmla="*/ 8832 h 11520"/>
                    <a:gd name="T46" fmla="*/ 5696 w 10240"/>
                    <a:gd name="T47" fmla="*/ 10080 h 11520"/>
                    <a:gd name="T48" fmla="*/ 2560 w 10240"/>
                    <a:gd name="T49" fmla="*/ 4320 h 11520"/>
                    <a:gd name="T50" fmla="*/ 6048 w 10240"/>
                    <a:gd name="T51" fmla="*/ 3904 h 11520"/>
                    <a:gd name="T52" fmla="*/ 6112 w 10240"/>
                    <a:gd name="T53" fmla="*/ 3264 h 11520"/>
                    <a:gd name="T54" fmla="*/ 2560 w 10240"/>
                    <a:gd name="T55" fmla="*/ 3648 h 11520"/>
                    <a:gd name="T56" fmla="*/ 5120 w 10240"/>
                    <a:gd name="T57" fmla="*/ 640 h 11520"/>
                    <a:gd name="T58" fmla="*/ 7680 w 10240"/>
                    <a:gd name="T59" fmla="*/ 3648 h 11520"/>
                    <a:gd name="T60" fmla="*/ 6944 w 10240"/>
                    <a:gd name="T61" fmla="*/ 3744 h 11520"/>
                    <a:gd name="T62" fmla="*/ 7712 w 10240"/>
                    <a:gd name="T63" fmla="*/ 4320 h 11520"/>
                    <a:gd name="T64" fmla="*/ 5152 w 10240"/>
                    <a:gd name="T65" fmla="*/ 7040 h 11520"/>
                    <a:gd name="T66" fmla="*/ 2592 w 10240"/>
                    <a:gd name="T67" fmla="*/ 4384 h 11520"/>
                    <a:gd name="T68" fmla="*/ 2560 w 10240"/>
                    <a:gd name="T69" fmla="*/ 4320 h 11520"/>
                    <a:gd name="T70" fmla="*/ 2784 w 10240"/>
                    <a:gd name="T71" fmla="*/ 7552 h 11520"/>
                    <a:gd name="T72" fmla="*/ 2592 w 10240"/>
                    <a:gd name="T73" fmla="*/ 9344 h 11520"/>
                    <a:gd name="T74" fmla="*/ 4576 w 10240"/>
                    <a:gd name="T75" fmla="*/ 10848 h 11520"/>
                    <a:gd name="T76" fmla="*/ 640 w 10240"/>
                    <a:gd name="T77" fmla="*/ 10560 h 11520"/>
                    <a:gd name="T78" fmla="*/ 6240 w 10240"/>
                    <a:gd name="T79" fmla="*/ 10880 h 11520"/>
                    <a:gd name="T80" fmla="*/ 6592 w 10240"/>
                    <a:gd name="T81" fmla="*/ 10176 h 11520"/>
                    <a:gd name="T82" fmla="*/ 7904 w 10240"/>
                    <a:gd name="T83" fmla="*/ 8640 h 11520"/>
                    <a:gd name="T84" fmla="*/ 9632 w 10240"/>
                    <a:gd name="T85" fmla="*/ 10592 h 11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40" h="11520">
                      <a:moveTo>
                        <a:pt x="5760" y="1600"/>
                      </a:moveTo>
                      <a:lnTo>
                        <a:pt x="5440" y="1600"/>
                      </a:lnTo>
                      <a:lnTo>
                        <a:pt x="5440" y="1280"/>
                      </a:lnTo>
                      <a:cubicBezTo>
                        <a:pt x="5440" y="1120"/>
                        <a:pt x="5280" y="960"/>
                        <a:pt x="5120" y="960"/>
                      </a:cubicBezTo>
                      <a:cubicBezTo>
                        <a:pt x="4960" y="960"/>
                        <a:pt x="4800" y="1120"/>
                        <a:pt x="4800" y="1280"/>
                      </a:cubicBezTo>
                      <a:lnTo>
                        <a:pt x="4800" y="1600"/>
                      </a:lnTo>
                      <a:lnTo>
                        <a:pt x="4480" y="1600"/>
                      </a:lnTo>
                      <a:cubicBezTo>
                        <a:pt x="4320" y="1600"/>
                        <a:pt x="4160" y="1760"/>
                        <a:pt x="4160" y="1920"/>
                      </a:cubicBezTo>
                      <a:cubicBezTo>
                        <a:pt x="4160" y="2080"/>
                        <a:pt x="4320" y="2240"/>
                        <a:pt x="4480" y="2240"/>
                      </a:cubicBezTo>
                      <a:lnTo>
                        <a:pt x="4800" y="2240"/>
                      </a:lnTo>
                      <a:lnTo>
                        <a:pt x="4800" y="2560"/>
                      </a:lnTo>
                      <a:cubicBezTo>
                        <a:pt x="4800" y="2720"/>
                        <a:pt x="4960" y="2880"/>
                        <a:pt x="5120" y="2880"/>
                      </a:cubicBezTo>
                      <a:cubicBezTo>
                        <a:pt x="5280" y="2880"/>
                        <a:pt x="5440" y="2720"/>
                        <a:pt x="5440" y="2560"/>
                      </a:cubicBezTo>
                      <a:lnTo>
                        <a:pt x="5440" y="2240"/>
                      </a:lnTo>
                      <a:lnTo>
                        <a:pt x="5760" y="2240"/>
                      </a:lnTo>
                      <a:cubicBezTo>
                        <a:pt x="5920" y="2240"/>
                        <a:pt x="6080" y="2080"/>
                        <a:pt x="6080" y="1920"/>
                      </a:cubicBezTo>
                      <a:cubicBezTo>
                        <a:pt x="6080" y="1760"/>
                        <a:pt x="5920" y="1600"/>
                        <a:pt x="5760" y="1600"/>
                      </a:cubicBezTo>
                      <a:close/>
                      <a:moveTo>
                        <a:pt x="7296" y="6816"/>
                      </a:moveTo>
                      <a:cubicBezTo>
                        <a:pt x="7936" y="6240"/>
                        <a:pt x="8320" y="5408"/>
                        <a:pt x="8320" y="4480"/>
                      </a:cubicBezTo>
                      <a:lnTo>
                        <a:pt x="8320" y="832"/>
                      </a:lnTo>
                      <a:cubicBezTo>
                        <a:pt x="8320" y="704"/>
                        <a:pt x="8256" y="576"/>
                        <a:pt x="8128" y="544"/>
                      </a:cubicBezTo>
                      <a:cubicBezTo>
                        <a:pt x="7712" y="384"/>
                        <a:pt x="6592" y="0"/>
                        <a:pt x="5120" y="0"/>
                      </a:cubicBezTo>
                      <a:cubicBezTo>
                        <a:pt x="3648" y="0"/>
                        <a:pt x="2560" y="384"/>
                        <a:pt x="2112" y="544"/>
                      </a:cubicBezTo>
                      <a:cubicBezTo>
                        <a:pt x="1984" y="608"/>
                        <a:pt x="1920" y="704"/>
                        <a:pt x="1920" y="832"/>
                      </a:cubicBezTo>
                      <a:lnTo>
                        <a:pt x="1920" y="4352"/>
                      </a:lnTo>
                      <a:cubicBezTo>
                        <a:pt x="1920" y="5312"/>
                        <a:pt x="2336" y="6176"/>
                        <a:pt x="2976" y="6816"/>
                      </a:cubicBezTo>
                      <a:cubicBezTo>
                        <a:pt x="1280" y="7200"/>
                        <a:pt x="0" y="8736"/>
                        <a:pt x="0" y="10560"/>
                      </a:cubicBezTo>
                      <a:cubicBezTo>
                        <a:pt x="0" y="11104"/>
                        <a:pt x="416" y="11520"/>
                        <a:pt x="960" y="11520"/>
                      </a:cubicBezTo>
                      <a:lnTo>
                        <a:pt x="9280" y="11520"/>
                      </a:lnTo>
                      <a:cubicBezTo>
                        <a:pt x="9824" y="11520"/>
                        <a:pt x="10240" y="11104"/>
                        <a:pt x="10240" y="10560"/>
                      </a:cubicBezTo>
                      <a:cubicBezTo>
                        <a:pt x="10240" y="8736"/>
                        <a:pt x="8992" y="7232"/>
                        <a:pt x="7296" y="6816"/>
                      </a:cubicBezTo>
                      <a:close/>
                      <a:moveTo>
                        <a:pt x="5120" y="10528"/>
                      </a:moveTo>
                      <a:lnTo>
                        <a:pt x="4032" y="9664"/>
                      </a:lnTo>
                      <a:lnTo>
                        <a:pt x="2944" y="8864"/>
                      </a:lnTo>
                      <a:lnTo>
                        <a:pt x="3360" y="7840"/>
                      </a:lnTo>
                      <a:lnTo>
                        <a:pt x="5184" y="10496"/>
                      </a:lnTo>
                      <a:lnTo>
                        <a:pt x="5120" y="10528"/>
                      </a:lnTo>
                      <a:close/>
                      <a:moveTo>
                        <a:pt x="3840" y="7392"/>
                      </a:moveTo>
                      <a:cubicBezTo>
                        <a:pt x="4160" y="7552"/>
                        <a:pt x="4512" y="7648"/>
                        <a:pt x="4896" y="7648"/>
                      </a:cubicBezTo>
                      <a:lnTo>
                        <a:pt x="5120" y="7648"/>
                      </a:lnTo>
                      <a:cubicBezTo>
                        <a:pt x="5568" y="7648"/>
                        <a:pt x="6016" y="7552"/>
                        <a:pt x="6400" y="7360"/>
                      </a:cubicBezTo>
                      <a:lnTo>
                        <a:pt x="5152" y="9248"/>
                      </a:lnTo>
                      <a:lnTo>
                        <a:pt x="3840" y="7392"/>
                      </a:lnTo>
                      <a:close/>
                      <a:moveTo>
                        <a:pt x="5536" y="9856"/>
                      </a:moveTo>
                      <a:lnTo>
                        <a:pt x="6880" y="7840"/>
                      </a:lnTo>
                      <a:lnTo>
                        <a:pt x="7296" y="8832"/>
                      </a:lnTo>
                      <a:lnTo>
                        <a:pt x="6208" y="9664"/>
                      </a:lnTo>
                      <a:lnTo>
                        <a:pt x="5696" y="10080"/>
                      </a:lnTo>
                      <a:lnTo>
                        <a:pt x="5536" y="9856"/>
                      </a:lnTo>
                      <a:close/>
                      <a:moveTo>
                        <a:pt x="2560" y="4320"/>
                      </a:moveTo>
                      <a:cubicBezTo>
                        <a:pt x="3168" y="4096"/>
                        <a:pt x="4032" y="3840"/>
                        <a:pt x="5120" y="3840"/>
                      </a:cubicBezTo>
                      <a:cubicBezTo>
                        <a:pt x="5440" y="3840"/>
                        <a:pt x="5728" y="3872"/>
                        <a:pt x="6048" y="3904"/>
                      </a:cubicBezTo>
                      <a:cubicBezTo>
                        <a:pt x="6208" y="3936"/>
                        <a:pt x="6400" y="3808"/>
                        <a:pt x="6400" y="3616"/>
                      </a:cubicBezTo>
                      <a:cubicBezTo>
                        <a:pt x="6432" y="3456"/>
                        <a:pt x="6304" y="3264"/>
                        <a:pt x="6112" y="3264"/>
                      </a:cubicBezTo>
                      <a:cubicBezTo>
                        <a:pt x="5792" y="3232"/>
                        <a:pt x="5440" y="3200"/>
                        <a:pt x="5120" y="3200"/>
                      </a:cubicBezTo>
                      <a:cubicBezTo>
                        <a:pt x="4032" y="3200"/>
                        <a:pt x="3104" y="3456"/>
                        <a:pt x="2560" y="3648"/>
                      </a:cubicBezTo>
                      <a:lnTo>
                        <a:pt x="2560" y="1056"/>
                      </a:lnTo>
                      <a:cubicBezTo>
                        <a:pt x="3040" y="896"/>
                        <a:pt x="3936" y="640"/>
                        <a:pt x="5120" y="640"/>
                      </a:cubicBezTo>
                      <a:cubicBezTo>
                        <a:pt x="6304" y="640"/>
                        <a:pt x="7200" y="896"/>
                        <a:pt x="7680" y="1056"/>
                      </a:cubicBezTo>
                      <a:lnTo>
                        <a:pt x="7680" y="3648"/>
                      </a:lnTo>
                      <a:cubicBezTo>
                        <a:pt x="7584" y="3616"/>
                        <a:pt x="7456" y="3584"/>
                        <a:pt x="7328" y="3520"/>
                      </a:cubicBezTo>
                      <a:cubicBezTo>
                        <a:pt x="7168" y="3456"/>
                        <a:pt x="6976" y="3552"/>
                        <a:pt x="6944" y="3744"/>
                      </a:cubicBezTo>
                      <a:cubicBezTo>
                        <a:pt x="6880" y="3904"/>
                        <a:pt x="6976" y="4096"/>
                        <a:pt x="7168" y="4128"/>
                      </a:cubicBezTo>
                      <a:cubicBezTo>
                        <a:pt x="7360" y="4192"/>
                        <a:pt x="7552" y="4256"/>
                        <a:pt x="7712" y="4320"/>
                      </a:cubicBezTo>
                      <a:lnTo>
                        <a:pt x="7712" y="4480"/>
                      </a:lnTo>
                      <a:cubicBezTo>
                        <a:pt x="7712" y="5888"/>
                        <a:pt x="6560" y="7040"/>
                        <a:pt x="5152" y="7040"/>
                      </a:cubicBezTo>
                      <a:lnTo>
                        <a:pt x="4992" y="7040"/>
                      </a:lnTo>
                      <a:cubicBezTo>
                        <a:pt x="3648" y="6944"/>
                        <a:pt x="2592" y="5792"/>
                        <a:pt x="2592" y="4384"/>
                      </a:cubicBezTo>
                      <a:lnTo>
                        <a:pt x="2592" y="4320"/>
                      </a:lnTo>
                      <a:lnTo>
                        <a:pt x="2560" y="4320"/>
                      </a:lnTo>
                      <a:close/>
                      <a:moveTo>
                        <a:pt x="640" y="10560"/>
                      </a:moveTo>
                      <a:cubicBezTo>
                        <a:pt x="640" y="9152"/>
                        <a:pt x="1536" y="7968"/>
                        <a:pt x="2784" y="7552"/>
                      </a:cubicBezTo>
                      <a:lnTo>
                        <a:pt x="2368" y="8608"/>
                      </a:lnTo>
                      <a:cubicBezTo>
                        <a:pt x="2272" y="8864"/>
                        <a:pt x="2336" y="9184"/>
                        <a:pt x="2592" y="9344"/>
                      </a:cubicBezTo>
                      <a:lnTo>
                        <a:pt x="3680" y="10144"/>
                      </a:lnTo>
                      <a:lnTo>
                        <a:pt x="4576" y="10848"/>
                      </a:lnTo>
                      <a:lnTo>
                        <a:pt x="960" y="10848"/>
                      </a:lnTo>
                      <a:cubicBezTo>
                        <a:pt x="768" y="10880"/>
                        <a:pt x="640" y="10752"/>
                        <a:pt x="640" y="10560"/>
                      </a:cubicBezTo>
                      <a:close/>
                      <a:moveTo>
                        <a:pt x="9280" y="10880"/>
                      </a:moveTo>
                      <a:lnTo>
                        <a:pt x="6240" y="10880"/>
                      </a:lnTo>
                      <a:lnTo>
                        <a:pt x="6048" y="10592"/>
                      </a:lnTo>
                      <a:lnTo>
                        <a:pt x="6592" y="10176"/>
                      </a:lnTo>
                      <a:lnTo>
                        <a:pt x="7680" y="9376"/>
                      </a:lnTo>
                      <a:cubicBezTo>
                        <a:pt x="7904" y="9216"/>
                        <a:pt x="8000" y="8896"/>
                        <a:pt x="7904" y="8640"/>
                      </a:cubicBezTo>
                      <a:lnTo>
                        <a:pt x="7488" y="7584"/>
                      </a:lnTo>
                      <a:cubicBezTo>
                        <a:pt x="8736" y="8032"/>
                        <a:pt x="9632" y="9216"/>
                        <a:pt x="9632" y="10592"/>
                      </a:cubicBezTo>
                      <a:cubicBezTo>
                        <a:pt x="9600" y="10752"/>
                        <a:pt x="9472" y="10880"/>
                        <a:pt x="9280" y="10880"/>
                      </a:cubicBezTo>
                      <a:close/>
                    </a:path>
                  </a:pathLst>
                </a:custGeom>
                <a:gradFill>
                  <a:gsLst>
                    <a:gs pos="0">
                      <a:schemeClr val="bg1"/>
                    </a:gs>
                    <a:gs pos="100000">
                      <a:schemeClr val="accent1">
                        <a:lumMod val="20000"/>
                        <a:lumOff val="80000"/>
                      </a:schemeClr>
                    </a:gs>
                  </a:gsLst>
                  <a:lin ang="2700000" scaled="0"/>
                </a:gradFill>
                <a:ln w="9525" cap="flat">
                  <a:noFill/>
                  <a:prstDash val="solid"/>
                  <a:miter/>
                </a:ln>
              </p:spPr>
              <p:txBody>
                <a:bodyPr rtlCol="0" anchor="ctr"/>
                <a:lstStyle/>
                <a:p>
                  <a:pPr eaLnBrk="1" fontAlgn="auto" hangingPunct="1">
                    <a:spcBef>
                      <a:spcPts val="0"/>
                    </a:spcBef>
                    <a:spcAft>
                      <a:spcPts val="0"/>
                    </a:spcAft>
                  </a:pPr>
                  <a:endParaRPr lang="en-US" sz="2000">
                    <a:solidFill>
                      <a:srgbClr val="000000"/>
                    </a:solidFill>
                    <a:latin typeface="Roboto Light" panose="02000000000000000000" pitchFamily="2" charset="0"/>
                    <a:ea typeface="思源黑体 CN Light" panose="020B0300000000000000" pitchFamily="34" charset="-122"/>
                  </a:endParaRPr>
                </a:p>
              </p:txBody>
            </p:sp>
          </p:grpSp>
          <p:sp>
            <p:nvSpPr>
              <p:cNvPr id="283" name="文本框 282"/>
              <p:cNvSpPr txBox="1"/>
              <p:nvPr/>
            </p:nvSpPr>
            <p:spPr>
              <a:xfrm>
                <a:off x="1398810" y="5513365"/>
                <a:ext cx="2068290" cy="253680"/>
              </a:xfrm>
              <a:prstGeom prst="rect">
                <a:avLst/>
              </a:prstGeom>
              <a:noFill/>
            </p:spPr>
            <p:txBody>
              <a:bodyPr wrap="square" lIns="0" tIns="0" rIns="0" bIns="0" rtlCol="0">
                <a:spAutoFit/>
              </a:bodyPr>
              <a:lstStyle/>
              <a:p>
                <a:r>
                  <a:rPr lang="zh-CN" altLang="en-US" sz="2000" dirty="0">
                    <a:solidFill>
                      <a:schemeClr val="tx1">
                        <a:lumMod val="85000"/>
                        <a:lumOff val="15000"/>
                      </a:schemeClr>
                    </a:solidFill>
                    <a:latin typeface="+mj-ea"/>
                    <a:ea typeface="+mj-ea"/>
                  </a:rPr>
                  <a:t>四、</a:t>
                </a:r>
                <a:r>
                  <a:rPr lang="zh-CN" altLang="en-US" sz="2000" b="1" dirty="0">
                    <a:solidFill>
                      <a:srgbClr val="404040"/>
                    </a:solidFill>
                    <a:latin typeface="宋体" panose="02010600030101010101" pitchFamily="2" charset="-122"/>
                    <a:ea typeface="宋体" panose="02010600030101010101" pitchFamily="2" charset="-122"/>
                  </a:rPr>
                  <a:t>其他</a:t>
                </a:r>
                <a:r>
                  <a:rPr lang="en-US" altLang="zh-CN" sz="2000" b="1" dirty="0">
                    <a:solidFill>
                      <a:srgbClr val="404040"/>
                    </a:solidFill>
                    <a:latin typeface="宋体" panose="02010600030101010101" pitchFamily="2" charset="-122"/>
                    <a:ea typeface="宋体" panose="02010600030101010101" pitchFamily="2" charset="-122"/>
                  </a:rPr>
                  <a:t>…</a:t>
                </a:r>
                <a:endParaRPr lang="zh-CN" altLang="en-US" sz="2000" b="1" dirty="0">
                  <a:latin typeface="宋体" panose="02010600030101010101" pitchFamily="2" charset="-122"/>
                  <a:ea typeface="宋体" panose="02010600030101010101" pitchFamily="2" charset="-122"/>
                </a:endParaRPr>
              </a:p>
            </p:txBody>
          </p:sp>
        </p:gr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ṡḻîdê">
            <a:extLst>
              <a:ext uri="{FF2B5EF4-FFF2-40B4-BE49-F238E27FC236}">
                <a16:creationId xmlns:a16="http://schemas.microsoft.com/office/drawing/2014/main" id="{7DDBA3AA-C33A-4DF5-9828-44B2C1FEA5F6}"/>
              </a:ext>
            </a:extLst>
          </p:cNvPr>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sp>
        <p:nvSpPr>
          <p:cNvPr id="3" name="页脚占位符 2">
            <a:extLst>
              <a:ext uri="{FF2B5EF4-FFF2-40B4-BE49-F238E27FC236}">
                <a16:creationId xmlns:a16="http://schemas.microsoft.com/office/drawing/2014/main" id="{95FA8A95-7CCB-44FA-9117-14D55D74F0F1}"/>
              </a:ext>
            </a:extLst>
          </p:cNvPr>
          <p:cNvSpPr>
            <a:spLocks noGrp="1"/>
          </p:cNvSpPr>
          <p:nvPr>
            <p:ph type="ftr" sz="quarter" idx="11"/>
          </p:nvPr>
        </p:nvSpPr>
        <p:spPr/>
        <p:txBody>
          <a:bodyPr/>
          <a:lstStyle/>
          <a:p>
            <a:r>
              <a:rPr lang="en-US" altLang="zh-CN"/>
              <a:t>www.islide.cc</a:t>
            </a:r>
            <a:endParaRPr lang="zh-CN" altLang="en-US" dirty="0"/>
          </a:p>
        </p:txBody>
      </p:sp>
      <p:sp>
        <p:nvSpPr>
          <p:cNvPr id="4" name="灯片编号占位符 3">
            <a:extLst>
              <a:ext uri="{FF2B5EF4-FFF2-40B4-BE49-F238E27FC236}">
                <a16:creationId xmlns:a16="http://schemas.microsoft.com/office/drawing/2014/main" id="{EAEB4CD8-5083-4E60-AAB9-C39C6CAB5A0D}"/>
              </a:ext>
            </a:extLst>
          </p:cNvPr>
          <p:cNvSpPr>
            <a:spLocks noGrp="1"/>
          </p:cNvSpPr>
          <p:nvPr>
            <p:ph type="sldNum" sz="quarter" idx="12"/>
          </p:nvPr>
        </p:nvSpPr>
        <p:spPr/>
        <p:txBody>
          <a:bodyPr/>
          <a:lstStyle/>
          <a:p>
            <a:fld id="{5DD3DB80-B894-403A-B48E-6FDC1A72010E}" type="slidenum">
              <a:rPr lang="zh-CN" altLang="en-US" smtClean="0"/>
              <a:t>20</a:t>
            </a:fld>
            <a:endParaRPr lang="zh-CN" altLang="en-US"/>
          </a:p>
        </p:txBody>
      </p:sp>
      <p:pic>
        <p:nvPicPr>
          <p:cNvPr id="6" name="图片 5">
            <a:extLst>
              <a:ext uri="{FF2B5EF4-FFF2-40B4-BE49-F238E27FC236}">
                <a16:creationId xmlns:a16="http://schemas.microsoft.com/office/drawing/2014/main" id="{D50858A4-4BFD-4D3E-A53B-00FAB1CE5D22}"/>
              </a:ext>
            </a:extLst>
          </p:cNvPr>
          <p:cNvPicPr>
            <a:picLocks noChangeAspect="1"/>
          </p:cNvPicPr>
          <p:nvPr/>
        </p:nvPicPr>
        <p:blipFill>
          <a:blip r:embed="rId2"/>
          <a:stretch>
            <a:fillRect/>
          </a:stretch>
        </p:blipFill>
        <p:spPr>
          <a:xfrm>
            <a:off x="948347" y="0"/>
            <a:ext cx="4780952" cy="6858000"/>
          </a:xfrm>
          <a:prstGeom prst="rect">
            <a:avLst/>
          </a:prstGeom>
        </p:spPr>
      </p:pic>
      <p:pic>
        <p:nvPicPr>
          <p:cNvPr id="8" name="图片 7">
            <a:extLst>
              <a:ext uri="{FF2B5EF4-FFF2-40B4-BE49-F238E27FC236}">
                <a16:creationId xmlns:a16="http://schemas.microsoft.com/office/drawing/2014/main" id="{3957B59D-2C99-41DE-85BC-69E5FE4A30C0}"/>
              </a:ext>
            </a:extLst>
          </p:cNvPr>
          <p:cNvPicPr>
            <a:picLocks noChangeAspect="1"/>
          </p:cNvPicPr>
          <p:nvPr/>
        </p:nvPicPr>
        <p:blipFill>
          <a:blip r:embed="rId3"/>
          <a:stretch>
            <a:fillRect/>
          </a:stretch>
        </p:blipFill>
        <p:spPr>
          <a:xfrm>
            <a:off x="6547446" y="0"/>
            <a:ext cx="4826407" cy="6858000"/>
          </a:xfrm>
          <a:prstGeom prst="rect">
            <a:avLst/>
          </a:prstGeom>
        </p:spPr>
      </p:pic>
      <p:sp>
        <p:nvSpPr>
          <p:cNvPr id="10" name="椭圆 9">
            <a:extLst>
              <a:ext uri="{FF2B5EF4-FFF2-40B4-BE49-F238E27FC236}">
                <a16:creationId xmlns:a16="http://schemas.microsoft.com/office/drawing/2014/main" id="{35E7FA86-26CA-45B5-9340-128BE92AD2ED}"/>
              </a:ext>
            </a:extLst>
          </p:cNvPr>
          <p:cNvSpPr/>
          <p:nvPr/>
        </p:nvSpPr>
        <p:spPr>
          <a:xfrm>
            <a:off x="2790466" y="5829306"/>
            <a:ext cx="3076649" cy="411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0BE66609-6A57-4743-8326-54DD7DB18EA1}"/>
              </a:ext>
            </a:extLst>
          </p:cNvPr>
          <p:cNvSpPr/>
          <p:nvPr/>
        </p:nvSpPr>
        <p:spPr>
          <a:xfrm>
            <a:off x="7604436" y="5460503"/>
            <a:ext cx="3076649" cy="411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2F9A64BE-1089-4774-8ED4-F4733483BFFD}"/>
              </a:ext>
            </a:extLst>
          </p:cNvPr>
          <p:cNvSpPr/>
          <p:nvPr/>
        </p:nvSpPr>
        <p:spPr>
          <a:xfrm>
            <a:off x="7422324" y="3017843"/>
            <a:ext cx="3076649" cy="41115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91377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8" name="图片 7">
            <a:extLst>
              <a:ext uri="{FF2B5EF4-FFF2-40B4-BE49-F238E27FC236}">
                <a16:creationId xmlns:a16="http://schemas.microsoft.com/office/drawing/2014/main" id="{D9FC9F5C-11FF-4DA8-BFFE-8E321E17C6EC}"/>
              </a:ext>
            </a:extLst>
          </p:cNvPr>
          <p:cNvPicPr>
            <a:picLocks noChangeAspect="1"/>
          </p:cNvPicPr>
          <p:nvPr/>
        </p:nvPicPr>
        <p:blipFill>
          <a:blip r:embed="rId5"/>
          <a:stretch>
            <a:fillRect/>
          </a:stretch>
        </p:blipFill>
        <p:spPr>
          <a:xfrm>
            <a:off x="0" y="0"/>
            <a:ext cx="12192000" cy="6978315"/>
          </a:xfrm>
          <a:prstGeom prst="rect">
            <a:avLst/>
          </a:prstGeom>
        </p:spPr>
      </p:pic>
    </p:spTree>
    <p:extLst>
      <p:ext uri="{BB962C8B-B14F-4D97-AF65-F5344CB8AC3E}">
        <p14:creationId xmlns:p14="http://schemas.microsoft.com/office/powerpoint/2010/main" val="2674512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4" name="图片 3">
            <a:extLst>
              <a:ext uri="{FF2B5EF4-FFF2-40B4-BE49-F238E27FC236}">
                <a16:creationId xmlns:a16="http://schemas.microsoft.com/office/drawing/2014/main" id="{EA7CF347-792C-4942-874D-D5C75C8B67A4}"/>
              </a:ext>
            </a:extLst>
          </p:cNvPr>
          <p:cNvPicPr>
            <a:picLocks noChangeAspect="1"/>
          </p:cNvPicPr>
          <p:nvPr/>
        </p:nvPicPr>
        <p:blipFill>
          <a:blip r:embed="rId5"/>
          <a:stretch>
            <a:fillRect/>
          </a:stretch>
        </p:blipFill>
        <p:spPr>
          <a:xfrm>
            <a:off x="1696834" y="1028700"/>
            <a:ext cx="4809344" cy="5468353"/>
          </a:xfrm>
          <a:prstGeom prst="rect">
            <a:avLst/>
          </a:prstGeom>
        </p:spPr>
      </p:pic>
      <p:pic>
        <p:nvPicPr>
          <p:cNvPr id="10" name="图片 9">
            <a:extLst>
              <a:ext uri="{FF2B5EF4-FFF2-40B4-BE49-F238E27FC236}">
                <a16:creationId xmlns:a16="http://schemas.microsoft.com/office/drawing/2014/main" id="{074EE213-DFAB-4900-A684-696D78B8C831}"/>
              </a:ext>
            </a:extLst>
          </p:cNvPr>
          <p:cNvPicPr>
            <a:picLocks noChangeAspect="1"/>
          </p:cNvPicPr>
          <p:nvPr/>
        </p:nvPicPr>
        <p:blipFill>
          <a:blip r:embed="rId6"/>
          <a:stretch>
            <a:fillRect/>
          </a:stretch>
        </p:blipFill>
        <p:spPr>
          <a:xfrm>
            <a:off x="7408662" y="2524442"/>
            <a:ext cx="2190584" cy="3731980"/>
          </a:xfrm>
          <a:prstGeom prst="rect">
            <a:avLst/>
          </a:prstGeom>
        </p:spPr>
      </p:pic>
    </p:spTree>
    <p:extLst>
      <p:ext uri="{BB962C8B-B14F-4D97-AF65-F5344CB8AC3E}">
        <p14:creationId xmlns:p14="http://schemas.microsoft.com/office/powerpoint/2010/main" val="3091772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4" name="图片 3">
            <a:extLst>
              <a:ext uri="{FF2B5EF4-FFF2-40B4-BE49-F238E27FC236}">
                <a16:creationId xmlns:a16="http://schemas.microsoft.com/office/drawing/2014/main" id="{4731C6B2-62DC-4819-8108-576F07715A49}"/>
              </a:ext>
            </a:extLst>
          </p:cNvPr>
          <p:cNvPicPr>
            <a:picLocks noChangeAspect="1"/>
          </p:cNvPicPr>
          <p:nvPr/>
        </p:nvPicPr>
        <p:blipFill>
          <a:blip r:embed="rId5"/>
          <a:stretch>
            <a:fillRect/>
          </a:stretch>
        </p:blipFill>
        <p:spPr>
          <a:xfrm>
            <a:off x="3019227" y="5202"/>
            <a:ext cx="5130162" cy="6852798"/>
          </a:xfrm>
          <a:prstGeom prst="rect">
            <a:avLst/>
          </a:prstGeom>
        </p:spPr>
      </p:pic>
    </p:spTree>
    <p:extLst>
      <p:ext uri="{BB962C8B-B14F-4D97-AF65-F5344CB8AC3E}">
        <p14:creationId xmlns:p14="http://schemas.microsoft.com/office/powerpoint/2010/main" val="36858798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副主题词（</a:t>
            </a:r>
            <a:r>
              <a:rPr lang="en-US" altLang="zh-CN" dirty="0">
                <a:solidFill>
                  <a:schemeClr val="bg1"/>
                </a:solidFill>
              </a:rPr>
              <a:t>Subheadings/Qualifiers</a:t>
            </a:r>
            <a:r>
              <a:rPr lang="zh-CN" altLang="en-US" dirty="0">
                <a:solidFill>
                  <a:schemeClr val="bg1"/>
                </a:solidFill>
              </a:rPr>
              <a:t>）</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ED841392-D332-4E1F-A46D-EAA1D069079E}"/>
              </a:ext>
            </a:extLst>
          </p:cNvPr>
          <p:cNvSpPr txBox="1">
            <a:spLocks/>
          </p:cNvSpPr>
          <p:nvPr/>
        </p:nvSpPr>
        <p:spPr>
          <a:xfrm>
            <a:off x="449179" y="1374774"/>
            <a:ext cx="11261558" cy="478539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zh-CN" altLang="en-US" sz="2800" dirty="0">
                <a:latin typeface="宋体" panose="02010600030101010101" pitchFamily="2" charset="-122"/>
                <a:ea typeface="宋体" panose="02010600030101010101" pitchFamily="2" charset="-122"/>
              </a:rPr>
              <a:t>直接加在主题词之后，与主题词组配使用，对主题词起修饰和限定的作用，使主题词具有更高的专指性的一类词 。</a:t>
            </a:r>
          </a:p>
          <a:p>
            <a:pPr>
              <a:lnSpc>
                <a:spcPct val="150000"/>
              </a:lnSpc>
              <a:defRPr/>
            </a:pPr>
            <a:r>
              <a:rPr lang="zh-CN" altLang="en-US" sz="2800" dirty="0">
                <a:latin typeface="宋体" panose="02010600030101010101" pitchFamily="2" charset="-122"/>
                <a:ea typeface="宋体" panose="02010600030101010101" pitchFamily="2" charset="-122"/>
              </a:rPr>
              <a:t>副主题词是限定主题概念的规范化词汇，对主题词起细分作用或揭示多个主题词之间的关系</a:t>
            </a:r>
          </a:p>
          <a:p>
            <a:pPr>
              <a:lnSpc>
                <a:spcPct val="150000"/>
              </a:lnSpc>
              <a:defRPr/>
            </a:pPr>
            <a:r>
              <a:rPr lang="zh-CN" altLang="en-US" sz="2800" dirty="0">
                <a:latin typeface="宋体" panose="02010600030101010101" pitchFamily="2" charset="-122"/>
                <a:ea typeface="宋体" panose="02010600030101010101" pitchFamily="2" charset="-122"/>
              </a:rPr>
              <a:t>副主题词没有独立的检索意义，其作用是增加主题概念的专指性，提高检索效率 。</a:t>
            </a:r>
          </a:p>
          <a:p>
            <a:pPr>
              <a:lnSpc>
                <a:spcPct val="150000"/>
              </a:lnSpc>
              <a:defRPr/>
            </a:pPr>
            <a:r>
              <a:rPr lang="zh-CN" altLang="en-US" sz="2800" dirty="0">
                <a:latin typeface="宋体" panose="02010600030101010101" pitchFamily="2" charset="-122"/>
                <a:ea typeface="宋体" panose="02010600030101010101" pitchFamily="2" charset="-122"/>
              </a:rPr>
              <a:t>副主题词现有</a:t>
            </a:r>
            <a:r>
              <a:rPr lang="en-US" altLang="zh-CN" sz="2800" dirty="0">
                <a:latin typeface="宋体" panose="02010600030101010101" pitchFamily="2" charset="-122"/>
                <a:ea typeface="宋体" panose="02010600030101010101" pitchFamily="2" charset="-122"/>
              </a:rPr>
              <a:t>76</a:t>
            </a:r>
            <a:r>
              <a:rPr lang="zh-CN" altLang="en-US" sz="2800" dirty="0">
                <a:latin typeface="宋体" panose="02010600030101010101" pitchFamily="2" charset="-122"/>
                <a:ea typeface="宋体" panose="02010600030101010101" pitchFamily="2" charset="-122"/>
              </a:rPr>
              <a:t>个。</a:t>
            </a:r>
          </a:p>
          <a:p>
            <a:pPr>
              <a:defRPr/>
            </a:pPr>
            <a:endParaRPr lang="zh-CN" altLang="en-US" dirty="0"/>
          </a:p>
        </p:txBody>
      </p:sp>
    </p:spTree>
    <p:extLst>
      <p:ext uri="{BB962C8B-B14F-4D97-AF65-F5344CB8AC3E}">
        <p14:creationId xmlns:p14="http://schemas.microsoft.com/office/powerpoint/2010/main" val="32013455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主题词与副主题词的组配规则</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2CD7F888-0991-4304-AB85-361FD90B3F77}"/>
              </a:ext>
            </a:extLst>
          </p:cNvPr>
          <p:cNvSpPr txBox="1">
            <a:spLocks/>
          </p:cNvSpPr>
          <p:nvPr/>
        </p:nvSpPr>
        <p:spPr>
          <a:xfrm>
            <a:off x="802104" y="1080947"/>
            <a:ext cx="10850563" cy="52277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zh-CN" altLang="en-US" dirty="0">
                <a:latin typeface="宋体" panose="02010600030101010101" pitchFamily="2" charset="-122"/>
                <a:ea typeface="宋体" panose="02010600030101010101" pitchFamily="2" charset="-122"/>
              </a:rPr>
              <a:t>主题词与副主题词的组配有严格的规定，不是所有的副主题词均能与每个主题词进行组配。计算机数据库中在每个主题词下都列出了当前主题词可以组配的所有副主题词。</a:t>
            </a:r>
          </a:p>
          <a:p>
            <a:pPr>
              <a:lnSpc>
                <a:spcPct val="150000"/>
              </a:lnSpc>
              <a:defRPr/>
            </a:pPr>
            <a:r>
              <a:rPr lang="zh-CN" altLang="en-US" dirty="0">
                <a:latin typeface="宋体" panose="02010600030101010101" pitchFamily="2" charset="-122"/>
                <a:ea typeface="宋体" panose="02010600030101010101" pitchFamily="2" charset="-122"/>
              </a:rPr>
              <a:t>有专指副主题词，勿用泛指副主题组配。如：药物治疗、饮食治疗</a:t>
            </a:r>
          </a:p>
          <a:p>
            <a:pPr>
              <a:lnSpc>
                <a:spcPct val="150000"/>
              </a:lnSpc>
              <a:defRPr/>
            </a:pPr>
            <a:r>
              <a:rPr lang="zh-CN" altLang="en-US" dirty="0">
                <a:latin typeface="宋体" panose="02010600030101010101" pitchFamily="2" charset="-122"/>
                <a:ea typeface="宋体" panose="02010600030101010101" pitchFamily="2" charset="-122"/>
              </a:rPr>
              <a:t>若能用主题词与副主题组配，尽量不要用与副主题词等义的主题词。 </a:t>
            </a:r>
          </a:p>
          <a:p>
            <a:pPr marL="0" indent="0">
              <a:lnSpc>
                <a:spcPct val="150000"/>
              </a:lnSpc>
              <a:buFont typeface="Arial" panose="020B0604020202020204" pitchFamily="34" charset="0"/>
              <a:buNone/>
              <a:defRPr/>
            </a:pPr>
            <a:r>
              <a:rPr lang="zh-CN" altLang="en-US" dirty="0">
                <a:latin typeface="宋体" panose="02010600030101010101" pitchFamily="2" charset="-122"/>
                <a:ea typeface="宋体" panose="02010600030101010101" pitchFamily="2" charset="-122"/>
              </a:rPr>
              <a:t>   如</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肝炎</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药物治疗          不能：肝炎 </a:t>
            </a:r>
            <a:r>
              <a:rPr lang="en-US" altLang="zh-CN" dirty="0">
                <a:latin typeface="宋体" panose="02010600030101010101" pitchFamily="2" charset="-122"/>
                <a:ea typeface="宋体" panose="02010600030101010101" pitchFamily="2" charset="-122"/>
              </a:rPr>
              <a:t>AND </a:t>
            </a:r>
            <a:r>
              <a:rPr lang="zh-CN" altLang="en-US" dirty="0">
                <a:latin typeface="宋体" panose="02010600030101010101" pitchFamily="2" charset="-122"/>
                <a:ea typeface="宋体" panose="02010600030101010101" pitchFamily="2" charset="-122"/>
              </a:rPr>
              <a:t>药物治疗</a:t>
            </a:r>
          </a:p>
          <a:p>
            <a:pPr>
              <a:lnSpc>
                <a:spcPct val="150000"/>
              </a:lnSpc>
              <a:defRPr/>
            </a:pPr>
            <a:r>
              <a:rPr lang="zh-CN" altLang="en-US" dirty="0">
                <a:latin typeface="宋体" panose="02010600030101010101" pitchFamily="2" charset="-122"/>
                <a:ea typeface="宋体" panose="02010600030101010101" pitchFamily="2" charset="-122"/>
              </a:rPr>
              <a:t>在检索中，主题词</a:t>
            </a:r>
            <a:r>
              <a:rPr lang="en-US" altLang="zh-CN" dirty="0">
                <a:latin typeface="宋体" panose="02010600030101010101" pitchFamily="2" charset="-122"/>
                <a:ea typeface="宋体" panose="02010600030101010101" pitchFamily="2" charset="-122"/>
              </a:rPr>
              <a:t>/</a:t>
            </a:r>
            <a:r>
              <a:rPr lang="zh-CN" altLang="en-US" dirty="0">
                <a:latin typeface="宋体" panose="02010600030101010101" pitchFamily="2" charset="-122"/>
                <a:ea typeface="宋体" panose="02010600030101010101" pitchFamily="2" charset="-122"/>
              </a:rPr>
              <a:t>副主题词两者间须有必然的逻辑关系，善于分析两者之间的关系：因果关系、应用关系等</a:t>
            </a:r>
          </a:p>
          <a:p>
            <a:pPr lvl="1">
              <a:lnSpc>
                <a:spcPct val="150000"/>
              </a:lnSpc>
              <a:buFont typeface="Wingdings" panose="05000000000000000000" pitchFamily="2" charset="2"/>
              <a:buChar char="l"/>
              <a:defRPr/>
            </a:pPr>
            <a:r>
              <a:rPr lang="zh-CN" altLang="en-US" sz="1700" dirty="0">
                <a:latin typeface="宋体" panose="02010600030101010101" pitchFamily="2" charset="-122"/>
                <a:ea typeface="宋体" panose="02010600030101010101" pitchFamily="2" charset="-122"/>
              </a:rPr>
              <a:t>眼结核引起失明，用结核，眼</a:t>
            </a:r>
            <a:r>
              <a:rPr lang="en-US" altLang="zh-CN" sz="1700" dirty="0">
                <a:latin typeface="宋体" panose="02010600030101010101" pitchFamily="2" charset="-122"/>
                <a:ea typeface="宋体" panose="02010600030101010101" pitchFamily="2" charset="-122"/>
              </a:rPr>
              <a:t>/</a:t>
            </a:r>
            <a:r>
              <a:rPr lang="zh-CN" altLang="en-US" sz="1700" dirty="0">
                <a:latin typeface="宋体" panose="02010600030101010101" pitchFamily="2" charset="-122"/>
                <a:ea typeface="宋体" panose="02010600030101010101" pitchFamily="2" charset="-122"/>
              </a:rPr>
              <a:t>并发症；盲</a:t>
            </a:r>
            <a:r>
              <a:rPr lang="en-US" altLang="zh-CN" sz="1700" dirty="0">
                <a:latin typeface="宋体" panose="02010600030101010101" pitchFamily="2" charset="-122"/>
                <a:ea typeface="宋体" panose="02010600030101010101" pitchFamily="2" charset="-122"/>
              </a:rPr>
              <a:t>/</a:t>
            </a:r>
            <a:r>
              <a:rPr lang="zh-CN" altLang="en-US" sz="1700" dirty="0">
                <a:latin typeface="宋体" panose="02010600030101010101" pitchFamily="2" charset="-122"/>
                <a:ea typeface="宋体" panose="02010600030101010101" pitchFamily="2" charset="-122"/>
              </a:rPr>
              <a:t>病因学</a:t>
            </a:r>
          </a:p>
          <a:p>
            <a:pPr lvl="1">
              <a:lnSpc>
                <a:spcPct val="150000"/>
              </a:lnSpc>
              <a:buFont typeface="Wingdings" panose="05000000000000000000" pitchFamily="2" charset="2"/>
              <a:buChar char="l"/>
              <a:defRPr/>
            </a:pPr>
            <a:r>
              <a:rPr lang="zh-CN" altLang="en-US" sz="1700" dirty="0">
                <a:latin typeface="宋体" panose="02010600030101010101" pitchFamily="2" charset="-122"/>
                <a:ea typeface="宋体" panose="02010600030101010101" pitchFamily="2" charset="-122"/>
              </a:rPr>
              <a:t>牛奶引起动脉硬化，用牛奶</a:t>
            </a:r>
            <a:r>
              <a:rPr lang="en-US" altLang="zh-CN" sz="1700" dirty="0">
                <a:latin typeface="宋体" panose="02010600030101010101" pitchFamily="2" charset="-122"/>
                <a:ea typeface="宋体" panose="02010600030101010101" pitchFamily="2" charset="-122"/>
              </a:rPr>
              <a:t>/</a:t>
            </a:r>
            <a:r>
              <a:rPr lang="zh-CN" altLang="en-US" sz="1700" dirty="0">
                <a:latin typeface="宋体" panose="02010600030101010101" pitchFamily="2" charset="-122"/>
                <a:ea typeface="宋体" panose="02010600030101010101" pitchFamily="2" charset="-122"/>
              </a:rPr>
              <a:t>副作用，动脉硬化</a:t>
            </a:r>
            <a:r>
              <a:rPr lang="en-US" altLang="zh-CN" sz="1700" dirty="0">
                <a:latin typeface="宋体" panose="02010600030101010101" pitchFamily="2" charset="-122"/>
                <a:ea typeface="宋体" panose="02010600030101010101" pitchFamily="2" charset="-122"/>
              </a:rPr>
              <a:t>/</a:t>
            </a:r>
            <a:r>
              <a:rPr lang="zh-CN" altLang="en-US" sz="1700" dirty="0">
                <a:latin typeface="宋体" panose="02010600030101010101" pitchFamily="2" charset="-122"/>
                <a:ea typeface="宋体" panose="02010600030101010101" pitchFamily="2" charset="-122"/>
              </a:rPr>
              <a:t>病因学</a:t>
            </a:r>
          </a:p>
          <a:p>
            <a:pPr lvl="1">
              <a:lnSpc>
                <a:spcPct val="150000"/>
              </a:lnSpc>
              <a:buFont typeface="Wingdings" panose="05000000000000000000" pitchFamily="2" charset="2"/>
              <a:buChar char="l"/>
              <a:defRPr/>
            </a:pPr>
            <a:r>
              <a:rPr lang="zh-CN" altLang="en-US" sz="1700" dirty="0">
                <a:latin typeface="宋体" panose="02010600030101010101" pitchFamily="2" charset="-122"/>
                <a:ea typeface="宋体" panose="02010600030101010101" pitchFamily="2" charset="-122"/>
              </a:rPr>
              <a:t>阿司匹林治疗感冒，用阿司匹林 </a:t>
            </a:r>
            <a:r>
              <a:rPr lang="en-US" altLang="zh-CN" sz="1700" dirty="0">
                <a:latin typeface="宋体" panose="02010600030101010101" pitchFamily="2" charset="-122"/>
                <a:ea typeface="宋体" panose="02010600030101010101" pitchFamily="2" charset="-122"/>
              </a:rPr>
              <a:t>/</a:t>
            </a:r>
            <a:r>
              <a:rPr lang="zh-CN" altLang="en-US" sz="1700" dirty="0">
                <a:latin typeface="宋体" panose="02010600030101010101" pitchFamily="2" charset="-122"/>
                <a:ea typeface="宋体" panose="02010600030101010101" pitchFamily="2" charset="-122"/>
              </a:rPr>
              <a:t>治疗应用；感冒</a:t>
            </a:r>
            <a:r>
              <a:rPr lang="en-US" altLang="zh-CN" sz="1700" dirty="0">
                <a:latin typeface="宋体" panose="02010600030101010101" pitchFamily="2" charset="-122"/>
                <a:ea typeface="宋体" panose="02010600030101010101" pitchFamily="2" charset="-122"/>
              </a:rPr>
              <a:t>/</a:t>
            </a:r>
            <a:r>
              <a:rPr lang="zh-CN" altLang="en-US" sz="1700" dirty="0">
                <a:latin typeface="宋体" panose="02010600030101010101" pitchFamily="2" charset="-122"/>
                <a:ea typeface="宋体" panose="02010600030101010101" pitchFamily="2" charset="-122"/>
              </a:rPr>
              <a:t>药物疗法</a:t>
            </a:r>
          </a:p>
        </p:txBody>
      </p:sp>
    </p:spTree>
    <p:extLst>
      <p:ext uri="{BB962C8B-B14F-4D97-AF65-F5344CB8AC3E}">
        <p14:creationId xmlns:p14="http://schemas.microsoft.com/office/powerpoint/2010/main" val="2035197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2.6 </a:t>
            </a:r>
            <a:r>
              <a:rPr lang="zh-CN" altLang="en-US" dirty="0">
                <a:solidFill>
                  <a:schemeClr val="bg1"/>
                </a:solidFill>
              </a:rPr>
              <a:t>检索规则</a:t>
            </a:r>
            <a:r>
              <a:rPr lang="en-US" altLang="zh-CN" dirty="0">
                <a:solidFill>
                  <a:schemeClr val="bg1"/>
                </a:solidFill>
              </a:rPr>
              <a:t>-</a:t>
            </a:r>
            <a:r>
              <a:rPr lang="zh-CN" altLang="en-US" dirty="0">
                <a:solidFill>
                  <a:schemeClr val="bg1"/>
                </a:solidFill>
              </a:rPr>
              <a:t>词汇自动转换</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7318D5FF-DE48-4066-BFF3-EC87B8BE4EEA}"/>
              </a:ext>
            </a:extLst>
          </p:cNvPr>
          <p:cNvSpPr txBox="1">
            <a:spLocks noChangeArrowheads="1"/>
          </p:cNvSpPr>
          <p:nvPr/>
        </p:nvSpPr>
        <p:spPr>
          <a:xfrm>
            <a:off x="669924" y="1219201"/>
            <a:ext cx="10655802" cy="51013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None/>
              <a:defRPr/>
            </a:pPr>
            <a:r>
              <a:rPr lang="en-US" altLang="zh-CN" sz="2400" b="1" dirty="0">
                <a:latin typeface="Times New Roman" panose="02020603050405020304" pitchFamily="18" charset="0"/>
                <a:ea typeface="幼圆" panose="02010509060101010101" pitchFamily="49" charset="-122"/>
                <a:cs typeface="Times New Roman" panose="02020603050405020304" pitchFamily="18" charset="0"/>
              </a:rPr>
              <a:t>1. </a:t>
            </a:r>
            <a:r>
              <a:rPr lang="en-US" altLang="zh-CN" sz="2400" b="1" dirty="0" err="1">
                <a:latin typeface="Times New Roman" panose="02020603050405020304" pitchFamily="18" charset="0"/>
                <a:ea typeface="幼圆" panose="02010509060101010101" pitchFamily="49" charset="-122"/>
                <a:cs typeface="Times New Roman" panose="02020603050405020304" pitchFamily="18" charset="0"/>
              </a:rPr>
              <a:t>MeSH</a:t>
            </a:r>
            <a:r>
              <a:rPr lang="en-US" altLang="zh-CN" sz="2400" b="1" dirty="0">
                <a:latin typeface="Times New Roman" panose="02020603050405020304" pitchFamily="18" charset="0"/>
                <a:ea typeface="幼圆" panose="02010509060101010101" pitchFamily="49" charset="-122"/>
                <a:cs typeface="Times New Roman" panose="02020603050405020304" pitchFamily="18" charset="0"/>
              </a:rPr>
              <a:t> Translation table</a:t>
            </a:r>
          </a:p>
          <a:p>
            <a:pPr lvl="1">
              <a:lnSpc>
                <a:spcPct val="150000"/>
              </a:lnSpc>
              <a:defRPr/>
            </a:pPr>
            <a:r>
              <a:rPr lang="zh-CN" altLang="en-US" dirty="0">
                <a:latin typeface="宋体" panose="02010600030101010101" pitchFamily="2" charset="-122"/>
                <a:ea typeface="宋体" panose="02010600030101010101" pitchFamily="2" charset="-122"/>
                <a:cs typeface="Times New Roman" panose="02020603050405020304" pitchFamily="18" charset="0"/>
              </a:rPr>
              <a:t>医学主题词</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lvl="1">
              <a:lnSpc>
                <a:spcPct val="150000"/>
              </a:lnSpc>
              <a:defRPr/>
            </a:pPr>
            <a:r>
              <a:rPr lang="zh-CN" altLang="en-US" dirty="0">
                <a:latin typeface="宋体" panose="02010600030101010101" pitchFamily="2" charset="-122"/>
                <a:ea typeface="宋体" panose="02010600030101010101" pitchFamily="2" charset="-122"/>
                <a:cs typeface="Times New Roman" panose="02020603050405020304" pitchFamily="18" charset="0"/>
              </a:rPr>
              <a:t>副主题词</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lvl="1">
              <a:lnSpc>
                <a:spcPct val="150000"/>
              </a:lnSpc>
              <a:defRPr/>
            </a:pPr>
            <a:r>
              <a:rPr lang="zh-CN" altLang="en-US" dirty="0">
                <a:latin typeface="宋体" panose="02010600030101010101" pitchFamily="2" charset="-122"/>
                <a:ea typeface="宋体" panose="02010600030101010101" pitchFamily="2" charset="-122"/>
                <a:cs typeface="Times New Roman" panose="02020603050405020304" pitchFamily="18" charset="0"/>
              </a:rPr>
              <a:t>出版类型</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lvl="1">
              <a:lnSpc>
                <a:spcPct val="150000"/>
              </a:lnSpc>
              <a:defRPr/>
            </a:pPr>
            <a:r>
              <a:rPr lang="zh-CN" altLang="en-US" dirty="0">
                <a:latin typeface="宋体" panose="02010600030101010101" pitchFamily="2" charset="-122"/>
                <a:ea typeface="宋体" panose="02010600030101010101" pitchFamily="2" charset="-122"/>
                <a:cs typeface="Times New Roman" panose="02020603050405020304" pitchFamily="18" charset="0"/>
              </a:rPr>
              <a:t>款目词</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lvl="1">
              <a:lnSpc>
                <a:spcPct val="150000"/>
              </a:lnSpc>
              <a:defRPr/>
            </a:pPr>
            <a:r>
              <a:rPr lang="zh-CN" altLang="en-US" dirty="0">
                <a:latin typeface="宋体" panose="02010600030101010101" pitchFamily="2" charset="-122"/>
                <a:ea typeface="宋体" panose="02010600030101010101" pitchFamily="2" charset="-122"/>
                <a:cs typeface="Times New Roman" panose="02020603050405020304" pitchFamily="18" charset="0"/>
              </a:rPr>
              <a:t>统一医学语言系统</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lvl="1">
              <a:lnSpc>
                <a:spcPct val="150000"/>
              </a:lnSpc>
              <a:defRPr/>
            </a:pPr>
            <a:r>
              <a:rPr lang="zh-CN" altLang="en-US" dirty="0">
                <a:latin typeface="宋体" panose="02010600030101010101" pitchFamily="2" charset="-122"/>
                <a:ea typeface="宋体" panose="02010600030101010101" pitchFamily="2" charset="-122"/>
                <a:cs typeface="Times New Roman" panose="02020603050405020304" pitchFamily="18" charset="0"/>
              </a:rPr>
              <a:t>增补概念词和同义词</a:t>
            </a:r>
            <a:endParaRPr lang="en-US" altLang="zh-CN" dirty="0">
              <a:latin typeface="宋体" panose="02010600030101010101" pitchFamily="2" charset="-122"/>
              <a:ea typeface="宋体" panose="02010600030101010101" pitchFamily="2" charset="-122"/>
              <a:cs typeface="Times New Roman" panose="02020603050405020304" pitchFamily="18" charset="0"/>
            </a:endParaRPr>
          </a:p>
          <a:p>
            <a:pPr>
              <a:lnSpc>
                <a:spcPct val="150000"/>
              </a:lnSpc>
              <a:buFont typeface="Arial" panose="020B0604020202020204" pitchFamily="34" charset="0"/>
              <a:buNone/>
              <a:defRPr/>
            </a:pPr>
            <a:r>
              <a:rPr lang="zh-CN" altLang="en-US" dirty="0">
                <a:latin typeface="宋体" panose="02010600030101010101" pitchFamily="2" charset="-122"/>
                <a:ea typeface="宋体" panose="02010600030101010101" pitchFamily="2" charset="-122"/>
                <a:cs typeface="Times New Roman" panose="02020603050405020304" pitchFamily="18" charset="0"/>
              </a:rPr>
              <a:t>  作用：将不规范的词语转换成规范的用词，对主题词进行自动扩展检索，使检索结果更准确，全面。</a:t>
            </a:r>
            <a:endParaRPr lang="zh-CN" altLang="zh-CN" sz="1800" dirty="0">
              <a:solidFill>
                <a:srgbClr val="CC0066"/>
              </a:solidFill>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0235853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BE0BFADD-8DB5-49AD-B13D-29AE73023519}"/>
              </a:ext>
            </a:extLst>
          </p:cNvPr>
          <p:cNvSpPr txBox="1">
            <a:spLocks noChangeArrowheads="1"/>
          </p:cNvSpPr>
          <p:nvPr/>
        </p:nvSpPr>
        <p:spPr>
          <a:xfrm>
            <a:off x="669924" y="1283368"/>
            <a:ext cx="10850563" cy="47805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defRPr/>
            </a:pPr>
            <a:r>
              <a:rPr lang="en-US" altLang="zh-CN" sz="2400" b="1" dirty="0">
                <a:latin typeface="Times New Roman" panose="02020603050405020304" pitchFamily="18" charset="0"/>
                <a:cs typeface="Times New Roman" panose="02020603050405020304" pitchFamily="18" charset="0"/>
              </a:rPr>
              <a:t>2. Journals Translation table</a:t>
            </a:r>
          </a:p>
          <a:p>
            <a:pPr indent="0">
              <a:lnSpc>
                <a:spcPct val="150000"/>
              </a:lnSpc>
              <a:buFont typeface="Arial" panose="020B0604020202020204" pitchFamily="34" charset="0"/>
              <a:buNone/>
              <a:defRPr/>
            </a:pPr>
            <a:r>
              <a:rPr lang="zh-CN" altLang="en-US" dirty="0"/>
              <a:t>包括刊名全称、缩写和</a:t>
            </a:r>
            <a:r>
              <a:rPr lang="en-US" altLang="zh-CN" dirty="0"/>
              <a:t>ISSN</a:t>
            </a:r>
            <a:r>
              <a:rPr lang="zh-CN" altLang="en-US" dirty="0"/>
              <a:t>号。该转换表能把键入的刊名全称转换为“</a:t>
            </a:r>
            <a:r>
              <a:rPr lang="en-US" altLang="zh-CN" dirty="0"/>
              <a:t>MEDLINE</a:t>
            </a:r>
            <a:r>
              <a:rPr lang="zh-CN" altLang="en-US" dirty="0"/>
              <a:t>的标准缩写</a:t>
            </a:r>
            <a:r>
              <a:rPr lang="en-US" altLang="zh-CN" dirty="0"/>
              <a:t>+[Journal Name]</a:t>
            </a:r>
            <a:r>
              <a:rPr lang="zh-CN" altLang="en-US" dirty="0"/>
              <a:t>”后进行检索。</a:t>
            </a:r>
            <a:endParaRPr lang="en-US" altLang="zh-CN" dirty="0"/>
          </a:p>
          <a:p>
            <a:pPr lvl="1">
              <a:lnSpc>
                <a:spcPct val="150000"/>
              </a:lnSpc>
              <a:defRP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New England journal of medicine </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转换为“</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N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Engl</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J Med”[Journal]</a:t>
            </a:r>
          </a:p>
          <a:p>
            <a:pPr lvl="1">
              <a:lnSpc>
                <a:spcPct val="150000"/>
              </a:lnSpc>
              <a:defRPr/>
            </a:pP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Clin Lung Cancer. 2010 Jan;11(1):51-6 </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转换为：</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"Clin Lung Cancer"[Journal] AND 2010[PDAT] AND  11[VOL] AND 1[ISS] AND 51-6[PAGE]</a:t>
            </a:r>
          </a:p>
        </p:txBody>
      </p:sp>
      <p:sp>
        <p:nvSpPr>
          <p:cNvPr id="4" name="标题 3">
            <a:extLst>
              <a:ext uri="{FF2B5EF4-FFF2-40B4-BE49-F238E27FC236}">
                <a16:creationId xmlns:a16="http://schemas.microsoft.com/office/drawing/2014/main" id="{62A78522-210F-4425-94EE-815CD4FD86DF}"/>
              </a:ext>
            </a:extLst>
          </p:cNvPr>
          <p:cNvSpPr>
            <a:spLocks noGrp="1"/>
          </p:cNvSpPr>
          <p:nvPr>
            <p:ph type="title"/>
          </p:nvPr>
        </p:nvSpPr>
        <p:spPr/>
        <p:txBody>
          <a:bodyPr/>
          <a:lstStyle/>
          <a:p>
            <a:endParaRPr lang="zh-CN" altLang="en-US"/>
          </a:p>
        </p:txBody>
      </p:sp>
    </p:spTree>
    <p:extLst>
      <p:ext uri="{BB962C8B-B14F-4D97-AF65-F5344CB8AC3E}">
        <p14:creationId xmlns:p14="http://schemas.microsoft.com/office/powerpoint/2010/main" val="2635562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B1BC7B21-414D-4A82-A0B3-84B037938778}"/>
              </a:ext>
            </a:extLst>
          </p:cNvPr>
          <p:cNvSpPr txBox="1">
            <a:spLocks/>
          </p:cNvSpPr>
          <p:nvPr/>
        </p:nvSpPr>
        <p:spPr>
          <a:xfrm>
            <a:off x="673769" y="1062971"/>
            <a:ext cx="11226644" cy="54180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en-US" altLang="zh-CN" sz="2400" dirty="0">
                <a:latin typeface="Times New Roman" panose="02020603050405020304" pitchFamily="18" charset="0"/>
                <a:cs typeface="Times New Roman" panose="02020603050405020304" pitchFamily="18" charset="0"/>
              </a:rPr>
              <a:t>3. Full Author Translation table</a:t>
            </a:r>
          </a:p>
          <a:p>
            <a:pPr>
              <a:buFont typeface="Arial" panose="020B0604020202020204" pitchFamily="34" charset="0"/>
              <a:buNone/>
            </a:pPr>
            <a:r>
              <a:rPr lang="en-US" altLang="zh-CN" sz="2400" dirty="0">
                <a:latin typeface="宋体" panose="02010600030101010101" pitchFamily="2" charset="-122"/>
                <a:ea typeface="宋体" panose="02010600030101010101" pitchFamily="2" charset="-122"/>
                <a:cs typeface="Times New Roman" panose="02020603050405020304" pitchFamily="18" charset="0"/>
              </a:rPr>
              <a:t>    2002</a:t>
            </a:r>
            <a:r>
              <a:rPr lang="zh-CN" altLang="en-US" sz="2400" dirty="0">
                <a:latin typeface="宋体" panose="02010600030101010101" pitchFamily="2" charset="-122"/>
                <a:ea typeface="宋体" panose="02010600030101010101" pitchFamily="2" charset="-122"/>
                <a:cs typeface="Times New Roman" panose="02020603050405020304" pitchFamily="18" charset="0"/>
              </a:rPr>
              <a:t>年以来发表的带有作者全名的文献</a:t>
            </a:r>
            <a:endParaRPr lang="en-US" altLang="zh-CN" sz="2400" dirty="0">
              <a:latin typeface="宋体" panose="02010600030101010101" pitchFamily="2" charset="-122"/>
              <a:ea typeface="宋体" panose="02010600030101010101" pitchFamily="2" charset="-122"/>
              <a:cs typeface="Times New Roman" panose="02020603050405020304" pitchFamily="18" charset="0"/>
            </a:endParaRPr>
          </a:p>
          <a:p>
            <a:pPr>
              <a:buFont typeface="Arial" panose="020B0604020202020204" pitchFamily="34" charset="0"/>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作者姓名可以采用正常的或倒置的</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buFont typeface="Arial" panose="020B0604020202020204" pitchFamily="34" charset="0"/>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Julia s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wong</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wong</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Julia s/</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wong</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Julia s</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buFont typeface="Arial" panose="020B0604020202020204" pitchFamily="34" charset="0"/>
              <a:buNone/>
            </a:pPr>
            <a:r>
              <a:rPr lang="en-US" altLang="zh-CN" sz="2600" dirty="0">
                <a:latin typeface="Times New Roman" panose="02020603050405020304" pitchFamily="18" charset="0"/>
                <a:ea typeface="宋体" panose="02010600030101010101" pitchFamily="2" charset="-122"/>
                <a:cs typeface="Times New Roman" panose="02020603050405020304" pitchFamily="18" charset="0"/>
              </a:rPr>
              <a:t>4. Full Investigator Translation table</a:t>
            </a:r>
          </a:p>
          <a:p>
            <a:pPr>
              <a:buFont typeface="Arial" panose="020B0604020202020204" pitchFamily="34" charset="0"/>
              <a:buNone/>
            </a:pPr>
            <a:r>
              <a:rPr lang="en-US" altLang="zh-CN" sz="2600" dirty="0">
                <a:latin typeface="Times New Roman" panose="02020603050405020304" pitchFamily="18" charset="0"/>
                <a:ea typeface="宋体" panose="02010600030101010101" pitchFamily="2" charset="-122"/>
                <a:cs typeface="Times New Roman" panose="02020603050405020304" pitchFamily="18" charset="0"/>
              </a:rPr>
              <a:t>5. Author index</a:t>
            </a:r>
          </a:p>
          <a:p>
            <a:pPr>
              <a:buFont typeface="Arial" panose="020B0604020202020204" pitchFamily="34" charset="0"/>
              <a:buNone/>
            </a:pPr>
            <a:r>
              <a:rPr lang="en-US" altLang="zh-CN" sz="26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600" dirty="0">
                <a:latin typeface="Times New Roman" panose="02020603050405020304" pitchFamily="18" charset="0"/>
                <a:ea typeface="宋体" panose="02010600030101010101" pitchFamily="2" charset="-122"/>
                <a:cs typeface="Times New Roman" panose="02020603050405020304" pitchFamily="18" charset="0"/>
              </a:rPr>
              <a:t>姓在前，名在后，首字母缩写 </a:t>
            </a:r>
            <a:r>
              <a:rPr lang="en-US" altLang="zh-CN" sz="2600" dirty="0" err="1">
                <a:latin typeface="Times New Roman" panose="02020603050405020304" pitchFamily="18" charset="0"/>
                <a:ea typeface="宋体" panose="02010600030101010101" pitchFamily="2" charset="-122"/>
                <a:cs typeface="Times New Roman" panose="02020603050405020304" pitchFamily="18" charset="0"/>
              </a:rPr>
              <a:t>o’bren</a:t>
            </a:r>
            <a:r>
              <a:rPr lang="en-US" altLang="zh-CN" sz="26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dirty="0" err="1">
                <a:latin typeface="Times New Roman" panose="02020603050405020304" pitchFamily="18" charset="0"/>
                <a:ea typeface="宋体" panose="02010600030101010101" pitchFamily="2" charset="-122"/>
                <a:cs typeface="Times New Roman" panose="02020603050405020304" pitchFamily="18" charset="0"/>
              </a:rPr>
              <a:t>jm</a:t>
            </a:r>
            <a:r>
              <a:rPr lang="en-US" altLang="zh-CN" sz="26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dirty="0" err="1">
                <a:latin typeface="Times New Roman" panose="02020603050405020304" pitchFamily="18" charset="0"/>
                <a:ea typeface="宋体" panose="02010600030101010101" pitchFamily="2" charset="-122"/>
                <a:cs typeface="Times New Roman" panose="02020603050405020304" pitchFamily="18" charset="0"/>
              </a:rPr>
              <a:t>adams</a:t>
            </a:r>
            <a:r>
              <a:rPr lang="en-US" altLang="zh-CN" sz="26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600" dirty="0" err="1">
                <a:latin typeface="Times New Roman" panose="02020603050405020304" pitchFamily="18" charset="0"/>
                <a:ea typeface="宋体" panose="02010600030101010101" pitchFamily="2" charset="-122"/>
                <a:cs typeface="Times New Roman" panose="02020603050405020304" pitchFamily="18" charset="0"/>
              </a:rPr>
              <a:t>sh</a:t>
            </a:r>
            <a:endParaRPr lang="en-US" altLang="zh-CN" sz="2600" dirty="0">
              <a:latin typeface="Times New Roman" panose="02020603050405020304" pitchFamily="18" charset="0"/>
              <a:ea typeface="宋体" panose="02010600030101010101" pitchFamily="2" charset="-122"/>
              <a:cs typeface="Times New Roman" panose="02020603050405020304" pitchFamily="18" charset="0"/>
            </a:endParaRPr>
          </a:p>
          <a:p>
            <a:pPr marL="342900" lvl="1" indent="0">
              <a:buFont typeface="Arial" panose="020B0604020202020204" pitchFamily="34" charset="0"/>
              <a:buNone/>
            </a:pPr>
            <a:r>
              <a:rPr lang="en-US" altLang="zh-CN" sz="2400" dirty="0">
                <a:latin typeface="宋体" panose="02010600030101010101" pitchFamily="2" charset="-122"/>
                <a:ea typeface="宋体" panose="02010600030101010101" pitchFamily="2" charset="-122"/>
              </a:rPr>
              <a:t>1966-1984 </a:t>
            </a:r>
            <a:r>
              <a:rPr lang="zh-CN" altLang="en-US" sz="2400" dirty="0">
                <a:latin typeface="宋体" panose="02010600030101010101" pitchFamily="2" charset="-122"/>
                <a:ea typeface="宋体" panose="02010600030101010101" pitchFamily="2" charset="-122"/>
              </a:rPr>
              <a:t>不限制</a:t>
            </a:r>
            <a:r>
              <a:rPr lang="en-US" altLang="zh-CN" sz="2400" dirty="0">
                <a:latin typeface="宋体" panose="02010600030101010101" pitchFamily="2" charset="-122"/>
                <a:ea typeface="宋体" panose="02010600030101010101" pitchFamily="2" charset="-122"/>
              </a:rPr>
              <a:t>		1984-1995</a:t>
            </a:r>
            <a:r>
              <a:rPr lang="zh-CN" altLang="en-US" sz="2400" dirty="0">
                <a:latin typeface="宋体" panose="02010600030101010101" pitchFamily="2" charset="-122"/>
                <a:ea typeface="宋体" panose="02010600030101010101" pitchFamily="2" charset="-122"/>
              </a:rPr>
              <a:t>：前</a:t>
            </a:r>
            <a:r>
              <a:rPr lang="en-US" altLang="zh-CN" sz="2400" dirty="0">
                <a:latin typeface="宋体" panose="02010600030101010101" pitchFamily="2" charset="-122"/>
                <a:ea typeface="宋体" panose="02010600030101010101" pitchFamily="2" charset="-122"/>
              </a:rPr>
              <a:t>10</a:t>
            </a:r>
            <a:r>
              <a:rPr lang="zh-CN" altLang="en-US" sz="2400" dirty="0">
                <a:latin typeface="宋体" panose="02010600030101010101" pitchFamily="2" charset="-122"/>
                <a:ea typeface="宋体" panose="02010600030101010101" pitchFamily="2" charset="-122"/>
              </a:rPr>
              <a:t>个作者</a:t>
            </a:r>
            <a:r>
              <a:rPr lang="en-US" altLang="zh-CN" sz="2400" dirty="0">
                <a:latin typeface="宋体" panose="02010600030101010101" pitchFamily="2" charset="-122"/>
                <a:ea typeface="宋体" panose="02010600030101010101" pitchFamily="2" charset="-122"/>
              </a:rPr>
              <a:t> </a:t>
            </a:r>
          </a:p>
          <a:p>
            <a:pPr marL="342900" lvl="1" indent="0">
              <a:buFont typeface="Arial" panose="020B0604020202020204" pitchFamily="34" charset="0"/>
              <a:buNone/>
            </a:pPr>
            <a:r>
              <a:rPr lang="en-US" altLang="zh-CN" sz="2400" dirty="0">
                <a:latin typeface="宋体" panose="02010600030101010101" pitchFamily="2" charset="-122"/>
                <a:ea typeface="宋体" panose="02010600030101010101" pitchFamily="2" charset="-122"/>
              </a:rPr>
              <a:t>1996-2000:25</a:t>
            </a:r>
            <a:r>
              <a:rPr lang="zh-CN" altLang="en-US" sz="2400" dirty="0">
                <a:latin typeface="宋体" panose="02010600030101010101" pitchFamily="2" charset="-122"/>
                <a:ea typeface="宋体" panose="02010600030101010101" pitchFamily="2" charset="-122"/>
              </a:rPr>
              <a:t>个作者</a:t>
            </a:r>
            <a:r>
              <a:rPr lang="en-US" altLang="zh-CN" sz="2400" dirty="0">
                <a:latin typeface="宋体" panose="02010600030101010101" pitchFamily="2" charset="-122"/>
                <a:ea typeface="宋体" panose="02010600030101010101" pitchFamily="2" charset="-122"/>
              </a:rPr>
              <a:t>		2000-  : </a:t>
            </a:r>
            <a:r>
              <a:rPr lang="zh-CN" altLang="en-US" sz="2400" dirty="0">
                <a:latin typeface="宋体" panose="02010600030101010101" pitchFamily="2" charset="-122"/>
                <a:ea typeface="宋体" panose="02010600030101010101" pitchFamily="2" charset="-122"/>
              </a:rPr>
              <a:t>不限制</a:t>
            </a:r>
            <a:endParaRPr lang="en-US" altLang="zh-CN" sz="2400" dirty="0">
              <a:latin typeface="宋体" panose="02010600030101010101" pitchFamily="2" charset="-122"/>
              <a:ea typeface="宋体" panose="02010600030101010101" pitchFamily="2" charset="-122"/>
            </a:endParaRPr>
          </a:p>
          <a:p>
            <a:pPr>
              <a:buFont typeface="Arial" panose="020B0604020202020204" pitchFamily="34" charset="0"/>
              <a:buNone/>
            </a:pPr>
            <a:r>
              <a:rPr lang="en-US" altLang="zh-CN" sz="2400" dirty="0">
                <a:latin typeface="Times New Roman" panose="02020603050405020304" pitchFamily="18" charset="0"/>
                <a:cs typeface="Times New Roman" panose="02020603050405020304" pitchFamily="18" charset="0"/>
              </a:rPr>
              <a:t>    </a:t>
            </a:r>
            <a:r>
              <a:rPr lang="en-US" altLang="zh-CN" sz="2400" dirty="0">
                <a:latin typeface="宋体" panose="02010600030101010101" pitchFamily="2" charset="-122"/>
                <a:ea typeface="宋体" panose="02010600030101010101" pitchFamily="2" charset="-122"/>
              </a:rPr>
              <a:t>1990</a:t>
            </a:r>
            <a:r>
              <a:rPr lang="zh-CN" altLang="en-US" sz="2400" dirty="0">
                <a:latin typeface="宋体" panose="02010600030101010101" pitchFamily="2" charset="-122"/>
                <a:ea typeface="宋体" panose="02010600030101010101" pitchFamily="2" charset="-122"/>
              </a:rPr>
              <a:t>前：小语种</a:t>
            </a:r>
            <a:r>
              <a:rPr lang="en-US" altLang="zh-CN" sz="2400" dirty="0">
                <a:latin typeface="宋体" panose="02010600030101010101" pitchFamily="2" charset="-122"/>
                <a:ea typeface="宋体" panose="02010600030101010101" pitchFamily="2" charset="-122"/>
              </a:rPr>
              <a:t>/</a:t>
            </a:r>
            <a:r>
              <a:rPr lang="zh-CN" altLang="en-US" sz="2400" dirty="0">
                <a:latin typeface="宋体" panose="02010600030101010101" pitchFamily="2" charset="-122"/>
                <a:ea typeface="宋体" panose="02010600030101010101" pitchFamily="2" charset="-122"/>
              </a:rPr>
              <a:t>日语所有作者名字转成</a:t>
            </a:r>
            <a:r>
              <a:rPr lang="en-US" altLang="zh-CN" sz="2400" dirty="0">
                <a:latin typeface="Times New Roman" panose="02020603050405020304" pitchFamily="18" charset="0"/>
                <a:ea typeface="宋体" panose="02010600030101010101" pitchFamily="2" charset="-122"/>
              </a:rPr>
              <a:t>Roman alphabet</a:t>
            </a:r>
          </a:p>
          <a:p>
            <a:pPr>
              <a:buFont typeface="Arial" panose="020B0604020202020204" pitchFamily="34" charset="0"/>
              <a:buNone/>
            </a:pPr>
            <a:r>
              <a:rPr lang="en-US" altLang="zh-CN" sz="2400" dirty="0">
                <a:latin typeface="宋体" panose="02010600030101010101" pitchFamily="2" charset="-122"/>
                <a:ea typeface="宋体" panose="02010600030101010101" pitchFamily="2" charset="-122"/>
              </a:rPr>
              <a:t>  1990-2016	</a:t>
            </a:r>
            <a:r>
              <a:rPr lang="zh-CN" altLang="en-US" sz="2400" dirty="0">
                <a:latin typeface="宋体" panose="02010600030101010101" pitchFamily="2" charset="-122"/>
                <a:ea typeface="宋体" panose="02010600030101010101" pitchFamily="2" charset="-122"/>
              </a:rPr>
              <a:t>转换</a:t>
            </a:r>
            <a:r>
              <a:rPr lang="en-US" altLang="zh-CN" sz="2400" dirty="0">
                <a:latin typeface="宋体" panose="02010600030101010101" pitchFamily="2" charset="-122"/>
                <a:ea typeface="宋体" panose="02010600030101010101" pitchFamily="2" charset="-122"/>
              </a:rPr>
              <a:t>10</a:t>
            </a:r>
            <a:r>
              <a:rPr lang="zh-CN" altLang="en-US" sz="2400" dirty="0">
                <a:latin typeface="宋体" panose="02010600030101010101" pitchFamily="2" charset="-122"/>
                <a:ea typeface="宋体" panose="02010600030101010101" pitchFamily="2" charset="-122"/>
              </a:rPr>
              <a:t>个作者</a:t>
            </a:r>
            <a:r>
              <a:rPr lang="en-US" altLang="zh-CN" sz="2400" dirty="0">
                <a:latin typeface="宋体" panose="02010600030101010101" pitchFamily="2" charset="-122"/>
                <a:ea typeface="宋体" panose="02010600030101010101" pitchFamily="2" charset="-122"/>
              </a:rPr>
              <a:t>    2016</a:t>
            </a:r>
            <a:r>
              <a:rPr lang="zh-CN" altLang="en-US" sz="2400" dirty="0">
                <a:latin typeface="宋体" panose="02010600030101010101" pitchFamily="2" charset="-122"/>
                <a:ea typeface="宋体" panose="02010600030101010101" pitchFamily="2" charset="-122"/>
              </a:rPr>
              <a:t>年后</a:t>
            </a:r>
            <a:r>
              <a:rPr lang="en-US" altLang="zh-CN" sz="2400" dirty="0">
                <a:latin typeface="宋体" panose="02010600030101010101" pitchFamily="2" charset="-122"/>
                <a:ea typeface="宋体" panose="02010600030101010101" pitchFamily="2" charset="-122"/>
              </a:rPr>
              <a:t>	</a:t>
            </a:r>
            <a:r>
              <a:rPr lang="zh-CN" altLang="en-US" sz="2400" dirty="0">
                <a:latin typeface="宋体" panose="02010600030101010101" pitchFamily="2" charset="-122"/>
                <a:ea typeface="宋体" panose="02010600030101010101" pitchFamily="2" charset="-122"/>
              </a:rPr>
              <a:t>不再转换。</a:t>
            </a:r>
            <a:endParaRPr lang="en-US" altLang="zh-CN" sz="2400" dirty="0">
              <a:latin typeface="宋体" panose="02010600030101010101" pitchFamily="2" charset="-122"/>
              <a:ea typeface="宋体" panose="02010600030101010101" pitchFamily="2" charset="-122"/>
            </a:endParaRPr>
          </a:p>
          <a:p>
            <a:pPr>
              <a:buFont typeface="Arial" panose="020B0604020202020204" pitchFamily="34" charset="0"/>
              <a:buNone/>
            </a:pPr>
            <a:r>
              <a:rPr lang="en-US" altLang="zh-CN" sz="2400" dirty="0">
                <a:latin typeface="Times New Roman" panose="02020603050405020304" pitchFamily="18" charset="0"/>
                <a:cs typeface="Times New Roman" panose="02020603050405020304" pitchFamily="18" charset="0"/>
              </a:rPr>
              <a:t>     </a:t>
            </a:r>
            <a:r>
              <a:rPr lang="zh-CN" altLang="en-US" sz="2400" dirty="0">
                <a:latin typeface="宋体" panose="02010600030101010101" pitchFamily="2" charset="-122"/>
                <a:ea typeface="宋体" panose="02010600030101010101" pitchFamily="2" charset="-122"/>
              </a:rPr>
              <a:t>中文作者因有英文摘要，不转换</a:t>
            </a:r>
            <a:endParaRPr lang="zh-CN" altLang="en-US" sz="1300" dirty="0"/>
          </a:p>
        </p:txBody>
      </p:sp>
    </p:spTree>
    <p:extLst>
      <p:ext uri="{BB962C8B-B14F-4D97-AF65-F5344CB8AC3E}">
        <p14:creationId xmlns:p14="http://schemas.microsoft.com/office/powerpoint/2010/main" val="30138896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FCE45006-D421-4370-9A7F-BD826A70A031}"/>
              </a:ext>
            </a:extLst>
          </p:cNvPr>
          <p:cNvSpPr txBox="1">
            <a:spLocks/>
          </p:cNvSpPr>
          <p:nvPr/>
        </p:nvSpPr>
        <p:spPr>
          <a:xfrm>
            <a:off x="1090295" y="1080947"/>
            <a:ext cx="10430192" cy="552886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None/>
            </a:pPr>
            <a:r>
              <a:rPr lang="zh-CN" altLang="en-US" sz="2400" dirty="0">
                <a:latin typeface="Times New Roman" panose="02020603050405020304" pitchFamily="18" charset="0"/>
                <a:ea typeface="幼圆" panose="02010509060101010101" pitchFamily="49" charset="-122"/>
                <a:cs typeface="Times New Roman" panose="02020603050405020304" pitchFamily="18" charset="0"/>
              </a:rPr>
              <a:t>  如果仍然找不到匹配词，就会把该词组断开后再重复上述自动词汇转换过程，找到与键入的词语相匹配词语为止。若仍然没有匹配词，单个词会被联一起（用</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AND</a:t>
            </a:r>
            <a:r>
              <a:rPr lang="zh-CN" altLang="en-US" sz="2400" dirty="0">
                <a:latin typeface="Times New Roman" panose="02020603050405020304" pitchFamily="18" charset="0"/>
                <a:ea typeface="幼圆" panose="02010509060101010101" pitchFamily="49" charset="-122"/>
                <a:cs typeface="Times New Roman" panose="02020603050405020304" pitchFamily="18" charset="0"/>
              </a:rPr>
              <a:t>）在全部字段中检索。</a:t>
            </a:r>
          </a:p>
          <a:p>
            <a:pPr>
              <a:lnSpc>
                <a:spcPct val="150000"/>
              </a:lnSpc>
              <a:buFont typeface="Arial" panose="020B0604020202020204" pitchFamily="34" charset="0"/>
              <a:buNone/>
            </a:pPr>
            <a:r>
              <a:rPr lang="zh-CN" altLang="en-US" sz="2400" dirty="0">
                <a:latin typeface="Times New Roman" panose="02020603050405020304" pitchFamily="18" charset="0"/>
                <a:ea typeface="幼圆" panose="02010509060101010101" pitchFamily="49" charset="-122"/>
                <a:cs typeface="Times New Roman" panose="02020603050405020304" pitchFamily="18" charset="0"/>
              </a:rPr>
              <a:t>例如：输入</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liver cancer</a:t>
            </a:r>
          </a:p>
          <a:p>
            <a:pPr marL="800100" lvl="1" indent="-457200">
              <a:lnSpc>
                <a:spcPct val="150000"/>
              </a:lnSpc>
              <a:buFont typeface="Arial Black" panose="020B0A04020102020204" pitchFamily="34" charset="0"/>
              <a:buAutoNum type="alphaLcParenR"/>
            </a:pPr>
            <a:r>
              <a:rPr lang="en-US" altLang="zh-CN" sz="2100" dirty="0">
                <a:latin typeface="Times New Roman" panose="02020603050405020304" pitchFamily="18" charset="0"/>
                <a:ea typeface="幼圆" panose="02010509060101010101" pitchFamily="49" charset="-122"/>
                <a:cs typeface="Times New Roman" panose="02020603050405020304" pitchFamily="18" charset="0"/>
              </a:rPr>
              <a:t> </a:t>
            </a:r>
            <a:r>
              <a:rPr lang="zh-CN" altLang="en-US" sz="1700" dirty="0">
                <a:latin typeface="Times New Roman" panose="02020603050405020304" pitchFamily="18" charset="0"/>
                <a:ea typeface="幼圆" panose="02010509060101010101" pitchFamily="49" charset="-122"/>
                <a:cs typeface="Times New Roman" panose="02020603050405020304" pitchFamily="18" charset="0"/>
              </a:rPr>
              <a:t>首先，将“</a:t>
            </a:r>
            <a:r>
              <a:rPr lang="en-US" altLang="zh-CN" sz="1700" dirty="0">
                <a:latin typeface="Times New Roman" panose="02020603050405020304" pitchFamily="18" charset="0"/>
                <a:ea typeface="幼圆" panose="02010509060101010101" pitchFamily="49" charset="-122"/>
                <a:cs typeface="Times New Roman" panose="02020603050405020304" pitchFamily="18" charset="0"/>
              </a:rPr>
              <a:t>liver cancer</a:t>
            </a:r>
            <a:r>
              <a:rPr lang="zh-CN" altLang="en-US" sz="1700" dirty="0">
                <a:latin typeface="Times New Roman" panose="02020603050405020304" pitchFamily="18" charset="0"/>
                <a:ea typeface="幼圆" panose="02010509060101010101" pitchFamily="49" charset="-122"/>
                <a:cs typeface="Times New Roman" panose="02020603050405020304" pitchFamily="18" charset="0"/>
              </a:rPr>
              <a:t>”作为一个短语在以上几个表里查找：</a:t>
            </a:r>
            <a:endParaRPr lang="en-US" altLang="zh-CN" sz="1700" dirty="0">
              <a:latin typeface="Times New Roman" panose="02020603050405020304" pitchFamily="18" charset="0"/>
              <a:ea typeface="幼圆" panose="02010509060101010101" pitchFamily="49" charset="-122"/>
              <a:cs typeface="Times New Roman" panose="02020603050405020304" pitchFamily="18" charset="0"/>
            </a:endParaRPr>
          </a:p>
          <a:p>
            <a:pPr marL="800100" lvl="1" indent="-457200">
              <a:lnSpc>
                <a:spcPct val="150000"/>
              </a:lnSpc>
              <a:buFont typeface="Arial Black" panose="020B0A04020102020204" pitchFamily="34" charset="0"/>
              <a:buAutoNum type="alphaLcParenR"/>
            </a:pPr>
            <a:r>
              <a:rPr lang="zh-CN" altLang="en-US" sz="2000" dirty="0">
                <a:latin typeface="Times New Roman" panose="02020603050405020304" pitchFamily="18" charset="0"/>
                <a:ea typeface="幼圆" panose="02010509060101010101" pitchFamily="49" charset="-122"/>
                <a:cs typeface="Times New Roman" panose="02020603050405020304" pitchFamily="18" charset="0"/>
              </a:rPr>
              <a:t>然后，将“</a:t>
            </a:r>
            <a:r>
              <a:rPr lang="en-US" altLang="zh-CN" sz="2000" dirty="0">
                <a:latin typeface="Times New Roman" panose="02020603050405020304" pitchFamily="18" charset="0"/>
                <a:ea typeface="幼圆" panose="02010509060101010101" pitchFamily="49" charset="-122"/>
                <a:cs typeface="Times New Roman" panose="02020603050405020304" pitchFamily="18" charset="0"/>
              </a:rPr>
              <a:t>liver cancer</a:t>
            </a:r>
            <a:r>
              <a:rPr lang="zh-CN" altLang="en-US" sz="2000" dirty="0">
                <a:latin typeface="Times New Roman" panose="02020603050405020304" pitchFamily="18" charset="0"/>
                <a:ea typeface="幼圆" panose="02010509060101010101" pitchFamily="49" charset="-122"/>
                <a:cs typeface="Times New Roman" panose="02020603050405020304" pitchFamily="18" charset="0"/>
              </a:rPr>
              <a:t>”分成“</a:t>
            </a:r>
            <a:r>
              <a:rPr lang="en-US" altLang="zh-CN" sz="2000" dirty="0">
                <a:latin typeface="Times New Roman" panose="02020603050405020304" pitchFamily="18" charset="0"/>
                <a:ea typeface="幼圆" panose="02010509060101010101" pitchFamily="49" charset="-122"/>
                <a:cs typeface="Times New Roman" panose="02020603050405020304" pitchFamily="18" charset="0"/>
              </a:rPr>
              <a:t>liver</a:t>
            </a:r>
            <a:r>
              <a:rPr lang="zh-CN" altLang="en-US" sz="2000" dirty="0">
                <a:latin typeface="Times New Roman" panose="02020603050405020304" pitchFamily="18" charset="0"/>
                <a:ea typeface="幼圆" panose="02010509060101010101" pitchFamily="49" charset="-122"/>
                <a:cs typeface="Times New Roman" panose="02020603050405020304" pitchFamily="18" charset="0"/>
              </a:rPr>
              <a:t>”和“</a:t>
            </a:r>
            <a:r>
              <a:rPr lang="en-US" altLang="zh-CN" sz="2000" dirty="0">
                <a:latin typeface="Times New Roman" panose="02020603050405020304" pitchFamily="18" charset="0"/>
                <a:ea typeface="幼圆" panose="02010509060101010101" pitchFamily="49" charset="-122"/>
                <a:cs typeface="Times New Roman" panose="02020603050405020304" pitchFamily="18" charset="0"/>
              </a:rPr>
              <a:t>cancer</a:t>
            </a:r>
            <a:r>
              <a:rPr lang="zh-CN" altLang="en-US" sz="2000" dirty="0">
                <a:latin typeface="Times New Roman" panose="02020603050405020304" pitchFamily="18" charset="0"/>
                <a:ea typeface="幼圆" panose="02010509060101010101" pitchFamily="49" charset="-122"/>
                <a:cs typeface="Times New Roman" panose="02020603050405020304" pitchFamily="18" charset="0"/>
              </a:rPr>
              <a:t>”两个词，再次在上述表中查找；</a:t>
            </a:r>
            <a:endParaRPr lang="en-US" altLang="zh-CN" sz="2000" dirty="0">
              <a:latin typeface="Times New Roman" panose="02020603050405020304" pitchFamily="18" charset="0"/>
              <a:ea typeface="幼圆" panose="02010509060101010101" pitchFamily="49" charset="-122"/>
              <a:cs typeface="Times New Roman" panose="02020603050405020304" pitchFamily="18" charset="0"/>
            </a:endParaRPr>
          </a:p>
          <a:p>
            <a:pPr marL="800100" lvl="1" indent="-457200">
              <a:lnSpc>
                <a:spcPct val="150000"/>
              </a:lnSpc>
              <a:buFont typeface="Arial Black" panose="020B0A04020102020204" pitchFamily="34" charset="0"/>
              <a:buAutoNum type="alphaLcParenR"/>
            </a:pPr>
            <a:r>
              <a:rPr lang="zh-CN" altLang="en-US" sz="2000" dirty="0">
                <a:latin typeface="Times New Roman" panose="02020603050405020304" pitchFamily="18" charset="0"/>
                <a:ea typeface="幼圆" panose="02010509060101010101" pitchFamily="49" charset="-122"/>
                <a:cs typeface="Times New Roman" panose="02020603050405020304" pitchFamily="18" charset="0"/>
              </a:rPr>
              <a:t>最后，将“</a:t>
            </a:r>
            <a:r>
              <a:rPr lang="en-US" altLang="zh-CN" sz="2000" dirty="0">
                <a:latin typeface="Times New Roman" panose="02020603050405020304" pitchFamily="18" charset="0"/>
                <a:ea typeface="幼圆" panose="02010509060101010101" pitchFamily="49" charset="-122"/>
                <a:cs typeface="Times New Roman" panose="02020603050405020304" pitchFamily="18" charset="0"/>
              </a:rPr>
              <a:t>liver</a:t>
            </a:r>
            <a:r>
              <a:rPr lang="zh-CN" altLang="en-US" sz="2000" dirty="0">
                <a:latin typeface="Times New Roman" panose="02020603050405020304" pitchFamily="18" charset="0"/>
                <a:ea typeface="幼圆" panose="02010509060101010101" pitchFamily="49" charset="-122"/>
                <a:cs typeface="Times New Roman" panose="02020603050405020304" pitchFamily="18" charset="0"/>
              </a:rPr>
              <a:t>”和“</a:t>
            </a:r>
            <a:r>
              <a:rPr lang="en-US" altLang="zh-CN" sz="2000" dirty="0">
                <a:latin typeface="Times New Roman" panose="02020603050405020304" pitchFamily="18" charset="0"/>
                <a:ea typeface="幼圆" panose="02010509060101010101" pitchFamily="49" charset="-122"/>
                <a:cs typeface="Times New Roman" panose="02020603050405020304" pitchFamily="18" charset="0"/>
              </a:rPr>
              <a:t>cancer</a:t>
            </a:r>
            <a:r>
              <a:rPr lang="zh-CN" altLang="en-US" sz="2000" dirty="0">
                <a:latin typeface="Times New Roman" panose="02020603050405020304" pitchFamily="18" charset="0"/>
                <a:ea typeface="幼圆" panose="02010509060101010101" pitchFamily="49" charset="-122"/>
                <a:cs typeface="Times New Roman" panose="02020603050405020304" pitchFamily="18" charset="0"/>
              </a:rPr>
              <a:t>”及其匹配的主题词，在所有字段查找。</a:t>
            </a:r>
            <a:endParaRPr lang="zh-CN" altLang="en-US" sz="2000" dirty="0"/>
          </a:p>
        </p:txBody>
      </p:sp>
    </p:spTree>
    <p:extLst>
      <p:ext uri="{BB962C8B-B14F-4D97-AF65-F5344CB8AC3E}">
        <p14:creationId xmlns:p14="http://schemas.microsoft.com/office/powerpoint/2010/main" val="1906754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611189"/>
            <a:ext cx="12192000" cy="2246811"/>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3038475"/>
            <a:ext cx="3399155" cy="214249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5" name="文本框 4"/>
          <p:cNvSpPr txBox="1"/>
          <p:nvPr/>
        </p:nvSpPr>
        <p:spPr>
          <a:xfrm>
            <a:off x="912495" y="3180405"/>
            <a:ext cx="1350645" cy="1568450"/>
          </a:xfrm>
          <a:prstGeom prst="rect">
            <a:avLst/>
          </a:prstGeom>
          <a:noFill/>
        </p:spPr>
        <p:txBody>
          <a:bodyPr wrap="none" rtlCol="0">
            <a:spAutoFit/>
          </a:bodyPr>
          <a:lstStyle/>
          <a:p>
            <a:r>
              <a:rPr lang="en-US" altLang="zh-CN" sz="9600" i="1" dirty="0">
                <a:solidFill>
                  <a:schemeClr val="tx1">
                    <a:lumMod val="75000"/>
                    <a:lumOff val="25000"/>
                  </a:schemeClr>
                </a:solidFill>
                <a:latin typeface="Adobe Gothic Std B" panose="020B0800000000000000" pitchFamily="34" charset="-128"/>
                <a:ea typeface="Adobe Gothic Std B" panose="020B0800000000000000" pitchFamily="34" charset="-128"/>
              </a:rPr>
              <a:t>01</a:t>
            </a:r>
            <a:endParaRPr lang="zh-CN" altLang="en-US" sz="9600" i="1" dirty="0">
              <a:solidFill>
                <a:schemeClr val="tx1">
                  <a:lumMod val="75000"/>
                  <a:lumOff val="25000"/>
                </a:schemeClr>
              </a:solidFill>
              <a:latin typeface="Adobe Gothic Std B" panose="020B0800000000000000" pitchFamily="34" charset="-128"/>
            </a:endParaRPr>
          </a:p>
        </p:txBody>
      </p:sp>
      <p:sp>
        <p:nvSpPr>
          <p:cNvPr id="6" name="文本框 5"/>
          <p:cNvSpPr txBox="1"/>
          <p:nvPr/>
        </p:nvSpPr>
        <p:spPr>
          <a:xfrm>
            <a:off x="187248" y="5341764"/>
            <a:ext cx="8593681" cy="769441"/>
          </a:xfrm>
          <a:prstGeom prst="rect">
            <a:avLst/>
          </a:prstGeom>
          <a:noFill/>
        </p:spPr>
        <p:txBody>
          <a:bodyPr wrap="square" rtlCol="0">
            <a:spAutoFit/>
          </a:bodyPr>
          <a:lstStyle/>
          <a:p>
            <a:pPr algn="ctr"/>
            <a:r>
              <a:rPr lang="en-US" altLang="zh-CN" sz="4400" dirty="0" err="1">
                <a:solidFill>
                  <a:schemeClr val="bg1"/>
                </a:solidFill>
              </a:rPr>
              <a:t>Pubmed</a:t>
            </a:r>
            <a:r>
              <a:rPr lang="zh-CN" altLang="en-US" sz="4400" dirty="0">
                <a:solidFill>
                  <a:schemeClr val="bg1"/>
                </a:solidFill>
              </a:rPr>
              <a:t>简介</a:t>
            </a:r>
            <a:endParaRPr lang="zh-CN" altLang="en-US" sz="2400" dirty="0">
              <a:solidFill>
                <a:schemeClr val="bg1"/>
              </a:solidFill>
            </a:endParaRPr>
          </a:p>
        </p:txBody>
      </p:sp>
      <p:pic>
        <p:nvPicPr>
          <p:cNvPr id="7" name="图片 6"/>
          <p:cNvPicPr>
            <a:picLocks noChangeAspect="1"/>
          </p:cNvPicPr>
          <p:nvPr>
            <p:custDataLst>
              <p:tags r:id="rId1"/>
            </p:custDataLst>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42945" y="-38100"/>
            <a:ext cx="8949055" cy="5219065"/>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转换结果</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AA792EAB-C38E-4B12-93D5-628BE556462A}"/>
              </a:ext>
            </a:extLst>
          </p:cNvPr>
          <p:cNvSpPr txBox="1">
            <a:spLocks noChangeArrowheads="1"/>
          </p:cNvSpPr>
          <p:nvPr/>
        </p:nvSpPr>
        <p:spPr>
          <a:xfrm>
            <a:off x="914400" y="1080947"/>
            <a:ext cx="10812379" cy="52877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liver cancer</a:t>
            </a:r>
            <a:r>
              <a:rPr lang="zh-CN" altLang="en-US" sz="2400" dirty="0">
                <a:latin typeface="Times New Roman" panose="02020603050405020304" pitchFamily="18" charset="0"/>
                <a:ea typeface="幼圆" panose="02010509060101010101" pitchFamily="49" charset="-122"/>
                <a:cs typeface="Times New Roman" panose="02020603050405020304" pitchFamily="18" charset="0"/>
              </a:rPr>
              <a:t>转换为</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a:t>
            </a:r>
            <a:r>
              <a:rPr lang="zh-CN" altLang="en-US" sz="2400"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"liver neoplasms"[</a:t>
            </a:r>
            <a:r>
              <a:rPr lang="en-US" altLang="zh-CN" sz="2400" dirty="0" err="1">
                <a:latin typeface="Times New Roman" panose="02020603050405020304" pitchFamily="18" charset="0"/>
                <a:ea typeface="幼圆" panose="02010509060101010101" pitchFamily="49" charset="-122"/>
                <a:cs typeface="Times New Roman" panose="02020603050405020304" pitchFamily="18" charset="0"/>
              </a:rPr>
              <a:t>MeSH</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 Terms] OR ("liver"[All Fields] AND "neoplasms"[All Fields]) OR "liver neoplasms"[All Fields] OR ("liver"[All Fields] AND "cancer"[All Fields]) OR "liver cancer"[All Fields]</a:t>
            </a:r>
          </a:p>
          <a:p>
            <a:pPr>
              <a:lnSpc>
                <a:spcPct val="150000"/>
              </a:lnSpc>
              <a:defRPr/>
            </a:pP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Vitamin c </a:t>
            </a:r>
            <a:r>
              <a:rPr lang="zh-CN" altLang="en-US" sz="2400" dirty="0">
                <a:latin typeface="Times New Roman" panose="02020603050405020304" pitchFamily="18" charset="0"/>
                <a:ea typeface="幼圆" panose="02010509060101010101" pitchFamily="49" charset="-122"/>
                <a:cs typeface="Times New Roman" panose="02020603050405020304" pitchFamily="18" charset="0"/>
              </a:rPr>
              <a:t>转换为</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a:t>
            </a:r>
            <a:r>
              <a:rPr lang="zh-CN" altLang="en-US" sz="2400" dirty="0">
                <a:latin typeface="Times New Roman" panose="02020603050405020304" pitchFamily="18" charset="0"/>
                <a:ea typeface="幼圆" panose="02010509060101010101" pitchFamily="49" charset="-122"/>
                <a:cs typeface="Times New Roman" panose="02020603050405020304" pitchFamily="18" charset="0"/>
              </a:rPr>
              <a:t> </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"ascorbic acid"[</a:t>
            </a:r>
            <a:r>
              <a:rPr lang="en-US" altLang="zh-CN" sz="2400" dirty="0" err="1">
                <a:latin typeface="Times New Roman" panose="02020603050405020304" pitchFamily="18" charset="0"/>
                <a:ea typeface="幼圆" panose="02010509060101010101" pitchFamily="49" charset="-122"/>
                <a:cs typeface="Times New Roman" panose="02020603050405020304" pitchFamily="18" charset="0"/>
              </a:rPr>
              <a:t>MeSH</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 Terms] OR </a:t>
            </a:r>
            <a:r>
              <a:rPr lang="en-US" altLang="zh-CN" sz="24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("ascorbic"[All Fields] AND "acid"[All Fields]) </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OR "ascorbic acid"[All Fields] OR "</a:t>
            </a:r>
            <a:r>
              <a:rPr lang="en-US" altLang="zh-CN" sz="2400"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vitamin c</a:t>
            </a:r>
            <a:r>
              <a:rPr lang="en-US" altLang="zh-CN" sz="2400" dirty="0">
                <a:latin typeface="Times New Roman" panose="02020603050405020304" pitchFamily="18" charset="0"/>
                <a:ea typeface="幼圆" panose="02010509060101010101" pitchFamily="49" charset="-122"/>
                <a:cs typeface="Times New Roman" panose="02020603050405020304" pitchFamily="18" charset="0"/>
              </a:rPr>
              <a:t>"[All Fields]</a:t>
            </a:r>
          </a:p>
          <a:p>
            <a:pPr>
              <a:lnSpc>
                <a:spcPct val="150000"/>
              </a:lnSpc>
              <a:defRPr/>
            </a:pPr>
            <a:r>
              <a:rPr lang="zh-CN" altLang="en-US" sz="2800" i="1" dirty="0">
                <a:solidFill>
                  <a:srgbClr val="FF0000"/>
                </a:solidFill>
                <a:latin typeface="Times New Roman" panose="02020603050405020304" pitchFamily="18" charset="0"/>
                <a:ea typeface="幼圆" panose="02010509060101010101" pitchFamily="49" charset="-122"/>
                <a:cs typeface="Times New Roman" panose="02020603050405020304" pitchFamily="18" charset="0"/>
              </a:rPr>
              <a:t>单个的数字和字母不进行拆分 </a:t>
            </a:r>
            <a:endParaRPr lang="en-US" altLang="zh-CN" sz="2800" i="1" dirty="0">
              <a:solidFill>
                <a:srgbClr val="FF0000"/>
              </a:solidFill>
              <a:ea typeface="幼圆" panose="02010509060101010101" pitchFamily="49" charset="-122"/>
              <a:cs typeface="Times New Roman" panose="02020603050405020304" pitchFamily="18" charset="0"/>
            </a:endParaRPr>
          </a:p>
          <a:p>
            <a:pPr indent="0">
              <a:lnSpc>
                <a:spcPct val="150000"/>
              </a:lnSpc>
              <a:buFont typeface="Arial" panose="020B0604020202020204" pitchFamily="34" charset="0"/>
              <a:buNone/>
              <a:defRPr/>
            </a:pPr>
            <a:r>
              <a:rPr lang="zh-CN" altLang="en-US" sz="2800" dirty="0">
                <a:latin typeface="宋体" panose="02010600030101010101" pitchFamily="2" charset="-122"/>
                <a:ea typeface="宋体" panose="02010600030101010101" pitchFamily="2" charset="-122"/>
                <a:cs typeface="Times New Roman" panose="02020603050405020304" pitchFamily="18" charset="0"/>
              </a:rPr>
              <a:t>想要查验检索词的转换情况，并进行调整检索策略，可在高级检索历史的的“</a:t>
            </a:r>
            <a:r>
              <a:rPr lang="en-US" altLang="zh-CN" sz="2800" dirty="0">
                <a:latin typeface="宋体" panose="02010600030101010101" pitchFamily="2" charset="-122"/>
                <a:ea typeface="宋体" panose="02010600030101010101" pitchFamily="2" charset="-122"/>
                <a:cs typeface="Times New Roman" panose="02020603050405020304" pitchFamily="18" charset="0"/>
              </a:rPr>
              <a:t>details”</a:t>
            </a:r>
            <a:r>
              <a:rPr lang="zh-CN" altLang="en-US" sz="2800" dirty="0">
                <a:latin typeface="宋体" panose="02010600030101010101" pitchFamily="2" charset="-122"/>
                <a:ea typeface="宋体" panose="02010600030101010101" pitchFamily="2" charset="-122"/>
                <a:cs typeface="Times New Roman" panose="02020603050405020304" pitchFamily="18" charset="0"/>
              </a:rPr>
              <a:t>部分查看。</a:t>
            </a:r>
            <a:endParaRPr lang="zh-CN" altLang="zh-CN" sz="2800" dirty="0">
              <a:solidFill>
                <a:srgbClr val="CC0066"/>
              </a:solidFill>
              <a:latin typeface="宋体" panose="02010600030101010101" pitchFamily="2" charset="-122"/>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437274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2.7 </a:t>
            </a:r>
            <a:r>
              <a:rPr lang="zh-CN" altLang="en-US" dirty="0">
                <a:solidFill>
                  <a:schemeClr val="bg1"/>
                </a:solidFill>
              </a:rPr>
              <a:t>检索规则</a:t>
            </a:r>
            <a:r>
              <a:rPr lang="en-US" altLang="zh-CN" dirty="0">
                <a:solidFill>
                  <a:schemeClr val="bg1"/>
                </a:solidFill>
              </a:rPr>
              <a:t>-</a:t>
            </a:r>
            <a:r>
              <a:rPr lang="zh-CN" altLang="en-US" dirty="0">
                <a:solidFill>
                  <a:schemeClr val="bg1"/>
                </a:solidFill>
              </a:rPr>
              <a:t>短语检索</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E0DC13C7-FA2B-4118-B3AE-5BAD87C8C1E9}"/>
              </a:ext>
            </a:extLst>
          </p:cNvPr>
          <p:cNvSpPr txBox="1">
            <a:spLocks noChangeArrowheads="1"/>
          </p:cNvSpPr>
          <p:nvPr/>
        </p:nvSpPr>
        <p:spPr>
          <a:xfrm>
            <a:off x="962527" y="1353567"/>
            <a:ext cx="10121716" cy="5244083"/>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Clr>
                <a:schemeClr val="accent3"/>
              </a:buClr>
              <a:buFont typeface="Arial" panose="020B0604020202020204" pitchFamily="34" charset="0"/>
              <a:buNone/>
              <a:defRPr/>
            </a:pPr>
            <a:r>
              <a:rPr lang="zh-CN" altLang="en-US" sz="3600" dirty="0">
                <a:latin typeface="宋体" panose="02010600030101010101" pitchFamily="2" charset="-122"/>
                <a:ea typeface="宋体" panose="02010600030101010101" pitchFamily="2" charset="-122"/>
              </a:rPr>
              <a:t>如果在短语上加</a:t>
            </a:r>
            <a:r>
              <a:rPr lang="zh-CN" altLang="en-US" sz="3600" dirty="0">
                <a:solidFill>
                  <a:srgbClr val="FF0000"/>
                </a:solidFill>
                <a:latin typeface="宋体" panose="02010600030101010101" pitchFamily="2" charset="-122"/>
                <a:ea typeface="宋体" panose="02010600030101010101" pitchFamily="2" charset="-122"/>
              </a:rPr>
              <a:t>半角双引号</a:t>
            </a:r>
            <a:r>
              <a:rPr lang="zh-CN" altLang="en-US" sz="3600" dirty="0">
                <a:latin typeface="宋体" panose="02010600030101010101" pitchFamily="2" charset="-122"/>
                <a:ea typeface="宋体" panose="02010600030101010101" pitchFamily="2" charset="-122"/>
              </a:rPr>
              <a:t>后，系统将直接在所有字段中进行查找，不再进行自动转换。</a:t>
            </a:r>
          </a:p>
          <a:p>
            <a:pPr marL="205740" indent="-205740">
              <a:lnSpc>
                <a:spcPct val="150000"/>
              </a:lnSpc>
              <a:buClr>
                <a:schemeClr val="accent3"/>
              </a:buClr>
              <a:buFont typeface="Arial" panose="020B0604020202020204" pitchFamily="34" charset="0"/>
              <a:buNone/>
              <a:defRPr/>
            </a:pPr>
            <a:r>
              <a:rPr lang="en-US" altLang="zh-CN" sz="3600" dirty="0">
                <a:latin typeface="Times New Roman" panose="02020603050405020304" pitchFamily="18" charset="0"/>
                <a:ea typeface="宋体" panose="02010600030101010101" pitchFamily="2" charset="-122"/>
                <a:cs typeface="Times New Roman" panose="02020603050405020304" pitchFamily="18" charset="0"/>
              </a:rPr>
              <a:t>“single cell” </a:t>
            </a:r>
          </a:p>
          <a:p>
            <a:pPr marL="205740" indent="-205740">
              <a:lnSpc>
                <a:spcPct val="150000"/>
              </a:lnSpc>
              <a:buClr>
                <a:schemeClr val="accent3"/>
              </a:buClr>
              <a:buFont typeface="Arial" panose="020B0604020202020204" pitchFamily="34" charset="0"/>
              <a:buNone/>
              <a:defRPr/>
            </a:pPr>
            <a:r>
              <a:rPr lang="en-US" altLang="zh-CN" sz="3600" dirty="0">
                <a:latin typeface="Times New Roman" panose="02020603050405020304" pitchFamily="18" charset="0"/>
                <a:ea typeface="宋体" panose="02010600030101010101" pitchFamily="2" charset="-122"/>
                <a:cs typeface="Times New Roman" panose="02020603050405020304" pitchFamily="18" charset="0"/>
              </a:rPr>
              <a:t>“oxygen free radicals”</a:t>
            </a:r>
          </a:p>
        </p:txBody>
      </p:sp>
    </p:spTree>
    <p:extLst>
      <p:ext uri="{BB962C8B-B14F-4D97-AF65-F5344CB8AC3E}">
        <p14:creationId xmlns:p14="http://schemas.microsoft.com/office/powerpoint/2010/main" val="29485761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2.8 </a:t>
            </a:r>
            <a:r>
              <a:rPr lang="zh-CN" altLang="en-US" dirty="0">
                <a:solidFill>
                  <a:schemeClr val="bg1"/>
                </a:solidFill>
              </a:rPr>
              <a:t>截词检索</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6F44EE01-96EA-49E2-B2C0-687F82CE27DC}"/>
              </a:ext>
            </a:extLst>
          </p:cNvPr>
          <p:cNvSpPr txBox="1">
            <a:spLocks/>
          </p:cNvSpPr>
          <p:nvPr/>
        </p:nvSpPr>
        <p:spPr>
          <a:xfrm>
            <a:off x="982345" y="1069974"/>
            <a:ext cx="10696308" cy="537895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anose="05000000000000000000" pitchFamily="2" charset="2"/>
              <a:buNone/>
            </a:pPr>
            <a:r>
              <a:rPr lang="zh-CN" altLang="en-US" dirty="0">
                <a:latin typeface="宋体" panose="02010600030101010101" pitchFamily="2" charset="-122"/>
                <a:ea typeface="宋体" panose="02010600030101010101" pitchFamily="2" charset="-122"/>
              </a:rPr>
              <a:t>无限截词符：*</a:t>
            </a:r>
          </a:p>
          <a:p>
            <a:pPr>
              <a:lnSpc>
                <a:spcPct val="150000"/>
              </a:lnSpc>
            </a:pPr>
            <a:r>
              <a:rPr lang="zh-CN" altLang="en-US" dirty="0">
                <a:latin typeface="宋体" panose="02010600030101010101" pitchFamily="2" charset="-122"/>
                <a:ea typeface="宋体" panose="02010600030101010101" pitchFamily="2" charset="-122"/>
              </a:rPr>
              <a:t>在词的末尾加*号，</a:t>
            </a:r>
            <a:r>
              <a:rPr lang="en-US" altLang="zh-CN" dirty="0">
                <a:latin typeface="宋体" panose="02010600030101010101" pitchFamily="2" charset="-122"/>
                <a:ea typeface="宋体" panose="02010600030101010101" pitchFamily="2" charset="-122"/>
              </a:rPr>
              <a:t>PubMed</a:t>
            </a:r>
            <a:r>
              <a:rPr lang="zh-CN" altLang="en-US" dirty="0">
                <a:latin typeface="宋体" panose="02010600030101010101" pitchFamily="2" charset="-122"/>
                <a:ea typeface="宋体" panose="02010600030101010101" pitchFamily="2" charset="-122"/>
              </a:rPr>
              <a:t>就会检索出以该词为词根的所有词</a:t>
            </a:r>
            <a:endParaRPr lang="en-US" altLang="zh-CN" dirty="0">
              <a:latin typeface="宋体" panose="02010600030101010101" pitchFamily="2" charset="-122"/>
              <a:ea typeface="宋体" panose="02010600030101010101" pitchFamily="2" charset="-122"/>
            </a:endParaRPr>
          </a:p>
          <a:p>
            <a:pPr lvl="1">
              <a:lnSpc>
                <a:spcPct val="150000"/>
              </a:lnSpc>
            </a:pPr>
            <a:r>
              <a:rPr lang="en-US" altLang="zh-CN" sz="2000" dirty="0">
                <a:latin typeface="宋体" panose="02010600030101010101" pitchFamily="2" charset="-122"/>
                <a:ea typeface="宋体" panose="02010600030101010101" pitchFamily="2" charset="-122"/>
              </a:rPr>
              <a:t>infect*</a:t>
            </a:r>
            <a:r>
              <a:rPr lang="zh-CN" altLang="en-US" sz="2000" dirty="0">
                <a:latin typeface="宋体" panose="02010600030101010101" pitchFamily="2" charset="-122"/>
                <a:ea typeface="宋体" panose="02010600030101010101" pitchFamily="2" charset="-122"/>
              </a:rPr>
              <a:t>包括</a:t>
            </a:r>
            <a:r>
              <a:rPr lang="en-US" altLang="zh-CN" sz="2000" dirty="0">
                <a:latin typeface="宋体" panose="02010600030101010101" pitchFamily="2" charset="-122"/>
                <a:ea typeface="宋体" panose="02010600030101010101" pitchFamily="2" charset="-122"/>
              </a:rPr>
              <a:t>infections</a:t>
            </a:r>
            <a:r>
              <a:rPr lang="zh-CN" altLang="en-US" sz="2000" dirty="0">
                <a:latin typeface="宋体" panose="02010600030101010101" pitchFamily="2" charset="-122"/>
                <a:ea typeface="宋体" panose="02010600030101010101" pitchFamily="2" charset="-122"/>
              </a:rPr>
              <a:t>，</a:t>
            </a:r>
            <a:r>
              <a:rPr lang="en-US" altLang="zh-CN" sz="2000" dirty="0">
                <a:latin typeface="宋体" panose="02010600030101010101" pitchFamily="2" charset="-122"/>
                <a:ea typeface="宋体" panose="02010600030101010101" pitchFamily="2" charset="-122"/>
              </a:rPr>
              <a:t> infectious</a:t>
            </a:r>
            <a:r>
              <a:rPr lang="zh-CN" altLang="en-US" sz="2000" dirty="0">
                <a:latin typeface="宋体" panose="02010600030101010101" pitchFamily="2" charset="-122"/>
                <a:ea typeface="宋体" panose="02010600030101010101" pitchFamily="2" charset="-122"/>
              </a:rPr>
              <a:t>，</a:t>
            </a:r>
            <a:r>
              <a:rPr lang="en-US" altLang="zh-CN" sz="2000" dirty="0">
                <a:latin typeface="宋体" panose="02010600030101010101" pitchFamily="2" charset="-122"/>
                <a:ea typeface="宋体" panose="02010600030101010101" pitchFamily="2" charset="-122"/>
              </a:rPr>
              <a:t>infective</a:t>
            </a:r>
            <a:r>
              <a:rPr lang="zh-CN" altLang="en-US" sz="2000" dirty="0">
                <a:latin typeface="宋体" panose="02010600030101010101" pitchFamily="2" charset="-122"/>
                <a:ea typeface="宋体" panose="02010600030101010101" pitchFamily="2" charset="-122"/>
              </a:rPr>
              <a:t>，</a:t>
            </a:r>
            <a:r>
              <a:rPr lang="en-US" altLang="zh-CN" sz="2000" dirty="0">
                <a:latin typeface="宋体" panose="02010600030101010101" pitchFamily="2" charset="-122"/>
                <a:ea typeface="宋体" panose="02010600030101010101" pitchFamily="2" charset="-122"/>
              </a:rPr>
              <a:t>infectivity</a:t>
            </a:r>
            <a:r>
              <a:rPr lang="zh-CN" altLang="en-US" sz="2000" dirty="0">
                <a:latin typeface="宋体" panose="02010600030101010101" pitchFamily="2" charset="-122"/>
                <a:ea typeface="宋体" panose="02010600030101010101" pitchFamily="2" charset="-122"/>
              </a:rPr>
              <a:t>，</a:t>
            </a:r>
            <a:r>
              <a:rPr lang="en-US" altLang="zh-CN" sz="2000" dirty="0">
                <a:latin typeface="宋体" panose="02010600030101010101" pitchFamily="2" charset="-122"/>
                <a:ea typeface="宋体" panose="02010600030101010101" pitchFamily="2" charset="-122"/>
              </a:rPr>
              <a:t>infector</a:t>
            </a:r>
            <a:r>
              <a:rPr lang="zh-CN" altLang="en-US" sz="2000" dirty="0">
                <a:latin typeface="宋体" panose="02010600030101010101" pitchFamily="2" charset="-122"/>
                <a:ea typeface="宋体" panose="02010600030101010101" pitchFamily="2" charset="-122"/>
              </a:rPr>
              <a:t>等。</a:t>
            </a:r>
            <a:endParaRPr lang="en-US" altLang="zh-CN" sz="2000">
              <a:latin typeface="宋体" panose="02010600030101010101" pitchFamily="2" charset="-122"/>
              <a:ea typeface="宋体" panose="02010600030101010101" pitchFamily="2" charset="-122"/>
            </a:endParaRPr>
          </a:p>
          <a:p>
            <a:pPr lvl="1">
              <a:lnSpc>
                <a:spcPct val="150000"/>
              </a:lnSpc>
            </a:pPr>
            <a:endParaRPr lang="en-US" altLang="zh-CN" sz="2000" dirty="0">
              <a:latin typeface="宋体" panose="02010600030101010101" pitchFamily="2" charset="-122"/>
              <a:ea typeface="宋体" panose="02010600030101010101" pitchFamily="2" charset="-122"/>
            </a:endParaRPr>
          </a:p>
          <a:p>
            <a:pPr>
              <a:lnSpc>
                <a:spcPct val="150000"/>
              </a:lnSpc>
            </a:pPr>
            <a:r>
              <a:rPr lang="zh-CN" altLang="en-US" dirty="0">
                <a:latin typeface="宋体" panose="02010600030101010101" pitchFamily="2" charset="-122"/>
                <a:ea typeface="宋体" panose="02010600030101010101" pitchFamily="2" charset="-122"/>
              </a:rPr>
              <a:t>截词检索将关闭自动词语匹配功能，也不能进行扩展检索。</a:t>
            </a:r>
            <a:endParaRPr lang="en-US" altLang="zh-CN" dirty="0">
              <a:latin typeface="宋体" panose="02010600030101010101" pitchFamily="2" charset="-122"/>
              <a:ea typeface="宋体" panose="02010600030101010101" pitchFamily="2" charset="-122"/>
            </a:endParaRPr>
          </a:p>
          <a:p>
            <a:pPr lvl="1">
              <a:lnSpc>
                <a:spcPct val="150000"/>
              </a:lnSpc>
            </a:pPr>
            <a:r>
              <a:rPr lang="zh-CN" altLang="en-US" sz="2000" dirty="0">
                <a:latin typeface="宋体" panose="02010600030101010101" pitchFamily="2" charset="-122"/>
                <a:ea typeface="宋体" panose="02010600030101010101" pitchFamily="2" charset="-122"/>
              </a:rPr>
              <a:t>如：</a:t>
            </a:r>
            <a:r>
              <a:rPr lang="en-US" altLang="zh-CN" sz="2000" dirty="0">
                <a:latin typeface="宋体" panose="02010600030101010101" pitchFamily="2" charset="-122"/>
                <a:ea typeface="宋体" panose="02010600030101010101" pitchFamily="2" charset="-122"/>
              </a:rPr>
              <a:t>heart attack* </a:t>
            </a:r>
            <a:r>
              <a:rPr lang="zh-CN" altLang="en-US" sz="2000" dirty="0">
                <a:latin typeface="宋体" panose="02010600030101010101" pitchFamily="2" charset="-122"/>
                <a:ea typeface="宋体" panose="02010600030101010101" pitchFamily="2" charset="-122"/>
              </a:rPr>
              <a:t>（心脏病发作）不会匹配</a:t>
            </a:r>
            <a:r>
              <a:rPr lang="en-US" altLang="zh-CN" sz="2000" dirty="0" err="1">
                <a:latin typeface="宋体" panose="02010600030101010101" pitchFamily="2" charset="-122"/>
                <a:ea typeface="宋体" panose="02010600030101010101" pitchFamily="2" charset="-122"/>
              </a:rPr>
              <a:t>MeSH</a:t>
            </a:r>
            <a:r>
              <a:rPr lang="zh-CN" altLang="en-US" sz="2000" dirty="0">
                <a:latin typeface="宋体" panose="02010600030101010101" pitchFamily="2" charset="-122"/>
                <a:ea typeface="宋体" panose="02010600030101010101" pitchFamily="2" charset="-122"/>
              </a:rPr>
              <a:t>词，也不会扩展检索</a:t>
            </a:r>
            <a:r>
              <a:rPr lang="en-US" altLang="zh-CN" sz="2000" dirty="0">
                <a:latin typeface="宋体" panose="02010600030101010101" pitchFamily="2" charset="-122"/>
                <a:ea typeface="宋体" panose="02010600030101010101" pitchFamily="2" charset="-122"/>
              </a:rPr>
              <a:t>myocardial infarction</a:t>
            </a:r>
            <a:r>
              <a:rPr lang="zh-CN" altLang="en-US" sz="2000" dirty="0">
                <a:latin typeface="宋体" panose="02010600030101010101" pitchFamily="2" charset="-122"/>
                <a:ea typeface="宋体" panose="02010600030101010101" pitchFamily="2" charset="-122"/>
              </a:rPr>
              <a:t>（</a:t>
            </a:r>
            <a:r>
              <a:rPr lang="zh-CN" altLang="zh-CN" sz="2000" dirty="0">
                <a:latin typeface="宋体" panose="02010600030101010101" pitchFamily="2" charset="-122"/>
                <a:ea typeface="宋体" panose="02010600030101010101" pitchFamily="2" charset="-122"/>
              </a:rPr>
              <a:t>心肌梗死</a:t>
            </a:r>
            <a:r>
              <a:rPr lang="zh-CN" altLang="en-US" sz="2000" dirty="0">
                <a:latin typeface="宋体" panose="02010600030101010101" pitchFamily="2" charset="-122"/>
                <a:ea typeface="宋体" panose="02010600030101010101" pitchFamily="2" charset="-122"/>
              </a:rPr>
              <a:t>）、</a:t>
            </a:r>
            <a:r>
              <a:rPr lang="en-US" altLang="zh-CN" sz="2000" dirty="0">
                <a:latin typeface="宋体" panose="02010600030101010101" pitchFamily="2" charset="-122"/>
                <a:ea typeface="宋体" panose="02010600030101010101" pitchFamily="2" charset="-122"/>
              </a:rPr>
              <a:t>myocardial stunning</a:t>
            </a:r>
            <a:r>
              <a:rPr lang="zh-CN" altLang="en-US" sz="2000" dirty="0">
                <a:latin typeface="宋体" panose="02010600030101010101" pitchFamily="2" charset="-122"/>
                <a:ea typeface="宋体" panose="02010600030101010101" pitchFamily="2" charset="-122"/>
              </a:rPr>
              <a:t>（心肌顿抑，缺血后心肌功能障碍）、</a:t>
            </a:r>
            <a:r>
              <a:rPr lang="en-US" altLang="zh-CN" sz="2000" dirty="0">
                <a:latin typeface="宋体" panose="02010600030101010101" pitchFamily="2" charset="-122"/>
                <a:ea typeface="宋体" panose="02010600030101010101" pitchFamily="2" charset="-122"/>
              </a:rPr>
              <a:t>shock</a:t>
            </a:r>
            <a:r>
              <a:rPr lang="zh-CN" altLang="en-US" sz="2000" dirty="0">
                <a:latin typeface="宋体" panose="02010600030101010101" pitchFamily="2" charset="-122"/>
                <a:ea typeface="宋体" panose="02010600030101010101" pitchFamily="2" charset="-122"/>
              </a:rPr>
              <a:t>、</a:t>
            </a:r>
            <a:r>
              <a:rPr lang="en-US" altLang="zh-CN" sz="2000" dirty="0">
                <a:latin typeface="宋体" panose="02010600030101010101" pitchFamily="2" charset="-122"/>
                <a:ea typeface="宋体" panose="02010600030101010101" pitchFamily="2" charset="-122"/>
              </a:rPr>
              <a:t>cardiogenic</a:t>
            </a:r>
            <a:r>
              <a:rPr lang="zh-CN" altLang="en-US" sz="2000" dirty="0">
                <a:latin typeface="宋体" panose="02010600030101010101" pitchFamily="2" charset="-122"/>
                <a:ea typeface="宋体" panose="02010600030101010101" pitchFamily="2" charset="-122"/>
              </a:rPr>
              <a:t>等这些方面的文献。</a:t>
            </a:r>
          </a:p>
        </p:txBody>
      </p:sp>
    </p:spTree>
    <p:extLst>
      <p:ext uri="{BB962C8B-B14F-4D97-AF65-F5344CB8AC3E}">
        <p14:creationId xmlns:p14="http://schemas.microsoft.com/office/powerpoint/2010/main" val="194347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2.9 </a:t>
            </a:r>
            <a:r>
              <a:rPr lang="zh-CN" altLang="en-US" dirty="0">
                <a:solidFill>
                  <a:schemeClr val="bg1"/>
                </a:solidFill>
              </a:rPr>
              <a:t>检索规则</a:t>
            </a:r>
            <a:r>
              <a:rPr lang="en-US" altLang="zh-CN" dirty="0">
                <a:solidFill>
                  <a:schemeClr val="bg1"/>
                </a:solidFill>
              </a:rPr>
              <a:t>-</a:t>
            </a:r>
            <a:r>
              <a:rPr lang="zh-CN" altLang="en-US" dirty="0">
                <a:solidFill>
                  <a:schemeClr val="bg1"/>
                </a:solidFill>
              </a:rPr>
              <a:t>布尔逻辑运算</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2C35D98C-FA72-4187-801C-D49ACE7B6B02}"/>
              </a:ext>
            </a:extLst>
          </p:cNvPr>
          <p:cNvSpPr txBox="1">
            <a:spLocks noChangeArrowheads="1"/>
          </p:cNvSpPr>
          <p:nvPr/>
        </p:nvSpPr>
        <p:spPr>
          <a:xfrm>
            <a:off x="669923" y="1052514"/>
            <a:ext cx="10850563" cy="5107654"/>
          </a:xfrm>
          <a:prstGeom prst="rect">
            <a:avLst/>
          </a:prstGeom>
        </p:spPr>
        <p:txBody>
          <a:bodyPr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5740" indent="-205740">
              <a:lnSpc>
                <a:spcPct val="160000"/>
              </a:lnSpc>
              <a:buClr>
                <a:schemeClr val="accent3"/>
              </a:buClr>
              <a:buFont typeface="Wingdings 2"/>
              <a:buChar char=""/>
              <a:defRPr/>
            </a:pP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逻辑词符（</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AND</a:t>
            </a: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OR</a:t>
            </a: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NOT</a:t>
            </a: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a:t>
            </a:r>
          </a:p>
          <a:p>
            <a:pPr marL="205740" indent="-205740">
              <a:lnSpc>
                <a:spcPct val="160000"/>
              </a:lnSpc>
              <a:buClr>
                <a:schemeClr val="accent3"/>
              </a:buClr>
              <a:buFont typeface="Arial" panose="020B0604020202020204" pitchFamily="34" charset="0"/>
              <a:buNone/>
              <a:defRPr/>
            </a:pP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lung AND apoptosis;    vitamin c OR ascorbic acid</a:t>
            </a: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Lead poising NOT children</a:t>
            </a:r>
          </a:p>
          <a:p>
            <a:pPr marL="205740" indent="-205740">
              <a:lnSpc>
                <a:spcPct val="160000"/>
              </a:lnSpc>
              <a:buClr>
                <a:schemeClr val="accent3"/>
              </a:buClr>
              <a:buFont typeface="Wingdings 2"/>
              <a:buChar char=""/>
              <a:defRPr/>
            </a:pP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运算优先级为</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175" b="1"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&gt; NOT &gt; AND &gt; OR</a:t>
            </a:r>
            <a:endParaRPr lang="zh-CN" altLang="en-US" sz="2175" dirty="0">
              <a:latin typeface="Times New Roman" panose="02020603050405020304" pitchFamily="18" charset="0"/>
              <a:ea typeface="宋体" panose="02010600030101010101" pitchFamily="2" charset="-122"/>
              <a:cs typeface="Times New Roman" panose="02020603050405020304" pitchFamily="18" charset="0"/>
            </a:endParaRPr>
          </a:p>
          <a:p>
            <a:pPr marL="205740" indent="-205740">
              <a:lnSpc>
                <a:spcPct val="160000"/>
              </a:lnSpc>
              <a:buClr>
                <a:schemeClr val="accent3"/>
              </a:buClr>
              <a:buFont typeface="Arial" panose="020B0604020202020204" pitchFamily="34" charset="0"/>
              <a:buNone/>
              <a:defRPr/>
            </a:pP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    例如：</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drug therapy AND </a:t>
            </a: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asthma OR hay fever</a:t>
            </a: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a:t>
            </a:r>
          </a:p>
          <a:p>
            <a:pPr marL="205740" indent="-205740">
              <a:lnSpc>
                <a:spcPct val="160000"/>
              </a:lnSpc>
              <a:buClr>
                <a:schemeClr val="accent3"/>
              </a:buClr>
              <a:buFont typeface="Wingdings 2"/>
              <a:buChar char=""/>
              <a:defRPr/>
            </a:pP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布尔逻辑检索允许在检索词后面附加字段标识</a:t>
            </a:r>
          </a:p>
          <a:p>
            <a:pPr marL="205740" indent="-205740">
              <a:lnSpc>
                <a:spcPct val="160000"/>
              </a:lnSpc>
              <a:buClr>
                <a:schemeClr val="accent3"/>
              </a:buClr>
              <a:buFont typeface="Arial" panose="020B0604020202020204" pitchFamily="34" charset="0"/>
              <a:buNone/>
              <a:defRPr/>
            </a:pP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    例如：</a:t>
            </a:r>
            <a:r>
              <a:rPr lang="en-US" altLang="zh-CN" sz="2175" dirty="0" err="1">
                <a:latin typeface="Times New Roman" panose="02020603050405020304" pitchFamily="18" charset="0"/>
                <a:ea typeface="宋体" panose="02010600030101010101" pitchFamily="2" charset="-122"/>
                <a:cs typeface="Times New Roman" panose="02020603050405020304" pitchFamily="18" charset="0"/>
              </a:rPr>
              <a:t>dna</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175" dirty="0" err="1">
                <a:latin typeface="Times New Roman" panose="02020603050405020304" pitchFamily="18" charset="0"/>
                <a:ea typeface="宋体" panose="02010600030101010101" pitchFamily="2" charset="-122"/>
                <a:cs typeface="Times New Roman" panose="02020603050405020304" pitchFamily="18" charset="0"/>
              </a:rPr>
              <a:t>mh</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 AND crick[au] AND 1993[</a:t>
            </a:r>
            <a:r>
              <a:rPr lang="en-US" altLang="zh-CN" sz="2175" dirty="0" err="1">
                <a:latin typeface="Times New Roman" panose="02020603050405020304" pitchFamily="18" charset="0"/>
                <a:ea typeface="宋体" panose="02010600030101010101" pitchFamily="2" charset="-122"/>
                <a:cs typeface="Times New Roman" panose="02020603050405020304" pitchFamily="18" charset="0"/>
              </a:rPr>
              <a:t>dp</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a:t>
            </a:r>
          </a:p>
          <a:p>
            <a:pPr marL="205740" indent="-205740">
              <a:lnSpc>
                <a:spcPct val="160000"/>
              </a:lnSpc>
              <a:buClr>
                <a:schemeClr val="accent3"/>
              </a:buClr>
              <a:buFont typeface="Wingdings 2"/>
              <a:buChar char=""/>
              <a:defRPr/>
            </a:pP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查带文摘的文献（</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1975</a:t>
            </a: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年以后出版的文章）</a:t>
            </a:r>
          </a:p>
          <a:p>
            <a:pPr marL="205740" indent="-205740">
              <a:lnSpc>
                <a:spcPct val="160000"/>
              </a:lnSpc>
              <a:buClr>
                <a:schemeClr val="accent3"/>
              </a:buClr>
              <a:buFont typeface="Arial" panose="020B0604020202020204" pitchFamily="34" charset="0"/>
              <a:buNone/>
              <a:defRPr/>
            </a:pP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    检索词 </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AND </a:t>
            </a:r>
            <a:r>
              <a:rPr lang="en-US" altLang="zh-CN" sz="2175" dirty="0" err="1">
                <a:latin typeface="Times New Roman" panose="02020603050405020304" pitchFamily="18" charset="0"/>
                <a:ea typeface="宋体" panose="02010600030101010101" pitchFamily="2" charset="-122"/>
                <a:cs typeface="Times New Roman" panose="02020603050405020304" pitchFamily="18" charset="0"/>
              </a:rPr>
              <a:t>hasabstract</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175" dirty="0">
                <a:latin typeface="Times New Roman" panose="02020603050405020304" pitchFamily="18" charset="0"/>
                <a:ea typeface="宋体" panose="02010600030101010101" pitchFamily="2" charset="-122"/>
                <a:cs typeface="Times New Roman" panose="02020603050405020304" pitchFamily="18" charset="0"/>
              </a:rPr>
              <a:t>例如，</a:t>
            </a:r>
            <a:r>
              <a:rPr lang="en-US" altLang="zh-CN" sz="2175" dirty="0">
                <a:latin typeface="Times New Roman" panose="02020603050405020304" pitchFamily="18" charset="0"/>
                <a:ea typeface="宋体" panose="02010600030101010101" pitchFamily="2" charset="-122"/>
                <a:cs typeface="Times New Roman" panose="02020603050405020304" pitchFamily="18" charset="0"/>
              </a:rPr>
              <a:t>Neoplasms AND </a:t>
            </a:r>
            <a:r>
              <a:rPr lang="en-US" altLang="zh-CN" sz="2175" dirty="0" err="1">
                <a:latin typeface="Times New Roman" panose="02020603050405020304" pitchFamily="18" charset="0"/>
                <a:ea typeface="宋体" panose="02010600030101010101" pitchFamily="2" charset="-122"/>
                <a:cs typeface="Times New Roman" panose="02020603050405020304" pitchFamily="18" charset="0"/>
              </a:rPr>
              <a:t>hasabstract</a:t>
            </a:r>
            <a:endParaRPr lang="en-US" altLang="zh-CN" sz="2175"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261210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611189"/>
            <a:ext cx="12192000" cy="2246811"/>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3038475"/>
            <a:ext cx="3399155" cy="214249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5" name="文本框 4"/>
          <p:cNvSpPr txBox="1"/>
          <p:nvPr/>
        </p:nvSpPr>
        <p:spPr>
          <a:xfrm>
            <a:off x="912495" y="3180405"/>
            <a:ext cx="1553630" cy="1569660"/>
          </a:xfrm>
          <a:prstGeom prst="rect">
            <a:avLst/>
          </a:prstGeom>
          <a:noFill/>
        </p:spPr>
        <p:txBody>
          <a:bodyPr wrap="none" rtlCol="0">
            <a:spAutoFit/>
          </a:bodyPr>
          <a:lstStyle/>
          <a:p>
            <a:r>
              <a:rPr lang="en-US" altLang="zh-CN" sz="9600" i="1" dirty="0">
                <a:solidFill>
                  <a:schemeClr val="tx1">
                    <a:lumMod val="75000"/>
                    <a:lumOff val="25000"/>
                  </a:schemeClr>
                </a:solidFill>
                <a:latin typeface="Adobe Gothic Std B" panose="020B0800000000000000" pitchFamily="34" charset="-128"/>
                <a:ea typeface="Adobe Gothic Std B" panose="020B0800000000000000" pitchFamily="34" charset="-128"/>
              </a:rPr>
              <a:t>03</a:t>
            </a:r>
            <a:endParaRPr lang="zh-CN" altLang="en-US" sz="9600" i="1" dirty="0">
              <a:solidFill>
                <a:schemeClr val="tx1">
                  <a:lumMod val="75000"/>
                  <a:lumOff val="25000"/>
                </a:schemeClr>
              </a:solidFill>
              <a:latin typeface="Adobe Gothic Std B" panose="020B0800000000000000" pitchFamily="34" charset="-128"/>
            </a:endParaRPr>
          </a:p>
        </p:txBody>
      </p:sp>
      <p:sp>
        <p:nvSpPr>
          <p:cNvPr id="6" name="文本框 5"/>
          <p:cNvSpPr txBox="1"/>
          <p:nvPr/>
        </p:nvSpPr>
        <p:spPr>
          <a:xfrm>
            <a:off x="187248" y="5341764"/>
            <a:ext cx="8593681" cy="830997"/>
          </a:xfrm>
          <a:prstGeom prst="rect">
            <a:avLst/>
          </a:prstGeom>
          <a:noFill/>
        </p:spPr>
        <p:txBody>
          <a:bodyPr wrap="square" rtlCol="0">
            <a:spAutoFit/>
          </a:bodyPr>
          <a:lstStyle/>
          <a:p>
            <a:pPr algn="ctr"/>
            <a:r>
              <a:rPr lang="zh-CN" altLang="en-US" sz="4800" b="1" dirty="0">
                <a:solidFill>
                  <a:schemeClr val="bg1"/>
                </a:solidFill>
                <a:latin typeface="宋体" panose="02010600030101010101" pitchFamily="2" charset="-122"/>
                <a:ea typeface="宋体" panose="02010600030101010101" pitchFamily="2" charset="-122"/>
              </a:rPr>
              <a:t>检索与利用</a:t>
            </a:r>
            <a:endParaRPr lang="zh-CN" altLang="en-US" sz="4000" dirty="0">
              <a:solidFill>
                <a:schemeClr val="bg1"/>
              </a:solidFill>
            </a:endParaRPr>
          </a:p>
        </p:txBody>
      </p:sp>
      <p:pic>
        <p:nvPicPr>
          <p:cNvPr id="7" name="图片 6"/>
          <p:cNvPicPr>
            <a:picLocks noChangeAspect="1"/>
          </p:cNvPicPr>
          <p:nvPr>
            <p:custDataLst>
              <p:tags r:id="rId1"/>
            </p:custDataLst>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42945" y="-38100"/>
            <a:ext cx="8949055" cy="5219065"/>
          </a:xfrm>
          <a:prstGeom prst="rect">
            <a:avLst/>
          </a:prstGeom>
        </p:spPr>
      </p:pic>
    </p:spTree>
    <p:extLst>
      <p:ext uri="{BB962C8B-B14F-4D97-AF65-F5344CB8AC3E}">
        <p14:creationId xmlns:p14="http://schemas.microsoft.com/office/powerpoint/2010/main" val="3287266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235832D5-FB12-498B-BF5C-0B13F84ABEEE}"/>
              </a:ext>
            </a:extLst>
          </p:cNvPr>
          <p:cNvSpPr txBox="1">
            <a:spLocks noChangeArrowheads="1"/>
          </p:cNvSpPr>
          <p:nvPr/>
        </p:nvSpPr>
        <p:spPr>
          <a:xfrm>
            <a:off x="2949831" y="1479808"/>
            <a:ext cx="6691474" cy="4448175"/>
          </a:xfrm>
          <a:prstGeom prst="rect">
            <a:avLst/>
          </a:prstGeom>
        </p:spPr>
        <p:txBody>
          <a:bodyPr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5740" indent="-205740">
              <a:lnSpc>
                <a:spcPct val="170000"/>
              </a:lnSpc>
              <a:buClr>
                <a:schemeClr val="accent3"/>
              </a:buClr>
              <a:buFont typeface="Wingdings 2"/>
              <a:buChar char=""/>
              <a:defRPr/>
            </a:pPr>
            <a:r>
              <a:rPr lang="zh-CN" altLang="en-US" dirty="0">
                <a:latin typeface="宋体" panose="02010600030101010101" pitchFamily="2" charset="-122"/>
                <a:ea typeface="宋体" panose="02010600030101010101" pitchFamily="2" charset="-122"/>
              </a:rPr>
              <a:t>基本检索 </a:t>
            </a:r>
            <a:r>
              <a:rPr lang="en-US" altLang="zh-CN" dirty="0">
                <a:latin typeface="宋体" panose="02010600030101010101" pitchFamily="2" charset="-122"/>
                <a:ea typeface="宋体" panose="02010600030101010101" pitchFamily="2" charset="-122"/>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Basic Search</a:t>
            </a:r>
          </a:p>
          <a:p>
            <a:pPr marL="205740" indent="-205740">
              <a:lnSpc>
                <a:spcPct val="170000"/>
              </a:lnSpc>
              <a:buClr>
                <a:schemeClr val="accent3"/>
              </a:buClr>
              <a:buFont typeface="Wingdings 2"/>
              <a:buChar char=""/>
              <a:defRPr/>
            </a:pPr>
            <a:r>
              <a:rPr lang="zh-CN" altLang="en-US" dirty="0">
                <a:latin typeface="宋体" panose="02010600030101010101" pitchFamily="2" charset="-122"/>
                <a:ea typeface="宋体" panose="02010600030101010101" pitchFamily="2" charset="-122"/>
              </a:rPr>
              <a:t>高级检索 </a:t>
            </a:r>
            <a:r>
              <a:rPr lang="en-US" altLang="zh-CN" dirty="0">
                <a:latin typeface="宋体" panose="02010600030101010101" pitchFamily="2" charset="-122"/>
                <a:ea typeface="宋体" panose="02010600030101010101" pitchFamily="2" charset="-122"/>
              </a:rPr>
              <a:t>- </a:t>
            </a:r>
            <a:r>
              <a:rPr lang="en-US" altLang="zh-CN" dirty="0">
                <a:latin typeface="Times New Roman" panose="02020603050405020304" pitchFamily="18" charset="0"/>
                <a:ea typeface="宋体" panose="02010600030101010101" pitchFamily="2" charset="-122"/>
                <a:cs typeface="Times New Roman" panose="02020603050405020304" pitchFamily="18" charset="0"/>
              </a:rPr>
              <a:t>Advanced  Search</a:t>
            </a:r>
          </a:p>
          <a:p>
            <a:pPr marL="205740" indent="-205740">
              <a:lnSpc>
                <a:spcPct val="170000"/>
              </a:lnSpc>
              <a:buClr>
                <a:schemeClr val="accent3"/>
              </a:buClr>
              <a:buFont typeface="Wingdings 2"/>
              <a:buChar char=""/>
              <a:defRPr/>
            </a:pPr>
            <a:r>
              <a:rPr lang="zh-CN" altLang="en-US" dirty="0">
                <a:latin typeface="宋体" panose="02010600030101010101" pitchFamily="2" charset="-122"/>
                <a:ea typeface="宋体" panose="02010600030101010101" pitchFamily="2" charset="-122"/>
              </a:rPr>
              <a:t>主题词检索 </a:t>
            </a:r>
            <a:r>
              <a:rPr lang="en-US" altLang="zh-CN" dirty="0">
                <a:latin typeface="宋体" panose="02010600030101010101" pitchFamily="2" charset="-122"/>
                <a:ea typeface="宋体" panose="02010600030101010101" pitchFamily="2" charset="-122"/>
              </a:rPr>
              <a:t>- </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MeSH</a:t>
            </a:r>
            <a:r>
              <a:rPr lang="en-US" altLang="zh-CN" dirty="0">
                <a:latin typeface="Times New Roman" panose="02020603050405020304" pitchFamily="18" charset="0"/>
                <a:ea typeface="宋体" panose="02010600030101010101" pitchFamily="2" charset="-122"/>
                <a:cs typeface="Times New Roman" panose="02020603050405020304" pitchFamily="18" charset="0"/>
              </a:rPr>
              <a:t> Databases</a:t>
            </a:r>
          </a:p>
          <a:p>
            <a:pPr marL="205740" indent="-205740">
              <a:lnSpc>
                <a:spcPct val="170000"/>
              </a:lnSpc>
              <a:buClr>
                <a:schemeClr val="accent3"/>
              </a:buClr>
              <a:buFont typeface="Wingdings 2"/>
              <a:buChar char=""/>
              <a:defRPr/>
            </a:pPr>
            <a:r>
              <a:rPr lang="zh-CN" altLang="en-US" dirty="0">
                <a:latin typeface="宋体" panose="02010600030101010101" pitchFamily="2" charset="-122"/>
                <a:ea typeface="宋体" panose="02010600030101010101" pitchFamily="2" charset="-122"/>
              </a:rPr>
              <a:t>结果输出与外链 </a:t>
            </a:r>
            <a:r>
              <a:rPr lang="en-US" altLang="zh-CN" dirty="0">
                <a:latin typeface="宋体" panose="02010600030101010101" pitchFamily="2" charset="-122"/>
                <a:ea typeface="宋体" panose="02010600030101010101" pitchFamily="2" charset="-122"/>
              </a:rPr>
              <a:t>- </a:t>
            </a:r>
            <a:r>
              <a:rPr lang="en-US" altLang="zh-CN" dirty="0">
                <a:latin typeface="Times New Roman" panose="02020603050405020304" pitchFamily="18" charset="0"/>
                <a:cs typeface="Times New Roman" panose="02020603050405020304" pitchFamily="18" charset="0"/>
              </a:rPr>
              <a:t>Send to &amp; </a:t>
            </a:r>
            <a:r>
              <a:rPr lang="en-US" altLang="zh-CN" dirty="0" err="1">
                <a:latin typeface="Times New Roman" panose="02020603050405020304" pitchFamily="18" charset="0"/>
                <a:cs typeface="Times New Roman" panose="02020603050405020304" pitchFamily="18" charset="0"/>
              </a:rPr>
              <a:t>Linkout</a:t>
            </a:r>
            <a:endParaRPr lang="en-US" altLang="zh-CN" dirty="0">
              <a:latin typeface="Times New Roman" panose="02020603050405020304" pitchFamily="18" charset="0"/>
              <a:cs typeface="Times New Roman" panose="02020603050405020304" pitchFamily="18" charset="0"/>
            </a:endParaRPr>
          </a:p>
          <a:p>
            <a:pPr marL="205740" indent="-205740">
              <a:buClr>
                <a:schemeClr val="accent3"/>
              </a:buClr>
              <a:buFont typeface="Arial" panose="020B0604020202020204" pitchFamily="34" charset="0"/>
              <a:buNone/>
              <a:defRPr/>
            </a:pPr>
            <a:endParaRPr lang="en-US" altLang="zh-CN" dirty="0"/>
          </a:p>
        </p:txBody>
      </p:sp>
    </p:spTree>
    <p:extLst>
      <p:ext uri="{BB962C8B-B14F-4D97-AF65-F5344CB8AC3E}">
        <p14:creationId xmlns:p14="http://schemas.microsoft.com/office/powerpoint/2010/main" val="42563800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3.1 </a:t>
            </a:r>
            <a:r>
              <a:rPr lang="zh-CN" altLang="en-US" dirty="0">
                <a:solidFill>
                  <a:schemeClr val="bg1"/>
                </a:solidFill>
              </a:rPr>
              <a:t>基本检索</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4">
            <a:extLst>
              <a:ext uri="{FF2B5EF4-FFF2-40B4-BE49-F238E27FC236}">
                <a16:creationId xmlns:a16="http://schemas.microsoft.com/office/drawing/2014/main" id="{310681D7-E693-4C97-8551-96C4E2D7A65C}"/>
              </a:ext>
            </a:extLst>
          </p:cNvPr>
          <p:cNvSpPr txBox="1">
            <a:spLocks noChangeArrowheads="1"/>
          </p:cNvSpPr>
          <p:nvPr/>
        </p:nvSpPr>
        <p:spPr>
          <a:xfrm>
            <a:off x="1142999" y="1028700"/>
            <a:ext cx="9348537" cy="5280025"/>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05740" indent="-205740">
              <a:lnSpc>
                <a:spcPct val="150000"/>
              </a:lnSpc>
              <a:buClr>
                <a:schemeClr val="accent3"/>
              </a:buClr>
              <a:buFont typeface="Wingdings 2"/>
              <a:buChar char=""/>
              <a:defRPr/>
            </a:pPr>
            <a:r>
              <a:rPr lang="zh-CN" altLang="en-US" dirty="0">
                <a:latin typeface="宋体" panose="02010600030101010101" pitchFamily="2" charset="-122"/>
                <a:ea typeface="宋体" panose="02010600030101010101" pitchFamily="2" charset="-122"/>
              </a:rPr>
              <a:t>检索步骤：</a:t>
            </a:r>
            <a:endParaRPr lang="en-US" altLang="zh-CN" dirty="0">
              <a:latin typeface="宋体" panose="02010600030101010101" pitchFamily="2" charset="-122"/>
              <a:ea typeface="宋体" panose="02010600030101010101" pitchFamily="2" charset="-122"/>
            </a:endParaRPr>
          </a:p>
          <a:p>
            <a:pPr marL="800100" lvl="1" indent="-457200">
              <a:lnSpc>
                <a:spcPct val="150000"/>
              </a:lnSpc>
              <a:buClr>
                <a:schemeClr val="accent3"/>
              </a:buClr>
              <a:buFont typeface="+mj-lt"/>
              <a:buAutoNum type="alphaLcParenR"/>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进入</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pubmed</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主界面，</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800100" lvl="1" indent="-457200">
              <a:lnSpc>
                <a:spcPct val="150000"/>
              </a:lnSpc>
              <a:buClr>
                <a:schemeClr val="accent3"/>
              </a:buClr>
              <a:buFont typeface="+mj-lt"/>
              <a:buAutoNum type="alphaLcParenR"/>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在检索框输入任何有实质性意义的检索词</a:t>
            </a:r>
            <a:endParaRPr lang="en-US" altLang="zh-CN" sz="2000" dirty="0">
              <a:latin typeface="Times New Roman" panose="02020603050405020304" pitchFamily="18" charset="0"/>
              <a:ea typeface="宋体" panose="02010600030101010101" pitchFamily="2" charset="-122"/>
              <a:cs typeface="Times New Roman" panose="02020603050405020304" pitchFamily="18" charset="0"/>
            </a:endParaRPr>
          </a:p>
          <a:p>
            <a:pPr marL="800100" lvl="1" indent="-457200">
              <a:lnSpc>
                <a:spcPct val="150000"/>
              </a:lnSpc>
              <a:buClr>
                <a:schemeClr val="accent3"/>
              </a:buClr>
              <a:buFont typeface="+mj-lt"/>
              <a:buAutoNum type="alphaLcParenR"/>
              <a:defRPr/>
            </a:pP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点</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[search]</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按钮或按回车键，系统字段匹配进行</a:t>
            </a:r>
          </a:p>
          <a:p>
            <a:pPr marL="205740" indent="-205740">
              <a:lnSpc>
                <a:spcPct val="150000"/>
              </a:lnSpc>
              <a:buClr>
                <a:schemeClr val="accent3"/>
              </a:buClr>
              <a:buFont typeface="Wingdings 2"/>
              <a:buChar char=""/>
              <a:defRPr/>
            </a:pPr>
            <a:r>
              <a:rPr lang="zh-CN" altLang="en-US" dirty="0">
                <a:latin typeface="宋体" panose="02010600030101010101" pitchFamily="2" charset="-122"/>
                <a:ea typeface="宋体" panose="02010600030101010101" pitchFamily="2" charset="-122"/>
              </a:rPr>
              <a:t>检索词的输入形式：</a:t>
            </a:r>
          </a:p>
          <a:p>
            <a:pPr marL="480775" lvl="1" indent="-205740">
              <a:lnSpc>
                <a:spcPct val="150000"/>
              </a:lnSpc>
              <a:buClr>
                <a:schemeClr val="accent3"/>
              </a:buClr>
              <a:buFont typeface="Arial" panose="020B0604020202020204" pitchFamily="34" charset="0"/>
              <a:buNone/>
              <a:defRPr/>
            </a:pPr>
            <a:r>
              <a:rPr lang="zh-CN" altLang="en-US" sz="2000" dirty="0">
                <a:latin typeface="宋体" panose="02010600030101010101" pitchFamily="2" charset="-122"/>
                <a:ea typeface="宋体" panose="02010600030101010101" pitchFamily="2" charset="-122"/>
                <a:sym typeface="Wingdings" pitchFamily="2" charset="2"/>
              </a:rPr>
              <a:t>输入单</a:t>
            </a:r>
            <a:r>
              <a:rPr lang="zh-CN" altLang="en-US" sz="2000" dirty="0">
                <a:latin typeface="宋体" panose="02010600030101010101" pitchFamily="2" charset="-122"/>
                <a:ea typeface="宋体" panose="02010600030101010101" pitchFamily="2" charset="-122"/>
              </a:rPr>
              <a:t>词或短语或表达式，也可用*及双引号</a:t>
            </a:r>
            <a:endParaRPr lang="en-US" altLang="zh-CN" sz="2000" dirty="0">
              <a:latin typeface="宋体" panose="02010600030101010101" pitchFamily="2" charset="-122"/>
              <a:ea typeface="宋体" panose="02010600030101010101" pitchFamily="2" charset="-122"/>
            </a:endParaRPr>
          </a:p>
          <a:p>
            <a:pPr marL="480775" lvl="1" indent="-205740">
              <a:lnSpc>
                <a:spcPct val="150000"/>
              </a:lnSpc>
              <a:buClr>
                <a:schemeClr val="accent3"/>
              </a:buClr>
              <a:buFont typeface="Arial" panose="020B0604020202020204" pitchFamily="34" charset="0"/>
              <a:buNone/>
              <a:defRPr/>
            </a:pPr>
            <a:r>
              <a:rPr lang="zh-CN" altLang="en-US" sz="2000" dirty="0">
                <a:latin typeface="宋体" panose="02010600030101010101" pitchFamily="2" charset="-122"/>
                <a:ea typeface="宋体" panose="02010600030101010101" pitchFamily="2" charset="-122"/>
              </a:rPr>
              <a:t>著者姓名：</a:t>
            </a:r>
            <a:r>
              <a:rPr lang="en-US" altLang="zh-CN" sz="2000" dirty="0" err="1">
                <a:latin typeface="宋体" panose="02010600030101010101" pitchFamily="2" charset="-122"/>
                <a:ea typeface="宋体" panose="02010600030101010101" pitchFamily="2" charset="-122"/>
              </a:rPr>
              <a:t>weng</a:t>
            </a:r>
            <a:r>
              <a:rPr lang="en-US" altLang="zh-CN" sz="2000" dirty="0">
                <a:latin typeface="宋体" panose="02010600030101010101" pitchFamily="2" charset="-122"/>
                <a:ea typeface="宋体" panose="02010600030101010101" pitchFamily="2" charset="-122"/>
              </a:rPr>
              <a:t> </a:t>
            </a:r>
            <a:r>
              <a:rPr lang="en-US" altLang="zh-CN" sz="2000" dirty="0" err="1">
                <a:latin typeface="宋体" panose="02010600030101010101" pitchFamily="2" charset="-122"/>
                <a:ea typeface="宋体" panose="02010600030101010101" pitchFamily="2" charset="-122"/>
              </a:rPr>
              <a:t>xz</a:t>
            </a:r>
            <a:r>
              <a:rPr lang="zh-CN" altLang="en-US" sz="2000" dirty="0">
                <a:latin typeface="宋体" panose="02010600030101010101" pitchFamily="2" charset="-122"/>
                <a:ea typeface="宋体" panose="02010600030101010101" pitchFamily="2" charset="-122"/>
              </a:rPr>
              <a:t> </a:t>
            </a:r>
            <a:r>
              <a:rPr lang="en-US" altLang="zh-CN" sz="2000" dirty="0">
                <a:latin typeface="宋体" panose="02010600030101010101" pitchFamily="2" charset="-122"/>
                <a:ea typeface="宋体" panose="02010600030101010101" pitchFamily="2" charset="-122"/>
              </a:rPr>
              <a:t>OR </a:t>
            </a:r>
            <a:r>
              <a:rPr lang="en-US" altLang="zh-CN" sz="2000" dirty="0" err="1">
                <a:latin typeface="宋体" panose="02010600030101010101" pitchFamily="2" charset="-122"/>
                <a:ea typeface="宋体" panose="02010600030101010101" pitchFamily="2" charset="-122"/>
              </a:rPr>
              <a:t>weng</a:t>
            </a:r>
            <a:r>
              <a:rPr lang="en-US" altLang="zh-CN" sz="2000" dirty="0">
                <a:latin typeface="宋体" panose="02010600030101010101" pitchFamily="2" charset="-122"/>
                <a:ea typeface="宋体" panose="02010600030101010101" pitchFamily="2" charset="-122"/>
              </a:rPr>
              <a:t> </a:t>
            </a:r>
            <a:r>
              <a:rPr lang="en-US" altLang="zh-CN" sz="2000" dirty="0" err="1">
                <a:latin typeface="宋体" panose="02010600030101010101" pitchFamily="2" charset="-122"/>
                <a:ea typeface="宋体" panose="02010600030101010101" pitchFamily="2" charset="-122"/>
              </a:rPr>
              <a:t>xz</a:t>
            </a:r>
            <a:r>
              <a:rPr lang="en-US" altLang="zh-CN" sz="2000" dirty="0">
                <a:latin typeface="宋体" panose="02010600030101010101" pitchFamily="2" charset="-122"/>
                <a:ea typeface="宋体" panose="02010600030101010101" pitchFamily="2" charset="-122"/>
              </a:rPr>
              <a:t> [au] </a:t>
            </a:r>
            <a:r>
              <a:rPr lang="zh-CN" altLang="en-US" sz="2000" dirty="0">
                <a:latin typeface="宋体" panose="02010600030101010101" pitchFamily="2" charset="-122"/>
                <a:ea typeface="宋体" panose="02010600030101010101" pitchFamily="2" charset="-122"/>
              </a:rPr>
              <a:t>全称，</a:t>
            </a:r>
            <a:r>
              <a:rPr lang="en-US" altLang="zh-CN" sz="2000" dirty="0">
                <a:latin typeface="宋体" panose="02010600030101010101" pitchFamily="2" charset="-122"/>
                <a:ea typeface="宋体" panose="02010600030101010101" pitchFamily="2" charset="-122"/>
              </a:rPr>
              <a:t>2002</a:t>
            </a:r>
            <a:r>
              <a:rPr lang="zh-CN" altLang="en-US" sz="2000" dirty="0">
                <a:latin typeface="宋体" panose="02010600030101010101" pitchFamily="2" charset="-122"/>
                <a:ea typeface="宋体" panose="02010600030101010101" pitchFamily="2" charset="-122"/>
              </a:rPr>
              <a:t>年以后的文章。</a:t>
            </a:r>
          </a:p>
          <a:p>
            <a:pPr marL="480775" lvl="1" indent="-205740">
              <a:lnSpc>
                <a:spcPct val="150000"/>
              </a:lnSpc>
              <a:buClr>
                <a:schemeClr val="accent3"/>
              </a:buClr>
              <a:buFont typeface="Arial" panose="020B0604020202020204" pitchFamily="34" charset="0"/>
              <a:buNone/>
              <a:defRPr/>
            </a:pPr>
            <a:r>
              <a:rPr lang="zh-CN" altLang="en-US" sz="2000" dirty="0">
                <a:latin typeface="宋体" panose="02010600030101010101" pitchFamily="2" charset="-122"/>
                <a:ea typeface="宋体" panose="02010600030101010101" pitchFamily="2" charset="-122"/>
              </a:rPr>
              <a:t>含有禁用词或多个作者时必须带字段名</a:t>
            </a:r>
            <a:r>
              <a:rPr lang="en-US" altLang="zh-CN" sz="2000" dirty="0">
                <a:latin typeface="宋体" panose="02010600030101010101" pitchFamily="2" charset="-122"/>
                <a:ea typeface="宋体" panose="02010600030101010101" pitchFamily="2" charset="-122"/>
              </a:rPr>
              <a:t>: by[AU]</a:t>
            </a:r>
          </a:p>
          <a:p>
            <a:pPr marL="480775" lvl="1" indent="-205740">
              <a:lnSpc>
                <a:spcPct val="150000"/>
              </a:lnSpc>
              <a:buClr>
                <a:schemeClr val="accent3"/>
              </a:buClr>
              <a:buFont typeface="Arial" panose="020B0604020202020204" pitchFamily="34" charset="0"/>
              <a:buNone/>
              <a:defRPr/>
            </a:pPr>
            <a:r>
              <a:rPr lang="zh-CN" altLang="en-US" sz="2000" dirty="0">
                <a:latin typeface="宋体" panose="02010600030101010101" pitchFamily="2" charset="-122"/>
                <a:ea typeface="宋体" panose="02010600030101010101" pitchFamily="2" charset="-122"/>
              </a:rPr>
              <a:t>刊名标题：刊名全称、缩写、</a:t>
            </a:r>
            <a:r>
              <a:rPr lang="en-US" altLang="zh-CN" sz="2000" dirty="0">
                <a:latin typeface="宋体" panose="02010600030101010101" pitchFamily="2" charset="-122"/>
                <a:ea typeface="宋体" panose="02010600030101010101" pitchFamily="2" charset="-122"/>
              </a:rPr>
              <a:t>ISSN</a:t>
            </a:r>
          </a:p>
          <a:p>
            <a:pPr marL="480775" lvl="1" indent="-205740">
              <a:lnSpc>
                <a:spcPct val="150000"/>
              </a:lnSpc>
              <a:buClr>
                <a:schemeClr val="accent3"/>
              </a:buClr>
              <a:buFont typeface="Arial" panose="020B0604020202020204" pitchFamily="34" charset="0"/>
              <a:buNone/>
              <a:defRPr/>
            </a:pPr>
            <a:r>
              <a:rPr lang="en-US" altLang="zh-CN" sz="2000" dirty="0">
                <a:latin typeface="宋体" panose="02010600030101010101" pitchFamily="2" charset="-122"/>
                <a:ea typeface="宋体" panose="02010600030101010101" pitchFamily="2" charset="-122"/>
              </a:rPr>
              <a:t> </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Journal of leukocyte biology</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J </a:t>
            </a:r>
            <a:r>
              <a:rPr lang="en-US" altLang="zh-CN" sz="2000" dirty="0" err="1">
                <a:latin typeface="Times New Roman" panose="02020603050405020304" pitchFamily="18" charset="0"/>
                <a:ea typeface="宋体" panose="02010600030101010101" pitchFamily="2" charset="-122"/>
                <a:cs typeface="Times New Roman" panose="02020603050405020304" pitchFamily="18" charset="0"/>
              </a:rPr>
              <a:t>leukoc</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 biol</a:t>
            </a:r>
            <a:r>
              <a:rPr lang="zh-CN" altLang="en-US" sz="20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000" dirty="0">
                <a:latin typeface="Times New Roman" panose="02020603050405020304" pitchFamily="18" charset="0"/>
                <a:ea typeface="宋体" panose="02010600030101010101" pitchFamily="2" charset="-122"/>
                <a:cs typeface="Times New Roman" panose="02020603050405020304" pitchFamily="18" charset="0"/>
              </a:rPr>
              <a:t>0741-5400</a:t>
            </a:r>
          </a:p>
          <a:p>
            <a:pPr marL="205740" indent="-205740">
              <a:buClr>
                <a:schemeClr val="accent3"/>
              </a:buClr>
              <a:buFont typeface="Arial" panose="020B0604020202020204" pitchFamily="34" charset="0"/>
              <a:buNone/>
              <a:defRPr/>
            </a:pPr>
            <a:endParaRPr lang="en-US" altLang="zh-CN" sz="1600" b="1" dirty="0"/>
          </a:p>
        </p:txBody>
      </p:sp>
    </p:spTree>
    <p:extLst>
      <p:ext uri="{BB962C8B-B14F-4D97-AF65-F5344CB8AC3E}">
        <p14:creationId xmlns:p14="http://schemas.microsoft.com/office/powerpoint/2010/main" val="34138145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4">
            <a:extLst>
              <a:ext uri="{FF2B5EF4-FFF2-40B4-BE49-F238E27FC236}">
                <a16:creationId xmlns:a16="http://schemas.microsoft.com/office/drawing/2014/main" id="{8F26B7D6-4F94-4C9D-AE6D-2843668FE918}"/>
              </a:ext>
            </a:extLst>
          </p:cNvPr>
          <p:cNvSpPr txBox="1">
            <a:spLocks/>
          </p:cNvSpPr>
          <p:nvPr/>
        </p:nvSpPr>
        <p:spPr>
          <a:xfrm>
            <a:off x="1143000" y="1267326"/>
            <a:ext cx="10471484" cy="478054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None/>
            </a:pPr>
            <a:r>
              <a:rPr lang="zh-CN" altLang="en-US" sz="3600" b="1" dirty="0">
                <a:solidFill>
                  <a:srgbClr val="FF0000"/>
                </a:solidFill>
                <a:latin typeface="宋体" panose="02010600030101010101" pitchFamily="2" charset="-122"/>
              </a:rPr>
              <a:t>注意：</a:t>
            </a:r>
          </a:p>
          <a:p>
            <a:pPr>
              <a:lnSpc>
                <a:spcPct val="150000"/>
              </a:lnSpc>
            </a:pPr>
            <a:r>
              <a:rPr lang="zh-CN" altLang="en-US" sz="2800" dirty="0">
                <a:latin typeface="宋体" panose="02010600030101010101" pitchFamily="2" charset="-122"/>
                <a:ea typeface="宋体" panose="02010600030101010101" pitchFamily="2" charset="-122"/>
              </a:rPr>
              <a:t>当刊名与主题词相同时，刊名后需要附加字段标识符。如：</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gene therapy[ta]</a:t>
            </a:r>
            <a:r>
              <a:rPr lang="zh-CN" altLang="en-US" sz="28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science[ta]</a:t>
            </a:r>
            <a:r>
              <a:rPr lang="zh-CN" altLang="en-US" sz="28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800" dirty="0">
                <a:latin typeface="Times New Roman" panose="02020603050405020304" pitchFamily="18" charset="0"/>
                <a:ea typeface="宋体" panose="02010600030101010101" pitchFamily="2" charset="-122"/>
                <a:cs typeface="Times New Roman" panose="02020603050405020304" pitchFamily="18" charset="0"/>
              </a:rPr>
              <a:t>cell[ta]</a:t>
            </a:r>
          </a:p>
          <a:p>
            <a:pPr>
              <a:lnSpc>
                <a:spcPct val="150000"/>
              </a:lnSpc>
            </a:pPr>
            <a:r>
              <a:rPr lang="zh-CN" altLang="en-US" sz="2800" dirty="0">
                <a:latin typeface="宋体" panose="02010600030101010101" pitchFamily="2" charset="-122"/>
                <a:ea typeface="宋体" panose="02010600030101010101" pitchFamily="2" charset="-122"/>
              </a:rPr>
              <a:t>单个词刊名的期刊刊名后需要附加字段标识符。 如：</a:t>
            </a:r>
            <a:r>
              <a:rPr lang="en-US" altLang="zh-CN" sz="2800" dirty="0">
                <a:latin typeface="Times New Roman" panose="02020603050405020304" pitchFamily="18" charset="0"/>
                <a:ea typeface="宋体" panose="02010600030101010101" pitchFamily="2" charset="-122"/>
              </a:rPr>
              <a:t>Scanning[ta]</a:t>
            </a:r>
          </a:p>
          <a:p>
            <a:pPr>
              <a:lnSpc>
                <a:spcPct val="150000"/>
              </a:lnSpc>
            </a:pPr>
            <a:r>
              <a:rPr lang="zh-CN" altLang="en-US" sz="2800" dirty="0">
                <a:latin typeface="宋体" panose="02010600030101010101" pitchFamily="2" charset="-122"/>
                <a:ea typeface="宋体" panose="02010600030101010101" pitchFamily="2" charset="-122"/>
              </a:rPr>
              <a:t>带括号刊名的期刊，录入时应将括号省略。</a:t>
            </a:r>
          </a:p>
          <a:p>
            <a:pPr>
              <a:lnSpc>
                <a:spcPct val="150000"/>
              </a:lnSpc>
              <a:buFont typeface="Wingdings" panose="05000000000000000000" pitchFamily="2" charset="2"/>
              <a:buNone/>
            </a:pPr>
            <a:r>
              <a:rPr lang="zh-CN" altLang="en-US" sz="2800" dirty="0">
                <a:latin typeface="宋体" panose="02010600030101010101" pitchFamily="2" charset="-122"/>
                <a:ea typeface="宋体" panose="02010600030101010101" pitchFamily="2" charset="-122"/>
              </a:rPr>
              <a:t>  </a:t>
            </a:r>
            <a:r>
              <a:rPr lang="en-US" altLang="zh-CN" sz="2800" dirty="0">
                <a:latin typeface="Times New Roman" panose="02020603050405020304" pitchFamily="18" charset="0"/>
                <a:ea typeface="宋体" panose="02010600030101010101" pitchFamily="2" charset="-122"/>
              </a:rPr>
              <a:t>J Hand Surg[Am]</a:t>
            </a:r>
            <a:r>
              <a:rPr lang="zh-CN" altLang="en-US" sz="2800" dirty="0">
                <a:latin typeface="宋体" panose="02010600030101010101" pitchFamily="2" charset="-122"/>
                <a:ea typeface="宋体" panose="02010600030101010101" pitchFamily="2" charset="-122"/>
              </a:rPr>
              <a:t>输入格式为</a:t>
            </a:r>
            <a:r>
              <a:rPr lang="en-US" altLang="zh-CN" sz="2800" dirty="0">
                <a:latin typeface="Times New Roman" panose="02020603050405020304" pitchFamily="18" charset="0"/>
                <a:ea typeface="宋体" panose="02010600030101010101" pitchFamily="2" charset="-122"/>
              </a:rPr>
              <a:t>J Hand Surg Am</a:t>
            </a:r>
          </a:p>
        </p:txBody>
      </p:sp>
    </p:spTree>
    <p:extLst>
      <p:ext uri="{BB962C8B-B14F-4D97-AF65-F5344CB8AC3E}">
        <p14:creationId xmlns:p14="http://schemas.microsoft.com/office/powerpoint/2010/main" val="3050571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1">
            <a:extLst>
              <a:ext uri="{FF2B5EF4-FFF2-40B4-BE49-F238E27FC236}">
                <a16:creationId xmlns:a16="http://schemas.microsoft.com/office/drawing/2014/main" id="{16CDAD50-A4EE-4BAC-8858-40141F8CE28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4257" y="1028699"/>
            <a:ext cx="9608066" cy="561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4000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9DE4C444-EB84-4DB8-BF2C-C97A08D756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248533" y="1028700"/>
            <a:ext cx="9660099" cy="561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1406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1.1 </a:t>
            </a:r>
            <a:r>
              <a:rPr lang="zh-CN" altLang="en-US" dirty="0">
                <a:solidFill>
                  <a:schemeClr val="bg1"/>
                </a:solidFill>
              </a:rPr>
              <a:t>简介</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82" name="Rectangle 3">
            <a:extLst>
              <a:ext uri="{FF2B5EF4-FFF2-40B4-BE49-F238E27FC236}">
                <a16:creationId xmlns:a16="http://schemas.microsoft.com/office/drawing/2014/main" id="{5505077E-8735-4051-ADD0-7B788582BB92}"/>
              </a:ext>
            </a:extLst>
          </p:cNvPr>
          <p:cNvSpPr txBox="1">
            <a:spLocks noChangeArrowheads="1"/>
          </p:cNvSpPr>
          <p:nvPr/>
        </p:nvSpPr>
        <p:spPr>
          <a:xfrm>
            <a:off x="673863" y="1080947"/>
            <a:ext cx="11024771" cy="4995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90538" indent="-285750">
              <a:lnSpc>
                <a:spcPct val="150000"/>
              </a:lnSpc>
              <a:buClr>
                <a:srgbClr val="A5A5A5"/>
              </a:buClr>
              <a:defRPr/>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Pubmed</a:t>
            </a:r>
            <a:r>
              <a:rPr lang="zh-CN" altLang="en-US" dirty="0">
                <a:latin typeface="Times New Roman" panose="02020603050405020304" pitchFamily="18" charset="0"/>
                <a:ea typeface="宋体" panose="02010600030101010101" pitchFamily="2" charset="-122"/>
                <a:cs typeface="Times New Roman" panose="02020603050405020304" pitchFamily="18" charset="0"/>
              </a:rPr>
              <a:t>是美国国立医学图书馆</a:t>
            </a:r>
            <a:r>
              <a:rPr lang="en-US" altLang="zh-CN" dirty="0">
                <a:latin typeface="Times New Roman" panose="02020603050405020304" pitchFamily="18" charset="0"/>
                <a:ea typeface="宋体" panose="02010600030101010101" pitchFamily="2" charset="-122"/>
                <a:cs typeface="Times New Roman" panose="02020603050405020304" pitchFamily="18" charset="0"/>
              </a:rPr>
              <a:t>(NLM)</a:t>
            </a:r>
            <a:r>
              <a:rPr lang="zh-CN" altLang="en-US" dirty="0">
                <a:latin typeface="Times New Roman" panose="02020603050405020304" pitchFamily="18" charset="0"/>
                <a:ea typeface="宋体" panose="02010600030101010101" pitchFamily="2" charset="-122"/>
                <a:cs typeface="Times New Roman" panose="02020603050405020304" pitchFamily="18" charset="0"/>
              </a:rPr>
              <a:t>所属的国家生物技术信息中心</a:t>
            </a:r>
            <a:r>
              <a:rPr lang="en-US" altLang="zh-CN" dirty="0">
                <a:latin typeface="Times New Roman" panose="02020603050405020304" pitchFamily="18" charset="0"/>
                <a:ea typeface="宋体" panose="02010600030101010101" pitchFamily="2" charset="-122"/>
                <a:cs typeface="Times New Roman" panose="02020603050405020304" pitchFamily="18" charset="0"/>
              </a:rPr>
              <a:t>(NCBI)</a:t>
            </a:r>
            <a:r>
              <a:rPr lang="zh-CN" altLang="en-US" dirty="0">
                <a:latin typeface="Times New Roman" panose="02020603050405020304" pitchFamily="18" charset="0"/>
                <a:ea typeface="宋体" panose="02010600030101010101" pitchFamily="2" charset="-122"/>
                <a:cs typeface="Times New Roman" panose="02020603050405020304" pitchFamily="18" charset="0"/>
              </a:rPr>
              <a:t>于</a:t>
            </a:r>
            <a:r>
              <a:rPr lang="en-US" altLang="zh-CN" dirty="0">
                <a:latin typeface="Times New Roman" panose="02020603050405020304" pitchFamily="18" charset="0"/>
                <a:ea typeface="宋体" panose="02010600030101010101" pitchFamily="2" charset="-122"/>
                <a:cs typeface="Times New Roman" panose="02020603050405020304" pitchFamily="18" charset="0"/>
              </a:rPr>
              <a:t>2000</a:t>
            </a:r>
            <a:r>
              <a:rPr lang="zh-CN" altLang="en-US" dirty="0">
                <a:latin typeface="Times New Roman" panose="02020603050405020304" pitchFamily="18" charset="0"/>
                <a:ea typeface="宋体" panose="02010600030101010101" pitchFamily="2" charset="-122"/>
                <a:cs typeface="Times New Roman" panose="02020603050405020304" pitchFamily="18" charset="0"/>
              </a:rPr>
              <a:t>年</a:t>
            </a:r>
            <a:r>
              <a:rPr lang="en-US" altLang="zh-CN" dirty="0">
                <a:latin typeface="Times New Roman" panose="02020603050405020304" pitchFamily="18" charset="0"/>
                <a:ea typeface="宋体" panose="02010600030101010101" pitchFamily="2" charset="-122"/>
                <a:cs typeface="Times New Roman" panose="02020603050405020304" pitchFamily="18" charset="0"/>
              </a:rPr>
              <a:t>4</a:t>
            </a:r>
            <a:r>
              <a:rPr lang="zh-CN" altLang="en-US" dirty="0">
                <a:latin typeface="Times New Roman" panose="02020603050405020304" pitchFamily="18" charset="0"/>
                <a:ea typeface="宋体" panose="02010600030101010101" pitchFamily="2" charset="-122"/>
                <a:cs typeface="Times New Roman" panose="02020603050405020304" pitchFamily="18" charset="0"/>
              </a:rPr>
              <a:t>月开发的基于</a:t>
            </a:r>
            <a:r>
              <a:rPr lang="en-US" altLang="zh-CN" dirty="0">
                <a:latin typeface="Times New Roman" panose="02020603050405020304" pitchFamily="18" charset="0"/>
                <a:ea typeface="宋体" panose="02010600030101010101" pitchFamily="2" charset="-122"/>
                <a:cs typeface="Times New Roman" panose="02020603050405020304" pitchFamily="18" charset="0"/>
              </a:rPr>
              <a:t>WEB</a:t>
            </a:r>
            <a:r>
              <a:rPr lang="zh-CN" altLang="en-US" dirty="0">
                <a:latin typeface="Times New Roman" panose="02020603050405020304" pitchFamily="18" charset="0"/>
                <a:ea typeface="宋体" panose="02010600030101010101" pitchFamily="2" charset="-122"/>
                <a:cs typeface="Times New Roman" panose="02020603050405020304" pitchFamily="18" charset="0"/>
              </a:rPr>
              <a:t>的</a:t>
            </a:r>
            <a:r>
              <a:rPr lang="zh-CN" altLang="en-US"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免费</a:t>
            </a:r>
            <a:r>
              <a:rPr lang="zh-CN" altLang="en-US" dirty="0">
                <a:latin typeface="Times New Roman" panose="02020603050405020304" pitchFamily="18" charset="0"/>
                <a:ea typeface="宋体" panose="02010600030101010101" pitchFamily="2" charset="-122"/>
                <a:cs typeface="Times New Roman" panose="02020603050405020304" pitchFamily="18" charset="0"/>
              </a:rPr>
              <a:t>的</a:t>
            </a:r>
            <a:r>
              <a:rPr lang="en-US" altLang="zh-CN" dirty="0">
                <a:solidFill>
                  <a:srgbClr val="FF0000"/>
                </a:solidFill>
                <a:latin typeface="Times New Roman" panose="02020603050405020304" pitchFamily="18" charset="0"/>
                <a:ea typeface="宋体" panose="02010600030101010101" pitchFamily="2" charset="-122"/>
                <a:cs typeface="Times New Roman" panose="02020603050405020304" pitchFamily="18" charset="0"/>
              </a:rPr>
              <a:t>MEDLINE</a:t>
            </a:r>
            <a:r>
              <a:rPr lang="zh-CN" altLang="en-US" dirty="0">
                <a:latin typeface="Times New Roman" panose="02020603050405020304" pitchFamily="18" charset="0"/>
                <a:ea typeface="宋体" panose="02010600030101010101" pitchFamily="2" charset="-122"/>
                <a:cs typeface="Times New Roman" panose="02020603050405020304" pitchFamily="18" charset="0"/>
              </a:rPr>
              <a:t>检索系统。</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490538" indent="-285750">
              <a:lnSpc>
                <a:spcPct val="150000"/>
              </a:lnSpc>
              <a:buClr>
                <a:srgbClr val="A5A5A5"/>
              </a:buClr>
              <a:defRPr/>
            </a:pPr>
            <a:r>
              <a:rPr lang="en-US" altLang="zh-CN" dirty="0">
                <a:latin typeface="Times New Roman" panose="02020603050405020304" pitchFamily="18" charset="0"/>
                <a:ea typeface="宋体" panose="02010600030101010101" pitchFamily="2" charset="-122"/>
                <a:cs typeface="Times New Roman" panose="02020603050405020304" pitchFamily="18" charset="0"/>
              </a:rPr>
              <a:t>MEDLINE</a:t>
            </a:r>
          </a:p>
          <a:p>
            <a:pPr marL="490538" indent="-285750">
              <a:lnSpc>
                <a:spcPct val="150000"/>
              </a:lnSpc>
              <a:buClr>
                <a:srgbClr val="A5A5A5"/>
              </a:buClr>
              <a:defRPr/>
            </a:pPr>
            <a:r>
              <a:rPr lang="en-US" altLang="zh-CN" dirty="0">
                <a:latin typeface="Times New Roman" panose="02020603050405020304" pitchFamily="18" charset="0"/>
                <a:ea typeface="宋体" panose="02010600030101010101" pitchFamily="2" charset="-122"/>
                <a:cs typeface="Times New Roman" panose="02020603050405020304" pitchFamily="18" charset="0"/>
              </a:rPr>
              <a:t>PubMed Central (PMC)</a:t>
            </a:r>
          </a:p>
          <a:p>
            <a:pPr marL="490538" indent="-285750">
              <a:lnSpc>
                <a:spcPct val="150000"/>
              </a:lnSpc>
              <a:buClr>
                <a:srgbClr val="A5A5A5"/>
              </a:buClr>
              <a:defRPr/>
            </a:pPr>
            <a:r>
              <a:rPr lang="en-US" altLang="zh-CN" dirty="0">
                <a:latin typeface="Times New Roman" panose="02020603050405020304" pitchFamily="18" charset="0"/>
                <a:ea typeface="宋体" panose="02010600030101010101" pitchFamily="2" charset="-122"/>
                <a:cs typeface="Times New Roman" panose="02020603050405020304" pitchFamily="18" charset="0"/>
              </a:rPr>
              <a:t>Bookshelf</a:t>
            </a:r>
          </a:p>
          <a:p>
            <a:pPr marL="547688" lvl="1" indent="0">
              <a:lnSpc>
                <a:spcPct val="150000"/>
              </a:lnSpc>
              <a:buClr>
                <a:srgbClr val="A5A5A5"/>
              </a:buClr>
              <a:buFont typeface="Arial" panose="020B0604020202020204" pitchFamily="34" charset="0"/>
              <a:buNone/>
              <a:defRPr/>
            </a:pPr>
            <a:r>
              <a:rPr lang="en-US" altLang="zh-CN" dirty="0">
                <a:latin typeface="Times New Roman" panose="02020603050405020304" pitchFamily="18" charset="0"/>
                <a:ea typeface="宋体" panose="02010600030101010101" pitchFamily="2" charset="-122"/>
                <a:cs typeface="Times New Roman" panose="02020603050405020304" pitchFamily="18" charset="0"/>
                <a:hlinkClick r:id="rId5"/>
              </a:rPr>
              <a:t>http://www.pubmed.gov</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marL="490538" indent="-285750">
              <a:lnSpc>
                <a:spcPct val="150000"/>
              </a:lnSpc>
              <a:buClr>
                <a:srgbClr val="A5A5A5"/>
              </a:buClr>
              <a:defRPr/>
            </a:pPr>
            <a:r>
              <a:rPr lang="en-US" altLang="zh-CN" dirty="0">
                <a:latin typeface="Times New Roman" panose="02020603050405020304" pitchFamily="18" charset="0"/>
                <a:ea typeface="宋体" panose="02010600030101010101" pitchFamily="2" charset="-122"/>
                <a:cs typeface="Times New Roman" panose="02020603050405020304" pitchFamily="18" charset="0"/>
                <a:hlinkClick r:id="rId6"/>
              </a:rPr>
              <a:t>http://www.ncbi.nlm.nih.gov/pubmed/</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基本检索实例</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B256598C-9351-42F8-925B-2376E9B6BE99}"/>
              </a:ext>
            </a:extLst>
          </p:cNvPr>
          <p:cNvPicPr>
            <a:picLocks noChangeAspect="1"/>
          </p:cNvPicPr>
          <p:nvPr/>
        </p:nvPicPr>
        <p:blipFill>
          <a:blip r:embed="rId5"/>
          <a:stretch>
            <a:fillRect/>
          </a:stretch>
        </p:blipFill>
        <p:spPr>
          <a:xfrm>
            <a:off x="2152372" y="739904"/>
            <a:ext cx="8202747" cy="1322947"/>
          </a:xfrm>
          <a:prstGeom prst="rect">
            <a:avLst/>
          </a:prstGeom>
        </p:spPr>
      </p:pic>
      <p:sp>
        <p:nvSpPr>
          <p:cNvPr id="8" name="内容占位符 2">
            <a:extLst>
              <a:ext uri="{FF2B5EF4-FFF2-40B4-BE49-F238E27FC236}">
                <a16:creationId xmlns:a16="http://schemas.microsoft.com/office/drawing/2014/main" id="{FFCD859B-55D0-46C8-9F7A-588E64B511A2}"/>
              </a:ext>
            </a:extLst>
          </p:cNvPr>
          <p:cNvSpPr txBox="1">
            <a:spLocks/>
          </p:cNvSpPr>
          <p:nvPr/>
        </p:nvSpPr>
        <p:spPr>
          <a:xfrm>
            <a:off x="837405" y="2062851"/>
            <a:ext cx="10552490" cy="41935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zh-CN" altLang="en-US" sz="2800" dirty="0"/>
              <a:t>分析</a:t>
            </a:r>
            <a:r>
              <a:rPr lang="en-US" altLang="zh-CN" sz="2800" dirty="0"/>
              <a:t>: </a:t>
            </a:r>
            <a:r>
              <a:rPr lang="zh-CN" altLang="en-US" sz="2800" dirty="0"/>
              <a:t>自由词检索</a:t>
            </a:r>
            <a:endParaRPr lang="en-US" altLang="zh-CN" sz="2800" dirty="0"/>
          </a:p>
          <a:p>
            <a:pPr>
              <a:defRPr/>
            </a:pPr>
            <a:r>
              <a:rPr lang="zh-CN" altLang="en-US" sz="2800" dirty="0"/>
              <a:t>检索词：</a:t>
            </a:r>
            <a:r>
              <a:rPr lang="en-US" altLang="zh-CN" sz="2800" dirty="0"/>
              <a:t>nitrendipine;</a:t>
            </a:r>
          </a:p>
          <a:p>
            <a:pPr marL="0" indent="0">
              <a:buFont typeface="Arial" panose="020B0604020202020204" pitchFamily="34" charset="0"/>
              <a:buNone/>
              <a:defRPr/>
            </a:pPr>
            <a:r>
              <a:rPr lang="en-US" altLang="zh-CN" sz="2800" dirty="0"/>
              <a:t>               hypertension/high blood pressure</a:t>
            </a:r>
          </a:p>
          <a:p>
            <a:pPr marL="0" indent="0" algn="ctr">
              <a:buFont typeface="Arial" panose="020B0604020202020204" pitchFamily="34" charset="0"/>
              <a:buNone/>
              <a:defRPr/>
            </a:pPr>
            <a:r>
              <a:rPr lang="en-US" altLang="zh-CN" sz="2800" dirty="0"/>
              <a:t> </a:t>
            </a:r>
            <a:r>
              <a:rPr lang="en-US" altLang="zh-CN" sz="2800" dirty="0">
                <a:solidFill>
                  <a:srgbClr val="FF0000"/>
                </a:solidFill>
              </a:rPr>
              <a:t>nitrendipine AND (hypertension OR high blood pressure)</a:t>
            </a:r>
          </a:p>
          <a:p>
            <a:pPr marL="0" indent="0" algn="ctr">
              <a:buFont typeface="Arial" panose="020B0604020202020204" pitchFamily="34" charset="0"/>
              <a:buNone/>
              <a:defRPr/>
            </a:pPr>
            <a:endParaRPr lang="en-US" altLang="zh-CN" sz="2800" dirty="0">
              <a:solidFill>
                <a:srgbClr val="FF0000"/>
              </a:solidFill>
            </a:endParaRPr>
          </a:p>
          <a:p>
            <a:pPr>
              <a:defRPr/>
            </a:pPr>
            <a:r>
              <a:rPr lang="zh-CN" altLang="en-US" sz="2800" dirty="0"/>
              <a:t>检索方法：</a:t>
            </a:r>
            <a:r>
              <a:rPr lang="en-US" altLang="zh-CN" sz="2800" dirty="0"/>
              <a:t>1. </a:t>
            </a:r>
            <a:r>
              <a:rPr lang="zh-CN" altLang="en-US" sz="2800" dirty="0"/>
              <a:t>输入综合检索式</a:t>
            </a:r>
            <a:endParaRPr lang="en-US" altLang="zh-CN" sz="2800" dirty="0"/>
          </a:p>
          <a:p>
            <a:pPr marL="0" indent="0">
              <a:buFont typeface="Arial" panose="020B0604020202020204" pitchFamily="34" charset="0"/>
              <a:buNone/>
              <a:defRPr/>
            </a:pPr>
            <a:r>
              <a:rPr lang="en-US" altLang="zh-CN" sz="2800" dirty="0"/>
              <a:t>                     2. </a:t>
            </a:r>
            <a:r>
              <a:rPr lang="zh-CN" altLang="en-US" sz="2800" dirty="0"/>
              <a:t>在检索史中进行组配</a:t>
            </a:r>
          </a:p>
        </p:txBody>
      </p:sp>
    </p:spTree>
    <p:extLst>
      <p:ext uri="{BB962C8B-B14F-4D97-AF65-F5344CB8AC3E}">
        <p14:creationId xmlns:p14="http://schemas.microsoft.com/office/powerpoint/2010/main" val="2831633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1">
            <a:extLst>
              <a:ext uri="{FF2B5EF4-FFF2-40B4-BE49-F238E27FC236}">
                <a16:creationId xmlns:a16="http://schemas.microsoft.com/office/drawing/2014/main" id="{2EB16A34-FE24-4709-9022-3E789ED7DD8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89423"/>
            <a:ext cx="9144000" cy="6538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3789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1">
            <a:extLst>
              <a:ext uri="{FF2B5EF4-FFF2-40B4-BE49-F238E27FC236}">
                <a16:creationId xmlns:a16="http://schemas.microsoft.com/office/drawing/2014/main" id="{A283A69F-0702-4810-9E23-0BB57C48F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125538"/>
            <a:ext cx="9144000" cy="501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标题 1">
            <a:extLst>
              <a:ext uri="{FF2B5EF4-FFF2-40B4-BE49-F238E27FC236}">
                <a16:creationId xmlns:a16="http://schemas.microsoft.com/office/drawing/2014/main" id="{6839DC9E-068C-4475-A032-DB4F56DF7FD6}"/>
              </a:ext>
            </a:extLst>
          </p:cNvPr>
          <p:cNvSpPr>
            <a:spLocks noGrp="1"/>
          </p:cNvSpPr>
          <p:nvPr>
            <p:ph type="title"/>
          </p:nvPr>
        </p:nvSpPr>
        <p:spPr>
          <a:xfrm>
            <a:off x="669924" y="248192"/>
            <a:ext cx="10850563" cy="584563"/>
          </a:xfrm>
        </p:spPr>
        <p:txBody>
          <a:bodyPr/>
          <a:lstStyle/>
          <a:p>
            <a:r>
              <a:rPr lang="en-US" altLang="zh-CN" dirty="0">
                <a:solidFill>
                  <a:schemeClr val="bg1"/>
                </a:solidFill>
              </a:rPr>
              <a:t>3.2 </a:t>
            </a:r>
            <a:r>
              <a:rPr lang="zh-CN" altLang="en-US" dirty="0">
                <a:solidFill>
                  <a:schemeClr val="bg1"/>
                </a:solidFill>
              </a:rPr>
              <a:t>高级检索：一般限制题目或摘要</a:t>
            </a:r>
          </a:p>
        </p:txBody>
      </p:sp>
    </p:spTree>
    <p:extLst>
      <p:ext uri="{BB962C8B-B14F-4D97-AF65-F5344CB8AC3E}">
        <p14:creationId xmlns:p14="http://schemas.microsoft.com/office/powerpoint/2010/main" val="2169663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B7948AB6-4076-46C5-8727-88DAD7A266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61742" y="1212829"/>
            <a:ext cx="9144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id="{06ED82E0-60B6-4C7E-8CF7-BB9FB60A5B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61742" y="5040261"/>
            <a:ext cx="9144000"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直接箭头连接符 8">
            <a:extLst>
              <a:ext uri="{FF2B5EF4-FFF2-40B4-BE49-F238E27FC236}">
                <a16:creationId xmlns:a16="http://schemas.microsoft.com/office/drawing/2014/main" id="{AB06FED9-8B9A-42FC-96A7-4C0D72C4321F}"/>
              </a:ext>
            </a:extLst>
          </p:cNvPr>
          <p:cNvCxnSpPr/>
          <p:nvPr/>
        </p:nvCxnSpPr>
        <p:spPr>
          <a:xfrm>
            <a:off x="5935665" y="3836424"/>
            <a:ext cx="0" cy="1155700"/>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656115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C618D0BB-82DE-4A38-AE2E-62F6F89D2A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028700"/>
            <a:ext cx="10118558" cy="534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56206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3.3 </a:t>
            </a:r>
            <a:r>
              <a:rPr lang="zh-CN" altLang="en-US" dirty="0">
                <a:solidFill>
                  <a:schemeClr val="bg1"/>
                </a:solidFill>
              </a:rPr>
              <a:t>文献筛选</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8" name="图片 1">
            <a:extLst>
              <a:ext uri="{FF2B5EF4-FFF2-40B4-BE49-F238E27FC236}">
                <a16:creationId xmlns:a16="http://schemas.microsoft.com/office/drawing/2014/main" id="{921F65D7-DD48-44AE-81E3-ED9A565C1DB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690895" y="1130454"/>
            <a:ext cx="2160588" cy="5360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2">
            <a:extLst>
              <a:ext uri="{FF2B5EF4-FFF2-40B4-BE49-F238E27FC236}">
                <a16:creationId xmlns:a16="http://schemas.microsoft.com/office/drawing/2014/main" id="{01413904-52F3-45FA-BF35-A16D94CC007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1289" y="1153068"/>
            <a:ext cx="6596062" cy="472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50006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3.4 </a:t>
            </a:r>
            <a:r>
              <a:rPr lang="zh-CN" altLang="en-US" dirty="0">
                <a:solidFill>
                  <a:schemeClr val="bg1"/>
                </a:solidFill>
              </a:rPr>
              <a:t>主题词检索</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1401740"/>
            <a:ext cx="11608824" cy="5219065"/>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5740" indent="-205740">
              <a:lnSpc>
                <a:spcPct val="200000"/>
              </a:lnSpc>
              <a:buClr>
                <a:schemeClr val="accent3"/>
              </a:buClr>
              <a:buFont typeface="Wingdings 2"/>
              <a:buChar char=""/>
              <a:defRPr/>
            </a:pPr>
            <a:r>
              <a:rPr lang="zh-CN" altLang="en-US" sz="2400" dirty="0">
                <a:solidFill>
                  <a:schemeClr val="tx1"/>
                </a:solidFill>
                <a:latin typeface="华文宋体" panose="02010600040101010101" pitchFamily="2" charset="-122"/>
                <a:ea typeface="华文宋体" panose="02010600040101010101" pitchFamily="2" charset="-122"/>
              </a:rPr>
              <a:t>检索步骤</a:t>
            </a:r>
            <a:r>
              <a:rPr lang="zh-CN" altLang="en-US"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rPr>
              <a:t>一般为</a:t>
            </a:r>
            <a:r>
              <a:rPr lang="zh-CN" altLang="en-US" sz="2400" dirty="0">
                <a:solidFill>
                  <a:schemeClr val="tx1"/>
                </a:solidFill>
                <a:latin typeface="华文宋体" panose="02010600040101010101" pitchFamily="2" charset="-122"/>
                <a:ea typeface="华文宋体" panose="02010600040101010101" pitchFamily="2" charset="-122"/>
              </a:rPr>
              <a:t>：</a:t>
            </a:r>
            <a:endParaRPr lang="en-US" altLang="zh-CN" sz="2400" dirty="0">
              <a:solidFill>
                <a:schemeClr val="tx1"/>
              </a:solidFill>
              <a:latin typeface="华文宋体" panose="02010600040101010101" pitchFamily="2" charset="-122"/>
              <a:ea typeface="华文宋体" panose="02010600040101010101" pitchFamily="2" charset="-122"/>
            </a:endParaRPr>
          </a:p>
          <a:p>
            <a:pPr marL="800100" lvl="1" indent="-457200">
              <a:lnSpc>
                <a:spcPct val="200000"/>
              </a:lnSpc>
              <a:buClr>
                <a:schemeClr val="accent3"/>
              </a:buClr>
              <a:buFont typeface="+mj-lt"/>
              <a:buAutoNum type="alphaLcParenR"/>
              <a:defRPr/>
            </a:pPr>
            <a:r>
              <a:rPr lang="zh-CN" altLang="en-US"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rPr>
              <a:t>先分析要检索的课题，找出关键词，用其作为自由词检索，挑选几篇相关的文章进行阅读，查看文章的详细标引，确定</a:t>
            </a:r>
            <a:r>
              <a:rPr lang="en-US" altLang="zh-CN"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rPr>
              <a:t>MESH</a:t>
            </a:r>
            <a:r>
              <a:rPr lang="zh-CN" altLang="en-US"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rPr>
              <a:t>词。</a:t>
            </a:r>
            <a:endParaRPr lang="en-US" altLang="zh-CN"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endParaRPr>
          </a:p>
          <a:p>
            <a:pPr marL="800100" lvl="1" indent="-457200">
              <a:lnSpc>
                <a:spcPct val="200000"/>
              </a:lnSpc>
              <a:buClr>
                <a:schemeClr val="accent3"/>
              </a:buClr>
              <a:buFont typeface="+mj-lt"/>
              <a:buAutoNum type="alphaLcParenR"/>
              <a:defRPr/>
            </a:pPr>
            <a:r>
              <a:rPr lang="zh-CN" altLang="en-US"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rPr>
              <a:t>进入</a:t>
            </a:r>
            <a:r>
              <a:rPr lang="en-US" altLang="zh-CN"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rPr>
              <a:t>mesh</a:t>
            </a:r>
            <a:r>
              <a:rPr lang="zh-CN" altLang="en-US"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rPr>
              <a:t>词数据库搜索，选择跟研究内容相关的副主题词。</a:t>
            </a:r>
            <a:endParaRPr lang="en-US" altLang="zh-CN" sz="2400" dirty="0">
              <a:solidFill>
                <a:schemeClr val="tx1"/>
              </a:solidFill>
              <a:latin typeface="华文宋体" panose="02010600040101010101" pitchFamily="2" charset="-122"/>
              <a:ea typeface="华文宋体" panose="02010600040101010101" pitchFamily="2" charset="-122"/>
              <a:cs typeface="Times New Roman" panose="02020603050405020304" pitchFamily="18" charset="0"/>
            </a:endParaRPr>
          </a:p>
          <a:p>
            <a:pPr marL="800100" lvl="1" indent="-457200">
              <a:lnSpc>
                <a:spcPct val="200000"/>
              </a:lnSpc>
              <a:buClr>
                <a:schemeClr val="accent3"/>
              </a:buClr>
              <a:buFont typeface="+mj-lt"/>
              <a:buAutoNum type="alphaLcParenR"/>
              <a:defRPr/>
            </a:pPr>
            <a:r>
              <a:rPr kumimoji="0" lang="zh-CN" altLang="en-US" sz="2400" i="0" u="none" strike="noStrike" kern="1200" cap="none" spc="300" normalizeH="0" baseline="0" noProof="0" dirty="0">
                <a:ln>
                  <a:noFill/>
                </a:ln>
                <a:solidFill>
                  <a:schemeClr val="tx1"/>
                </a:solidFill>
                <a:effectLst/>
                <a:uLnTx/>
                <a:uFillTx/>
                <a:latin typeface="华文宋体" panose="02010600040101010101" pitchFamily="2" charset="-122"/>
                <a:ea typeface="华文宋体" panose="02010600040101010101" pitchFamily="2" charset="-122"/>
                <a:cs typeface="Times New Roman" panose="02020603050405020304" pitchFamily="18" charset="0"/>
              </a:rPr>
              <a:t>用主题词和副主题词匹配的方法在</a:t>
            </a:r>
            <a:r>
              <a:rPr kumimoji="0" lang="en-US" altLang="zh-CN" sz="2400" i="0" u="none" strike="noStrike" kern="1200" cap="none" spc="300" normalizeH="0" baseline="0" noProof="0" dirty="0" err="1">
                <a:ln>
                  <a:noFill/>
                </a:ln>
                <a:solidFill>
                  <a:schemeClr val="tx1"/>
                </a:solidFill>
                <a:effectLst/>
                <a:uLnTx/>
                <a:uFillTx/>
                <a:latin typeface="华文宋体" panose="02010600040101010101" pitchFamily="2" charset="-122"/>
                <a:ea typeface="华文宋体" panose="02010600040101010101" pitchFamily="2" charset="-122"/>
                <a:cs typeface="Times New Roman" panose="02020603050405020304" pitchFamily="18" charset="0"/>
              </a:rPr>
              <a:t>pubmed</a:t>
            </a:r>
            <a:r>
              <a:rPr kumimoji="0" lang="zh-CN" altLang="en-US" sz="2400" i="0" u="none" strike="noStrike" kern="1200" cap="none" spc="300" normalizeH="0" baseline="0" noProof="0" dirty="0">
                <a:ln>
                  <a:noFill/>
                </a:ln>
                <a:solidFill>
                  <a:schemeClr val="tx1"/>
                </a:solidFill>
                <a:effectLst/>
                <a:uLnTx/>
                <a:uFillTx/>
                <a:latin typeface="华文宋体" panose="02010600040101010101" pitchFamily="2" charset="-122"/>
                <a:ea typeface="华文宋体" panose="02010600040101010101" pitchFamily="2" charset="-122"/>
                <a:cs typeface="Times New Roman" panose="02020603050405020304" pitchFamily="18" charset="0"/>
              </a:rPr>
              <a:t>里搜索相关文章。</a:t>
            </a:r>
            <a:endParaRPr kumimoji="0" lang="zh-CN" altLang="en-US" sz="2400" i="0" u="none" strike="noStrike" kern="1200" cap="none" spc="300" normalizeH="0" baseline="0" noProof="0" dirty="0">
              <a:ln>
                <a:noFill/>
              </a:ln>
              <a:solidFill>
                <a:srgbClr val="0070C0"/>
              </a:solidFill>
              <a:effectLst/>
              <a:uLnTx/>
              <a:uFillTx/>
              <a:latin typeface="华文宋体" panose="02010600040101010101" pitchFamily="2" charset="-122"/>
              <a:ea typeface="华文宋体" panose="02010600040101010101" pitchFamily="2" charset="-122"/>
            </a:endParaRPr>
          </a:p>
        </p:txBody>
      </p:sp>
    </p:spTree>
    <p:extLst>
      <p:ext uri="{BB962C8B-B14F-4D97-AF65-F5344CB8AC3E}">
        <p14:creationId xmlns:p14="http://schemas.microsoft.com/office/powerpoint/2010/main" val="1211340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主题词检索选择</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153129"/>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4" name="图片 3">
            <a:extLst>
              <a:ext uri="{FF2B5EF4-FFF2-40B4-BE49-F238E27FC236}">
                <a16:creationId xmlns:a16="http://schemas.microsoft.com/office/drawing/2014/main" id="{D52747A8-EC1C-4D54-80AB-0856E3034E2E}"/>
              </a:ext>
            </a:extLst>
          </p:cNvPr>
          <p:cNvPicPr>
            <a:picLocks noChangeAspect="1"/>
          </p:cNvPicPr>
          <p:nvPr/>
        </p:nvPicPr>
        <p:blipFill>
          <a:blip r:embed="rId5"/>
          <a:stretch>
            <a:fillRect/>
          </a:stretch>
        </p:blipFill>
        <p:spPr>
          <a:xfrm>
            <a:off x="669925" y="1229138"/>
            <a:ext cx="10850562" cy="5380670"/>
          </a:xfrm>
          <a:prstGeom prst="rect">
            <a:avLst/>
          </a:prstGeom>
        </p:spPr>
      </p:pic>
      <p:sp>
        <p:nvSpPr>
          <p:cNvPr id="9" name="Rectangle 7">
            <a:extLst>
              <a:ext uri="{FF2B5EF4-FFF2-40B4-BE49-F238E27FC236}">
                <a16:creationId xmlns:a16="http://schemas.microsoft.com/office/drawing/2014/main" id="{B826E4C4-ACB0-4A65-96CE-4BB443A8C1C2}"/>
              </a:ext>
            </a:extLst>
          </p:cNvPr>
          <p:cNvSpPr>
            <a:spLocks noChangeArrowheads="1"/>
          </p:cNvSpPr>
          <p:nvPr/>
        </p:nvSpPr>
        <p:spPr bwMode="auto">
          <a:xfrm>
            <a:off x="2566738" y="964835"/>
            <a:ext cx="1175636" cy="64643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pPr>
            <a:r>
              <a:rPr lang="en-US" altLang="zh-CN" sz="1800" dirty="0" err="1">
                <a:highlight>
                  <a:srgbClr val="FF0000"/>
                </a:highlight>
                <a:latin typeface="Tahoma" panose="020B0604030504040204" pitchFamily="34" charset="0"/>
                <a:ea typeface="宋体" panose="02010600030101010101" pitchFamily="2" charset="-122"/>
              </a:rPr>
              <a:t>MeSH</a:t>
            </a:r>
            <a:r>
              <a:rPr lang="zh-CN" altLang="en-US" sz="1800" dirty="0">
                <a:highlight>
                  <a:srgbClr val="FF0000"/>
                </a:highlight>
                <a:latin typeface="Tahoma" panose="020B0604030504040204" pitchFamily="34" charset="0"/>
                <a:ea typeface="宋体" panose="02010600030101010101" pitchFamily="2" charset="-122"/>
              </a:rPr>
              <a:t>入口</a:t>
            </a:r>
          </a:p>
        </p:txBody>
      </p:sp>
      <p:sp>
        <p:nvSpPr>
          <p:cNvPr id="10" name="Line 8">
            <a:extLst>
              <a:ext uri="{FF2B5EF4-FFF2-40B4-BE49-F238E27FC236}">
                <a16:creationId xmlns:a16="http://schemas.microsoft.com/office/drawing/2014/main" id="{C9043789-DF40-48B0-82E7-F9EBEF120E7C}"/>
              </a:ext>
            </a:extLst>
          </p:cNvPr>
          <p:cNvSpPr>
            <a:spLocks noChangeShapeType="1"/>
          </p:cNvSpPr>
          <p:nvPr/>
        </p:nvSpPr>
        <p:spPr bwMode="auto">
          <a:xfrm>
            <a:off x="3400926" y="1611265"/>
            <a:ext cx="930442" cy="1021049"/>
          </a:xfrm>
          <a:prstGeom prst="line">
            <a:avLst/>
          </a:prstGeom>
          <a:noFill/>
          <a:ln w="38100">
            <a:solidFill>
              <a:srgbClr val="CC0066"/>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 name="AutoShape 10">
            <a:extLst>
              <a:ext uri="{FF2B5EF4-FFF2-40B4-BE49-F238E27FC236}">
                <a16:creationId xmlns:a16="http://schemas.microsoft.com/office/drawing/2014/main" id="{099EA45A-BCEF-43C6-BE9A-29E46102ABE8}"/>
              </a:ext>
            </a:extLst>
          </p:cNvPr>
          <p:cNvSpPr>
            <a:spLocks noChangeArrowheads="1"/>
          </p:cNvSpPr>
          <p:nvPr/>
        </p:nvSpPr>
        <p:spPr bwMode="auto">
          <a:xfrm>
            <a:off x="7432180" y="1265134"/>
            <a:ext cx="2376487" cy="814388"/>
          </a:xfrm>
          <a:prstGeom prst="wedgeRectCallout">
            <a:avLst>
              <a:gd name="adj1" fmla="val -142894"/>
              <a:gd name="adj2" fmla="val 108394"/>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pPr>
            <a:r>
              <a:rPr lang="zh-CN" altLang="en-US" sz="1500">
                <a:latin typeface="Tahoma" panose="020B0604030504040204" pitchFamily="34" charset="0"/>
                <a:ea typeface="宋体" panose="02010600030101010101" pitchFamily="2" charset="-122"/>
              </a:rPr>
              <a:t>输入检索词，点“</a:t>
            </a:r>
            <a:r>
              <a:rPr lang="en-US" altLang="zh-CN" sz="1500">
                <a:latin typeface="Tahoma" panose="020B0604030504040204" pitchFamily="34" charset="0"/>
                <a:ea typeface="宋体" panose="02010600030101010101" pitchFamily="2" charset="-122"/>
              </a:rPr>
              <a:t>search”</a:t>
            </a:r>
            <a:r>
              <a:rPr lang="zh-CN" altLang="en-US" sz="1500">
                <a:latin typeface="Tahoma" panose="020B0604030504040204" pitchFamily="34" charset="0"/>
                <a:ea typeface="宋体" panose="02010600030101010101" pitchFamily="2" charset="-122"/>
              </a:rPr>
              <a:t>后会自动转换为相应的</a:t>
            </a:r>
            <a:r>
              <a:rPr lang="en-US" altLang="zh-CN" sz="1500">
                <a:latin typeface="Tahoma" panose="020B0604030504040204" pitchFamily="34" charset="0"/>
                <a:ea typeface="宋体" panose="02010600030101010101" pitchFamily="2" charset="-122"/>
              </a:rPr>
              <a:t>MeSH</a:t>
            </a:r>
            <a:r>
              <a:rPr lang="zh-CN" altLang="en-US" sz="1500">
                <a:latin typeface="Tahoma" panose="020B0604030504040204" pitchFamily="34" charset="0"/>
                <a:ea typeface="宋体" panose="02010600030101010101" pitchFamily="2" charset="-122"/>
              </a:rPr>
              <a:t>词供选择。</a:t>
            </a:r>
          </a:p>
        </p:txBody>
      </p:sp>
    </p:spTree>
    <p:extLst>
      <p:ext uri="{BB962C8B-B14F-4D97-AF65-F5344CB8AC3E}">
        <p14:creationId xmlns:p14="http://schemas.microsoft.com/office/powerpoint/2010/main" val="3796413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副主题词选择</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0" y="832755"/>
            <a:ext cx="12191999" cy="5811393"/>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Picture 9">
            <a:extLst>
              <a:ext uri="{FF2B5EF4-FFF2-40B4-BE49-F238E27FC236}">
                <a16:creationId xmlns:a16="http://schemas.microsoft.com/office/drawing/2014/main" id="{83FCBCE5-BBC1-4788-BC14-FF1F1E8690F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12" t="26408" r="28258" b="9084"/>
          <a:stretch>
            <a:fillRect/>
          </a:stretch>
        </p:blipFill>
        <p:spPr bwMode="auto">
          <a:xfrm>
            <a:off x="669924" y="1287463"/>
            <a:ext cx="10850563" cy="3567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2">
            <a:extLst>
              <a:ext uri="{FF2B5EF4-FFF2-40B4-BE49-F238E27FC236}">
                <a16:creationId xmlns:a16="http://schemas.microsoft.com/office/drawing/2014/main" id="{B78F2A12-7AC5-4CEB-B114-EB7418620833}"/>
              </a:ext>
            </a:extLst>
          </p:cNvPr>
          <p:cNvSpPr txBox="1">
            <a:spLocks/>
          </p:cNvSpPr>
          <p:nvPr/>
        </p:nvSpPr>
        <p:spPr>
          <a:xfrm>
            <a:off x="2316164" y="403225"/>
            <a:ext cx="5845175" cy="590550"/>
          </a:xfrm>
          <a:prstGeom prst="rect">
            <a:avLst/>
          </a:prstGeom>
        </p:spPr>
        <p:txBody>
          <a:bodyPr vert="horz" lIns="91440" tIns="45720" rIns="91440" bIns="45720" rtlCol="0" anchor="b">
            <a:normAutofit lnSpcReduction="10000"/>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zh-CN" altLang="en-US" sz="4000" dirty="0">
              <a:latin typeface="宋体" panose="02010600030101010101" pitchFamily="2" charset="-122"/>
              <a:ea typeface="宋体" panose="02010600030101010101" pitchFamily="2" charset="-122"/>
            </a:endParaRPr>
          </a:p>
        </p:txBody>
      </p:sp>
      <p:sp>
        <p:nvSpPr>
          <p:cNvPr id="9" name="AutoShape 14">
            <a:extLst>
              <a:ext uri="{FF2B5EF4-FFF2-40B4-BE49-F238E27FC236}">
                <a16:creationId xmlns:a16="http://schemas.microsoft.com/office/drawing/2014/main" id="{1D74EA87-0E83-4593-A75F-67BB235EC46F}"/>
              </a:ext>
            </a:extLst>
          </p:cNvPr>
          <p:cNvSpPr>
            <a:spLocks noChangeArrowheads="1"/>
          </p:cNvSpPr>
          <p:nvPr/>
        </p:nvSpPr>
        <p:spPr bwMode="auto">
          <a:xfrm>
            <a:off x="7305675" y="801689"/>
            <a:ext cx="1619250" cy="485775"/>
          </a:xfrm>
          <a:prstGeom prst="wedgeRectCallout">
            <a:avLst>
              <a:gd name="adj1" fmla="val -189991"/>
              <a:gd name="adj2" fmla="val 191005"/>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ctr" eaLnBrk="1" hangingPunct="1">
              <a:lnSpc>
                <a:spcPct val="100000"/>
              </a:lnSpc>
              <a:spcBef>
                <a:spcPct val="0"/>
              </a:spcBef>
              <a:buFontTx/>
              <a:buNone/>
            </a:pPr>
            <a:r>
              <a:rPr lang="zh-CN" altLang="en-US" sz="1500">
                <a:latin typeface="Tahoma" panose="020B0604030504040204" pitchFamily="34" charset="0"/>
                <a:ea typeface="宋体" panose="02010600030101010101" pitchFamily="2" charset="-122"/>
              </a:rPr>
              <a:t>组配副主题词</a:t>
            </a:r>
          </a:p>
        </p:txBody>
      </p:sp>
      <p:sp>
        <p:nvSpPr>
          <p:cNvPr id="10" name="Rectangle 15">
            <a:extLst>
              <a:ext uri="{FF2B5EF4-FFF2-40B4-BE49-F238E27FC236}">
                <a16:creationId xmlns:a16="http://schemas.microsoft.com/office/drawing/2014/main" id="{A462DE63-861D-450E-9FC2-913A00902E6D}"/>
              </a:ext>
            </a:extLst>
          </p:cNvPr>
          <p:cNvSpPr>
            <a:spLocks noChangeArrowheads="1"/>
          </p:cNvSpPr>
          <p:nvPr/>
        </p:nvSpPr>
        <p:spPr bwMode="auto">
          <a:xfrm>
            <a:off x="956946" y="1971676"/>
            <a:ext cx="9534591" cy="23717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algn="ctr" eaLnBrk="1" hangingPunct="1">
              <a:lnSpc>
                <a:spcPct val="100000"/>
              </a:lnSpc>
              <a:spcBef>
                <a:spcPct val="0"/>
              </a:spcBef>
              <a:buFontTx/>
              <a:buNone/>
            </a:pPr>
            <a:endParaRPr lang="zh-CN" altLang="en-US" sz="1500">
              <a:latin typeface="Tahoma" panose="020B0604030504040204" pitchFamily="34" charset="0"/>
              <a:ea typeface="宋体" panose="02010600030101010101" pitchFamily="2" charset="-122"/>
            </a:endParaRPr>
          </a:p>
        </p:txBody>
      </p:sp>
      <p:sp>
        <p:nvSpPr>
          <p:cNvPr id="11" name="Rectangle 16">
            <a:extLst>
              <a:ext uri="{FF2B5EF4-FFF2-40B4-BE49-F238E27FC236}">
                <a16:creationId xmlns:a16="http://schemas.microsoft.com/office/drawing/2014/main" id="{90976A85-B84E-4923-A43D-CD5F0CCE1EAA}"/>
              </a:ext>
            </a:extLst>
          </p:cNvPr>
          <p:cNvSpPr>
            <a:spLocks noChangeArrowheads="1"/>
          </p:cNvSpPr>
          <p:nvPr/>
        </p:nvSpPr>
        <p:spPr bwMode="auto">
          <a:xfrm>
            <a:off x="6962775" y="1754188"/>
            <a:ext cx="17716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pPr>
            <a:r>
              <a:rPr lang="zh-CN" altLang="en-US" sz="1500">
                <a:solidFill>
                  <a:srgbClr val="CC3300"/>
                </a:solidFill>
                <a:latin typeface="Tahoma" panose="020B0604030504040204" pitchFamily="34" charset="0"/>
                <a:ea typeface="宋体" panose="02010600030101010101" pitchFamily="2" charset="-122"/>
              </a:rPr>
              <a:t>可组配一项或多项</a:t>
            </a:r>
          </a:p>
        </p:txBody>
      </p:sp>
      <p:sp>
        <p:nvSpPr>
          <p:cNvPr id="12" name="AutoShape 18">
            <a:extLst>
              <a:ext uri="{FF2B5EF4-FFF2-40B4-BE49-F238E27FC236}">
                <a16:creationId xmlns:a16="http://schemas.microsoft.com/office/drawing/2014/main" id="{45B15FC8-1AD8-4975-836B-6E2A2496D0C4}"/>
              </a:ext>
            </a:extLst>
          </p:cNvPr>
          <p:cNvSpPr>
            <a:spLocks noChangeArrowheads="1"/>
          </p:cNvSpPr>
          <p:nvPr/>
        </p:nvSpPr>
        <p:spPr bwMode="auto">
          <a:xfrm>
            <a:off x="4511676" y="4954588"/>
            <a:ext cx="1800225" cy="400050"/>
          </a:xfrm>
          <a:prstGeom prst="wedgeRectCallout">
            <a:avLst>
              <a:gd name="adj1" fmla="val -79514"/>
              <a:gd name="adj2" fmla="val -179278"/>
            </a:avLst>
          </a:prstGeom>
          <a:solidFill>
            <a:srgbClr val="FCB0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pPr>
            <a:r>
              <a:rPr lang="zh-CN" altLang="en-US" sz="1500" dirty="0">
                <a:latin typeface="Tahoma" panose="020B0604030504040204" pitchFamily="34" charset="0"/>
                <a:ea typeface="宋体" panose="02010600030101010101" pitchFamily="2" charset="-122"/>
              </a:rPr>
              <a:t>仅作为主要主题词</a:t>
            </a:r>
          </a:p>
        </p:txBody>
      </p:sp>
      <p:sp>
        <p:nvSpPr>
          <p:cNvPr id="13" name="AutoShape 19">
            <a:extLst>
              <a:ext uri="{FF2B5EF4-FFF2-40B4-BE49-F238E27FC236}">
                <a16:creationId xmlns:a16="http://schemas.microsoft.com/office/drawing/2014/main" id="{99EF7B21-3BF3-43FB-B9D7-12FB079B23EF}"/>
              </a:ext>
            </a:extLst>
          </p:cNvPr>
          <p:cNvSpPr>
            <a:spLocks noChangeArrowheads="1"/>
          </p:cNvSpPr>
          <p:nvPr/>
        </p:nvSpPr>
        <p:spPr bwMode="auto">
          <a:xfrm>
            <a:off x="6772275" y="4979988"/>
            <a:ext cx="2686050" cy="481012"/>
          </a:xfrm>
          <a:prstGeom prst="wedgeRectCallout">
            <a:avLst>
              <a:gd name="adj1" fmla="val -79991"/>
              <a:gd name="adj2" fmla="val -146074"/>
            </a:avLst>
          </a:prstGeom>
          <a:solidFill>
            <a:srgbClr val="92DC2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750"/>
              </a:spcBef>
              <a:buFont typeface="Arial" panose="020B0604020202020204" pitchFamily="34" charset="0"/>
              <a:buChar char="•"/>
              <a:defRPr sz="2100">
                <a:solidFill>
                  <a:schemeClr val="tx1"/>
                </a:solidFill>
                <a:latin typeface="Arial" panose="020B0604020202020204" pitchFamily="34" charset="0"/>
                <a:ea typeface="黑体" panose="02010609060101010101" pitchFamily="49" charset="-122"/>
              </a:defRPr>
            </a:lvl1pPr>
            <a:lvl2pPr marL="742950" indent="-28575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黑体" panose="02010609060101010101" pitchFamily="49" charset="-122"/>
              </a:defRPr>
            </a:lvl3pPr>
            <a:lvl4pPr marL="16002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4pPr>
            <a:lvl5pPr marL="2057400" indent="-2286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a:solidFill>
                  <a:schemeClr val="tx1"/>
                </a:solidFill>
                <a:latin typeface="Arial" panose="020B0604020202020204" pitchFamily="34" charset="0"/>
                <a:ea typeface="黑体" panose="02010609060101010101" pitchFamily="49" charset="-122"/>
              </a:defRPr>
            </a:lvl9pPr>
          </a:lstStyle>
          <a:p>
            <a:pPr eaLnBrk="1" hangingPunct="1">
              <a:lnSpc>
                <a:spcPct val="100000"/>
              </a:lnSpc>
              <a:spcBef>
                <a:spcPct val="0"/>
              </a:spcBef>
              <a:buFontTx/>
              <a:buNone/>
            </a:pPr>
            <a:r>
              <a:rPr lang="zh-CN" altLang="en-US" sz="1500">
                <a:latin typeface="Tahoma" panose="020B0604030504040204" pitchFamily="34" charset="0"/>
                <a:ea typeface="宋体" panose="02010600030101010101" pitchFamily="2" charset="-122"/>
              </a:rPr>
              <a:t>不对下位主题词进行扩展检索</a:t>
            </a:r>
          </a:p>
        </p:txBody>
      </p:sp>
      <p:pic>
        <p:nvPicPr>
          <p:cNvPr id="14" name="Picture 10">
            <a:extLst>
              <a:ext uri="{FF2B5EF4-FFF2-40B4-BE49-F238E27FC236}">
                <a16:creationId xmlns:a16="http://schemas.microsoft.com/office/drawing/2014/main" id="{C7A0A081-69C6-4028-9EA2-BBFE2CC0AE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456" t="41214" r="82388" b="41075"/>
          <a:stretch>
            <a:fillRect/>
          </a:stretch>
        </p:blipFill>
        <p:spPr bwMode="auto">
          <a:xfrm>
            <a:off x="1515428" y="4765565"/>
            <a:ext cx="2281238" cy="1758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4531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288757"/>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3A8AD400-7985-429F-9534-1A582441849F}"/>
              </a:ext>
            </a:extLst>
          </p:cNvPr>
          <p:cNvPicPr>
            <a:picLocks noChangeAspect="1"/>
          </p:cNvPicPr>
          <p:nvPr/>
        </p:nvPicPr>
        <p:blipFill>
          <a:blip r:embed="rId5">
            <a:extLst>
              <a:ext uri="{28A0092B-C50C-407E-A947-70E740481C1C}">
                <a14:useLocalDpi xmlns:a14="http://schemas.microsoft.com/office/drawing/2010/main" val="0"/>
              </a:ext>
            </a:extLst>
          </a:blip>
          <a:srcRect l="6281" t="23422" r="13474" b="8656"/>
          <a:stretch>
            <a:fillRect/>
          </a:stretch>
        </p:blipFill>
        <p:spPr bwMode="auto">
          <a:xfrm>
            <a:off x="296323" y="739904"/>
            <a:ext cx="11403106" cy="542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椭圆 4">
            <a:extLst>
              <a:ext uri="{FF2B5EF4-FFF2-40B4-BE49-F238E27FC236}">
                <a16:creationId xmlns:a16="http://schemas.microsoft.com/office/drawing/2014/main" id="{07ADE1D6-CDF8-4485-B7E9-412D6D6B264B}"/>
              </a:ext>
            </a:extLst>
          </p:cNvPr>
          <p:cNvSpPr/>
          <p:nvPr/>
        </p:nvSpPr>
        <p:spPr>
          <a:xfrm>
            <a:off x="5951621" y="5053263"/>
            <a:ext cx="930442"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900406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1.2 </a:t>
            </a:r>
            <a:r>
              <a:rPr lang="zh-CN" altLang="en-US" dirty="0">
                <a:solidFill>
                  <a:schemeClr val="bg1"/>
                </a:solidFill>
              </a:rPr>
              <a:t>数据来源</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99436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Rectangle 3">
            <a:extLst>
              <a:ext uri="{FF2B5EF4-FFF2-40B4-BE49-F238E27FC236}">
                <a16:creationId xmlns:a16="http://schemas.microsoft.com/office/drawing/2014/main" id="{50B15F38-A85E-4915-94E6-C63814A73D9B}"/>
              </a:ext>
            </a:extLst>
          </p:cNvPr>
          <p:cNvSpPr txBox="1">
            <a:spLocks noChangeArrowheads="1"/>
          </p:cNvSpPr>
          <p:nvPr/>
        </p:nvSpPr>
        <p:spPr>
          <a:xfrm>
            <a:off x="669924" y="1080947"/>
            <a:ext cx="10736013" cy="5394493"/>
          </a:xfrm>
          <a:prstGeom prst="rect">
            <a:avLst/>
          </a:prstGeom>
        </p:spPr>
        <p:txBody>
          <a:bodyPr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spcBef>
                <a:spcPts val="0"/>
              </a:spcBef>
              <a:buClr>
                <a:schemeClr val="accent3"/>
              </a:buClr>
              <a:buFont typeface="Wingdings" panose="05000000000000000000" pitchFamily="2" charset="2"/>
              <a:buChar char="l"/>
              <a:defRPr/>
            </a:pP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MEDLINE</a:t>
            </a:r>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是美国国立医学图书馆生产的国际性综合生物医学信息书目数据库，是当前国际上最权威的生物医学文献数据库。</a:t>
            </a:r>
            <a:endParaRPr lang="en-US" altLang="zh-CN" sz="1600" b="1" dirty="0">
              <a:latin typeface="Times New Roman" panose="02020603050405020304" pitchFamily="18" charset="0"/>
              <a:ea typeface="宋体" panose="02010600030101010101" pitchFamily="2" charset="-122"/>
              <a:cs typeface="Times New Roman" panose="02020603050405020304" pitchFamily="18" charset="0"/>
            </a:endParaRPr>
          </a:p>
          <a:p>
            <a:pPr>
              <a:lnSpc>
                <a:spcPct val="200000"/>
              </a:lnSpc>
              <a:spcBef>
                <a:spcPts val="0"/>
              </a:spcBef>
              <a:buClr>
                <a:schemeClr val="accent3"/>
              </a:buClr>
              <a:buFont typeface="Wingdings" panose="05000000000000000000" pitchFamily="2" charset="2"/>
              <a:buChar char="l"/>
              <a:defRPr/>
            </a:pP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MEDLINE (1966~</a:t>
            </a:r>
            <a:r>
              <a:rPr lang="zh-CN" altLang="en-US" sz="1600" b="1" dirty="0">
                <a:latin typeface="Times New Roman" panose="02020603050405020304" pitchFamily="18" charset="0"/>
                <a:ea typeface="宋体" panose="02010600030101010101" pitchFamily="2" charset="-122"/>
                <a:cs typeface="Times New Roman" panose="02020603050405020304" pitchFamily="18" charset="0"/>
              </a:rPr>
              <a:t>至今</a:t>
            </a: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a:t>
            </a:r>
          </a:p>
          <a:p>
            <a:pPr lvl="1">
              <a:lnSpc>
                <a:spcPct val="200000"/>
              </a:lnSpc>
              <a:spcBef>
                <a:spcPts val="0"/>
              </a:spcBef>
              <a:buClr>
                <a:schemeClr val="accent3"/>
              </a:buClr>
              <a:buFont typeface="Wingdings" panose="05000000000000000000" pitchFamily="2" charset="2"/>
              <a:buChar char="l"/>
              <a:defRPr/>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收录了全世界</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70</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多个国家和地区</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1940</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年以来的</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9000</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余种生物医学期刊（其中约</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1600</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种免费期刊），英文刊物约占</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90%</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75%</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的文献有英文摘要，每天更新。</a:t>
            </a:r>
          </a:p>
          <a:p>
            <a:pPr lvl="1">
              <a:lnSpc>
                <a:spcPct val="200000"/>
              </a:lnSpc>
              <a:spcBef>
                <a:spcPts val="0"/>
              </a:spcBef>
              <a:buClr>
                <a:schemeClr val="accent3"/>
              </a:buClr>
              <a:buFont typeface="Wingdings" panose="05000000000000000000" pitchFamily="2" charset="2"/>
              <a:buChar char="l"/>
              <a:defRPr/>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内容涉及：医学、药学、牙医学、护理学、卫生保健、兽医学等专业。</a:t>
            </a:r>
          </a:p>
          <a:p>
            <a:pPr>
              <a:lnSpc>
                <a:spcPct val="200000"/>
              </a:lnSpc>
              <a:spcBef>
                <a:spcPts val="0"/>
              </a:spcBef>
              <a:buClr>
                <a:schemeClr val="accent3"/>
              </a:buClr>
              <a:buFont typeface="Wingdings" panose="05000000000000000000" pitchFamily="2" charset="2"/>
              <a:buChar char="l"/>
              <a:defRPr/>
            </a:pPr>
            <a:r>
              <a:rPr lang="en-US" altLang="zh-CN" sz="1600" dirty="0" err="1">
                <a:latin typeface="Times New Roman" panose="02020603050405020304" pitchFamily="18" charset="0"/>
                <a:ea typeface="宋体" panose="02010600030101010101" pitchFamily="2" charset="-122"/>
                <a:cs typeface="Times New Roman" panose="02020603050405020304" pitchFamily="18" charset="0"/>
              </a:rPr>
              <a:t>pubmed</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每天都在不断地接受出版商发送的新数据，其文献条目在标引加工后每天向</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MEDLINE</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移动一次。但其中有些条目由于超出了</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MEDLARS</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数据库的收录范围，将永远不会被</a:t>
            </a:r>
            <a:r>
              <a:rPr lang="en-US" altLang="zh-CN" sz="1600" dirty="0" err="1">
                <a:latin typeface="Times New Roman" panose="02020603050405020304" pitchFamily="18" charset="0"/>
                <a:ea typeface="宋体" panose="02010600030101010101" pitchFamily="2" charset="-122"/>
                <a:cs typeface="Times New Roman" panose="02020603050405020304" pitchFamily="18" charset="0"/>
              </a:rPr>
              <a:t>PreMEDLINE</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或</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MEDLINE</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条目所取代，例如在综合性的科学杂志（</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Science</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或</a:t>
            </a:r>
            <a:r>
              <a:rPr lang="en-US" altLang="zh-CN" sz="1600" dirty="0">
                <a:latin typeface="Times New Roman" panose="02020603050405020304" pitchFamily="18" charset="0"/>
                <a:ea typeface="宋体" panose="02010600030101010101" pitchFamily="2" charset="-122"/>
                <a:cs typeface="Times New Roman" panose="02020603050405020304" pitchFamily="18" charset="0"/>
              </a:rPr>
              <a:t>Nature</a:t>
            </a: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）上发表的地理学文章等。 </a:t>
            </a:r>
          </a:p>
          <a:p>
            <a:pPr>
              <a:lnSpc>
                <a:spcPct val="200000"/>
              </a:lnSpc>
              <a:spcBef>
                <a:spcPts val="0"/>
              </a:spcBef>
              <a:buClr>
                <a:schemeClr val="accent3"/>
              </a:buClr>
              <a:buFont typeface="Wingdings" panose="05000000000000000000" pitchFamily="2" charset="2"/>
              <a:buChar char="l"/>
              <a:defRPr/>
            </a:pPr>
            <a:r>
              <a:rPr lang="en-US" altLang="zh-CN" sz="1600" b="1" dirty="0" err="1">
                <a:latin typeface="Times New Roman" panose="02020603050405020304" pitchFamily="18" charset="0"/>
                <a:ea typeface="宋体" panose="02010600030101010101" pitchFamily="2" charset="-122"/>
                <a:cs typeface="Times New Roman" panose="02020603050405020304" pitchFamily="18" charset="0"/>
              </a:rPr>
              <a:t>OldMedline</a:t>
            </a:r>
            <a:r>
              <a:rPr lang="en-US" altLang="zh-CN" sz="1600" b="1" dirty="0">
                <a:latin typeface="Times New Roman" panose="02020603050405020304" pitchFamily="18" charset="0"/>
                <a:ea typeface="宋体" panose="02010600030101010101" pitchFamily="2" charset="-122"/>
                <a:cs typeface="Times New Roman" panose="02020603050405020304" pitchFamily="18" charset="0"/>
              </a:rPr>
              <a:t>(1951~1965)</a:t>
            </a:r>
          </a:p>
          <a:p>
            <a:pPr lvl="1">
              <a:lnSpc>
                <a:spcPct val="200000"/>
              </a:lnSpc>
              <a:spcBef>
                <a:spcPts val="0"/>
              </a:spcBef>
              <a:buClr>
                <a:schemeClr val="accent3"/>
              </a:buClr>
              <a:buFont typeface="Wingdings" panose="05000000000000000000" pitchFamily="2" charset="2"/>
              <a:buChar char="l"/>
              <a:defRPr/>
            </a:pPr>
            <a:r>
              <a:rPr lang="zh-CN" altLang="en-US" sz="1600" dirty="0">
                <a:latin typeface="Times New Roman" panose="02020603050405020304" pitchFamily="18" charset="0"/>
                <a:ea typeface="宋体" panose="02010600030101010101" pitchFamily="2" charset="-122"/>
                <a:cs typeface="Times New Roman" panose="02020603050405020304" pitchFamily="18" charset="0"/>
              </a:rPr>
              <a:t>未标引的数据</a:t>
            </a:r>
            <a:endParaRPr lang="en-US" altLang="zh-CN" sz="1600" dirty="0">
              <a:latin typeface="Times New Roman" panose="02020603050405020304" pitchFamily="18" charset="0"/>
              <a:ea typeface="宋体"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971241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1">
            <a:extLst>
              <a:ext uri="{FF2B5EF4-FFF2-40B4-BE49-F238E27FC236}">
                <a16:creationId xmlns:a16="http://schemas.microsoft.com/office/drawing/2014/main" id="{588E9EFD-FED0-4836-8CC1-9FCD0933B1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91587" y="213852"/>
            <a:ext cx="11608823" cy="6430296"/>
          </a:xfrm>
          <a:prstGeom prst="rect">
            <a:avLst/>
          </a:prstGeom>
        </p:spPr>
      </p:pic>
      <p:sp>
        <p:nvSpPr>
          <p:cNvPr id="10" name="椭圆 9">
            <a:extLst>
              <a:ext uri="{FF2B5EF4-FFF2-40B4-BE49-F238E27FC236}">
                <a16:creationId xmlns:a16="http://schemas.microsoft.com/office/drawing/2014/main" id="{255840CF-4A50-4C0B-9AE8-E861FF071B0D}"/>
              </a:ext>
            </a:extLst>
          </p:cNvPr>
          <p:cNvSpPr/>
          <p:nvPr/>
        </p:nvSpPr>
        <p:spPr>
          <a:xfrm>
            <a:off x="552005" y="904271"/>
            <a:ext cx="3298099" cy="427224"/>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54304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99436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11" name="标题 1">
            <a:extLst>
              <a:ext uri="{FF2B5EF4-FFF2-40B4-BE49-F238E27FC236}">
                <a16:creationId xmlns:a16="http://schemas.microsoft.com/office/drawing/2014/main" id="{5F638C84-1EC9-4054-92F7-B39FD175DC65}"/>
              </a:ext>
            </a:extLst>
          </p:cNvPr>
          <p:cNvSpPr txBox="1">
            <a:spLocks/>
          </p:cNvSpPr>
          <p:nvPr/>
        </p:nvSpPr>
        <p:spPr>
          <a:xfrm>
            <a:off x="1142999" y="904271"/>
            <a:ext cx="10377487" cy="7864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dirty="0"/>
              <a:t>【</a:t>
            </a:r>
            <a:r>
              <a:rPr lang="zh-CN" altLang="en-US" dirty="0"/>
              <a:t>例题</a:t>
            </a:r>
            <a:r>
              <a:rPr lang="en-US" altLang="zh-CN" dirty="0"/>
              <a:t>】</a:t>
            </a:r>
            <a:r>
              <a:rPr lang="zh-CN" altLang="en-US" dirty="0"/>
              <a:t>检索新冠肺炎药物治疗（包括中药和西药）的相关文献</a:t>
            </a:r>
          </a:p>
        </p:txBody>
      </p:sp>
      <p:sp>
        <p:nvSpPr>
          <p:cNvPr id="12" name="内容占位符 2">
            <a:extLst>
              <a:ext uri="{FF2B5EF4-FFF2-40B4-BE49-F238E27FC236}">
                <a16:creationId xmlns:a16="http://schemas.microsoft.com/office/drawing/2014/main" id="{E2683AF2-4B29-471B-B44F-A0860F593E5D}"/>
              </a:ext>
            </a:extLst>
          </p:cNvPr>
          <p:cNvSpPr txBox="1">
            <a:spLocks/>
          </p:cNvSpPr>
          <p:nvPr/>
        </p:nvSpPr>
        <p:spPr>
          <a:xfrm>
            <a:off x="838200" y="2000619"/>
            <a:ext cx="10515600" cy="417634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zh-CN" altLang="en-US" sz="3200" dirty="0">
                <a:latin typeface="Times New Roman" panose="02020603050405020304" pitchFamily="18" charset="0"/>
                <a:ea typeface="宋体" panose="02010600030101010101" pitchFamily="2" charset="-122"/>
                <a:cs typeface="Times New Roman" panose="02020603050405020304" pitchFamily="18" charset="0"/>
              </a:rPr>
              <a:t>分析：</a:t>
            </a:r>
            <a:endParaRPr lang="en-US" altLang="zh-CN" sz="3200" dirty="0">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buFont typeface="Arial" panose="020B0604020202020204" pitchFamily="34" charset="0"/>
              <a:buNone/>
              <a:defRPr/>
            </a:pPr>
            <a:r>
              <a:rPr lang="en-US" altLang="zh-CN" sz="32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自由词</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1</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COVID-19</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SARS-CoV-2</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Coronavirus   Disease-19</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2019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nCoV</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Disease</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等等</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0" indent="0">
              <a:lnSpc>
                <a:spcPct val="150000"/>
              </a:lnSpc>
              <a:buFont typeface="Arial" panose="020B0604020202020204" pitchFamily="34" charset="0"/>
              <a:buNone/>
              <a:defRP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自由词</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2: drug therapy</a:t>
            </a:r>
          </a:p>
          <a:p>
            <a:pPr marL="0" indent="0">
              <a:lnSpc>
                <a:spcPct val="150000"/>
              </a:lnSpc>
              <a:buFont typeface="Arial" panose="020B0604020202020204" pitchFamily="34" charset="0"/>
              <a:buNone/>
              <a:defRP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检索式：</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marL="0" indent="0" algn="ctr">
              <a:lnSpc>
                <a:spcPct val="150000"/>
              </a:lnSpc>
              <a:buFont typeface="Arial" panose="020B0604020202020204" pitchFamily="34" charset="0"/>
              <a:buNone/>
              <a:defRPr/>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(COVID-19</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OR SARS-CoV-2) AND drug therapy</a:t>
            </a:r>
          </a:p>
        </p:txBody>
      </p:sp>
      <p:sp>
        <p:nvSpPr>
          <p:cNvPr id="8" name="标题 1">
            <a:extLst>
              <a:ext uri="{FF2B5EF4-FFF2-40B4-BE49-F238E27FC236}">
                <a16:creationId xmlns:a16="http://schemas.microsoft.com/office/drawing/2014/main" id="{2321C7FD-6D76-4F1D-9283-877B6A29CA32}"/>
              </a:ext>
            </a:extLst>
          </p:cNvPr>
          <p:cNvSpPr>
            <a:spLocks noGrp="1"/>
          </p:cNvSpPr>
          <p:nvPr>
            <p:ph type="title"/>
          </p:nvPr>
        </p:nvSpPr>
        <p:spPr>
          <a:xfrm>
            <a:off x="669924" y="248192"/>
            <a:ext cx="10850563" cy="584563"/>
          </a:xfrm>
        </p:spPr>
        <p:txBody>
          <a:bodyPr/>
          <a:lstStyle/>
          <a:p>
            <a:r>
              <a:rPr lang="zh-CN" altLang="en-US" dirty="0">
                <a:solidFill>
                  <a:schemeClr val="bg1"/>
                </a:solidFill>
              </a:rPr>
              <a:t>例子</a:t>
            </a:r>
          </a:p>
        </p:txBody>
      </p:sp>
    </p:spTree>
    <p:extLst>
      <p:ext uri="{BB962C8B-B14F-4D97-AF65-F5344CB8AC3E}">
        <p14:creationId xmlns:p14="http://schemas.microsoft.com/office/powerpoint/2010/main" val="40444376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99436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8" name="标题 1">
            <a:extLst>
              <a:ext uri="{FF2B5EF4-FFF2-40B4-BE49-F238E27FC236}">
                <a16:creationId xmlns:a16="http://schemas.microsoft.com/office/drawing/2014/main" id="{2321C7FD-6D76-4F1D-9283-877B6A29CA32}"/>
              </a:ext>
            </a:extLst>
          </p:cNvPr>
          <p:cNvSpPr>
            <a:spLocks noGrp="1"/>
          </p:cNvSpPr>
          <p:nvPr>
            <p:ph type="title"/>
          </p:nvPr>
        </p:nvSpPr>
        <p:spPr>
          <a:xfrm>
            <a:off x="669924" y="248192"/>
            <a:ext cx="10850563" cy="584563"/>
          </a:xfrm>
        </p:spPr>
        <p:txBody>
          <a:bodyPr/>
          <a:lstStyle/>
          <a:p>
            <a:r>
              <a:rPr lang="zh-CN" altLang="en-US" dirty="0">
                <a:solidFill>
                  <a:schemeClr val="bg1"/>
                </a:solidFill>
              </a:rPr>
              <a:t>例子</a:t>
            </a:r>
          </a:p>
        </p:txBody>
      </p:sp>
      <p:pic>
        <p:nvPicPr>
          <p:cNvPr id="3" name="图片 2">
            <a:extLst>
              <a:ext uri="{FF2B5EF4-FFF2-40B4-BE49-F238E27FC236}">
                <a16:creationId xmlns:a16="http://schemas.microsoft.com/office/drawing/2014/main" id="{13697369-00A1-4BA0-B817-E3CAA95EDE55}"/>
              </a:ext>
            </a:extLst>
          </p:cNvPr>
          <p:cNvPicPr>
            <a:picLocks noChangeAspect="1"/>
          </p:cNvPicPr>
          <p:nvPr/>
        </p:nvPicPr>
        <p:blipFill>
          <a:blip r:embed="rId5"/>
          <a:stretch>
            <a:fillRect/>
          </a:stretch>
        </p:blipFill>
        <p:spPr>
          <a:xfrm>
            <a:off x="1719809" y="919476"/>
            <a:ext cx="8752381" cy="5019048"/>
          </a:xfrm>
          <a:prstGeom prst="rect">
            <a:avLst/>
          </a:prstGeom>
        </p:spPr>
      </p:pic>
    </p:spTree>
    <p:extLst>
      <p:ext uri="{BB962C8B-B14F-4D97-AF65-F5344CB8AC3E}">
        <p14:creationId xmlns:p14="http://schemas.microsoft.com/office/powerpoint/2010/main" val="41794651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99436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5" name="图片 4">
            <a:extLst>
              <a:ext uri="{FF2B5EF4-FFF2-40B4-BE49-F238E27FC236}">
                <a16:creationId xmlns:a16="http://schemas.microsoft.com/office/drawing/2014/main" id="{3DF44D4D-2CD8-47FA-9D38-9135CB39998F}"/>
              </a:ext>
            </a:extLst>
          </p:cNvPr>
          <p:cNvPicPr>
            <a:picLocks noChangeAspect="1"/>
          </p:cNvPicPr>
          <p:nvPr/>
        </p:nvPicPr>
        <p:blipFill>
          <a:blip r:embed="rId5"/>
          <a:stretch>
            <a:fillRect/>
          </a:stretch>
        </p:blipFill>
        <p:spPr>
          <a:xfrm>
            <a:off x="1482448" y="1146942"/>
            <a:ext cx="8949055" cy="5028571"/>
          </a:xfrm>
          <a:prstGeom prst="rect">
            <a:avLst/>
          </a:prstGeom>
        </p:spPr>
      </p:pic>
    </p:spTree>
    <p:extLst>
      <p:ext uri="{BB962C8B-B14F-4D97-AF65-F5344CB8AC3E}">
        <p14:creationId xmlns:p14="http://schemas.microsoft.com/office/powerpoint/2010/main" val="1944188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rPr>
              <a:t>通过阅读，确定主题词为</a:t>
            </a:r>
            <a:r>
              <a:rPr kumimoji="0" lang="en-US" altLang="zh-CN" sz="18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rPr>
              <a:t>COVID-19</a:t>
            </a:r>
            <a:endParaRPr kumimoji="0" lang="zh-CN" altLang="en-US" sz="18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99436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6F09DA4E-3AE2-4AA3-9741-FEAF045B6AFC}"/>
              </a:ext>
            </a:extLst>
          </p:cNvPr>
          <p:cNvPicPr>
            <a:picLocks noChangeAspect="1"/>
          </p:cNvPicPr>
          <p:nvPr/>
        </p:nvPicPr>
        <p:blipFill>
          <a:blip r:embed="rId5"/>
          <a:stretch>
            <a:fillRect/>
          </a:stretch>
        </p:blipFill>
        <p:spPr>
          <a:xfrm>
            <a:off x="1773240" y="1479807"/>
            <a:ext cx="3682589" cy="2482958"/>
          </a:xfrm>
          <a:prstGeom prst="rect">
            <a:avLst/>
          </a:prstGeom>
        </p:spPr>
      </p:pic>
      <p:pic>
        <p:nvPicPr>
          <p:cNvPr id="5" name="图片 4">
            <a:extLst>
              <a:ext uri="{FF2B5EF4-FFF2-40B4-BE49-F238E27FC236}">
                <a16:creationId xmlns:a16="http://schemas.microsoft.com/office/drawing/2014/main" id="{5377E957-5E9F-4948-8BF4-DEF75D9B430B}"/>
              </a:ext>
            </a:extLst>
          </p:cNvPr>
          <p:cNvPicPr>
            <a:picLocks noChangeAspect="1"/>
          </p:cNvPicPr>
          <p:nvPr/>
        </p:nvPicPr>
        <p:blipFill>
          <a:blip r:embed="rId6"/>
          <a:stretch>
            <a:fillRect/>
          </a:stretch>
        </p:blipFill>
        <p:spPr>
          <a:xfrm>
            <a:off x="6483788" y="1991608"/>
            <a:ext cx="3310428" cy="3161797"/>
          </a:xfrm>
          <a:prstGeom prst="rect">
            <a:avLst/>
          </a:prstGeom>
        </p:spPr>
      </p:pic>
      <p:sp>
        <p:nvSpPr>
          <p:cNvPr id="7" name="文本框 6">
            <a:extLst>
              <a:ext uri="{FF2B5EF4-FFF2-40B4-BE49-F238E27FC236}">
                <a16:creationId xmlns:a16="http://schemas.microsoft.com/office/drawing/2014/main" id="{D389FD06-65FF-4853-AB92-E5127E041E95}"/>
              </a:ext>
            </a:extLst>
          </p:cNvPr>
          <p:cNvSpPr txBox="1"/>
          <p:nvPr/>
        </p:nvSpPr>
        <p:spPr>
          <a:xfrm>
            <a:off x="929910" y="290204"/>
            <a:ext cx="6312719" cy="461665"/>
          </a:xfrm>
          <a:prstGeom prst="rect">
            <a:avLst/>
          </a:prstGeom>
          <a:noFill/>
        </p:spPr>
        <p:txBody>
          <a:bodyPr wrap="square" rtlCol="0">
            <a:spAutoFit/>
          </a:bodyPr>
          <a:lstStyle/>
          <a:p>
            <a:r>
              <a:rPr kumimoji="0" lang="zh-CN" altLang="en-US" sz="2400" i="0" u="none" strike="noStrike" kern="1200" cap="none" spc="300" normalizeH="0" baseline="0" noProof="0" dirty="0">
                <a:ln>
                  <a:noFill/>
                </a:ln>
                <a:solidFill>
                  <a:schemeClr val="bg1"/>
                </a:solidFill>
                <a:effectLst/>
                <a:uLnTx/>
                <a:uFillTx/>
                <a:latin typeface="华文宋体" panose="02010600040101010101" pitchFamily="2" charset="-122"/>
                <a:ea typeface="华文宋体" panose="02010600040101010101" pitchFamily="2" charset="-122"/>
              </a:rPr>
              <a:t>通过阅读，确定主题词为</a:t>
            </a:r>
            <a:r>
              <a:rPr kumimoji="0" lang="en-US" altLang="zh-CN" sz="2400" i="0" u="none" strike="noStrike" kern="1200" cap="none" spc="300" normalizeH="0" baseline="0" noProof="0" dirty="0">
                <a:ln>
                  <a:noFill/>
                </a:ln>
                <a:solidFill>
                  <a:schemeClr val="bg1"/>
                </a:solidFill>
                <a:effectLst/>
                <a:uLnTx/>
                <a:uFillTx/>
                <a:latin typeface="华文宋体" panose="02010600040101010101" pitchFamily="2" charset="-122"/>
                <a:ea typeface="华文宋体" panose="02010600040101010101" pitchFamily="2" charset="-122"/>
              </a:rPr>
              <a:t>COVID-19</a:t>
            </a:r>
          </a:p>
        </p:txBody>
      </p:sp>
      <p:pic>
        <p:nvPicPr>
          <p:cNvPr id="9" name="图片 8">
            <a:extLst>
              <a:ext uri="{FF2B5EF4-FFF2-40B4-BE49-F238E27FC236}">
                <a16:creationId xmlns:a16="http://schemas.microsoft.com/office/drawing/2014/main" id="{EBF75C49-37B3-4E68-A136-F74D4C984E38}"/>
              </a:ext>
            </a:extLst>
          </p:cNvPr>
          <p:cNvPicPr>
            <a:picLocks noChangeAspect="1"/>
          </p:cNvPicPr>
          <p:nvPr/>
        </p:nvPicPr>
        <p:blipFill>
          <a:blip r:embed="rId7"/>
          <a:stretch>
            <a:fillRect/>
          </a:stretch>
        </p:blipFill>
        <p:spPr>
          <a:xfrm>
            <a:off x="1961270" y="4032470"/>
            <a:ext cx="3740268" cy="2005473"/>
          </a:xfrm>
          <a:prstGeom prst="rect">
            <a:avLst/>
          </a:prstGeom>
        </p:spPr>
      </p:pic>
    </p:spTree>
    <p:extLst>
      <p:ext uri="{BB962C8B-B14F-4D97-AF65-F5344CB8AC3E}">
        <p14:creationId xmlns:p14="http://schemas.microsoft.com/office/powerpoint/2010/main" val="32265802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99436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EA1CDEBC-D43B-4B9C-91CA-07E4200D68BC}"/>
              </a:ext>
            </a:extLst>
          </p:cNvPr>
          <p:cNvPicPr>
            <a:picLocks noChangeAspect="1"/>
          </p:cNvPicPr>
          <p:nvPr/>
        </p:nvPicPr>
        <p:blipFill>
          <a:blip r:embed="rId5"/>
          <a:stretch>
            <a:fillRect/>
          </a:stretch>
        </p:blipFill>
        <p:spPr>
          <a:xfrm>
            <a:off x="885256" y="89422"/>
            <a:ext cx="10198564" cy="6412977"/>
          </a:xfrm>
          <a:prstGeom prst="rect">
            <a:avLst/>
          </a:prstGeom>
        </p:spPr>
      </p:pic>
    </p:spTree>
    <p:extLst>
      <p:ext uri="{BB962C8B-B14F-4D97-AF65-F5344CB8AC3E}">
        <p14:creationId xmlns:p14="http://schemas.microsoft.com/office/powerpoint/2010/main" val="23434319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99436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FA4D2E7D-D9F2-4AEB-879F-A33515D6E67F}"/>
              </a:ext>
            </a:extLst>
          </p:cNvPr>
          <p:cNvPicPr>
            <a:picLocks noChangeAspect="1"/>
          </p:cNvPicPr>
          <p:nvPr/>
        </p:nvPicPr>
        <p:blipFill>
          <a:blip r:embed="rId5"/>
          <a:stretch>
            <a:fillRect/>
          </a:stretch>
        </p:blipFill>
        <p:spPr>
          <a:xfrm>
            <a:off x="952477" y="994360"/>
            <a:ext cx="10499293" cy="5216713"/>
          </a:xfrm>
          <a:prstGeom prst="rect">
            <a:avLst/>
          </a:prstGeom>
        </p:spPr>
      </p:pic>
    </p:spTree>
    <p:extLst>
      <p:ext uri="{BB962C8B-B14F-4D97-AF65-F5344CB8AC3E}">
        <p14:creationId xmlns:p14="http://schemas.microsoft.com/office/powerpoint/2010/main" val="16976887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8" name="图片 7">
            <a:extLst>
              <a:ext uri="{FF2B5EF4-FFF2-40B4-BE49-F238E27FC236}">
                <a16:creationId xmlns:a16="http://schemas.microsoft.com/office/drawing/2014/main" id="{CFD0050D-D5DF-4453-9892-92F7EB8A620C}"/>
              </a:ext>
            </a:extLst>
          </p:cNvPr>
          <p:cNvPicPr>
            <a:picLocks noChangeAspect="1"/>
          </p:cNvPicPr>
          <p:nvPr/>
        </p:nvPicPr>
        <p:blipFill>
          <a:blip r:embed="rId5"/>
          <a:stretch>
            <a:fillRect/>
          </a:stretch>
        </p:blipFill>
        <p:spPr>
          <a:xfrm>
            <a:off x="1029952" y="1028700"/>
            <a:ext cx="10019048" cy="5615448"/>
          </a:xfrm>
          <a:prstGeom prst="rect">
            <a:avLst/>
          </a:prstGeom>
        </p:spPr>
      </p:pic>
      <p:sp>
        <p:nvSpPr>
          <p:cNvPr id="12" name="椭圆 11">
            <a:extLst>
              <a:ext uri="{FF2B5EF4-FFF2-40B4-BE49-F238E27FC236}">
                <a16:creationId xmlns:a16="http://schemas.microsoft.com/office/drawing/2014/main" id="{2F0DEF64-2570-495F-8E38-CF4C05F1BF36}"/>
              </a:ext>
            </a:extLst>
          </p:cNvPr>
          <p:cNvSpPr/>
          <p:nvPr/>
        </p:nvSpPr>
        <p:spPr>
          <a:xfrm>
            <a:off x="1343136" y="5412205"/>
            <a:ext cx="930442"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27202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99436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0847F6F4-5EAF-4ADF-B4DB-80A41BB2DA86}"/>
              </a:ext>
            </a:extLst>
          </p:cNvPr>
          <p:cNvPicPr>
            <a:picLocks noChangeAspect="1"/>
          </p:cNvPicPr>
          <p:nvPr/>
        </p:nvPicPr>
        <p:blipFill>
          <a:blip r:embed="rId5"/>
          <a:stretch>
            <a:fillRect/>
          </a:stretch>
        </p:blipFill>
        <p:spPr>
          <a:xfrm>
            <a:off x="502485" y="960020"/>
            <a:ext cx="10709632" cy="5508093"/>
          </a:xfrm>
          <a:prstGeom prst="rect">
            <a:avLst/>
          </a:prstGeom>
        </p:spPr>
      </p:pic>
      <p:sp>
        <p:nvSpPr>
          <p:cNvPr id="8" name="椭圆 7">
            <a:extLst>
              <a:ext uri="{FF2B5EF4-FFF2-40B4-BE49-F238E27FC236}">
                <a16:creationId xmlns:a16="http://schemas.microsoft.com/office/drawing/2014/main" id="{5315C1C9-7183-48A2-A9E7-5E2DDB1DB550}"/>
              </a:ext>
            </a:extLst>
          </p:cNvPr>
          <p:cNvSpPr/>
          <p:nvPr/>
        </p:nvSpPr>
        <p:spPr>
          <a:xfrm>
            <a:off x="3011127" y="2296886"/>
            <a:ext cx="6833378" cy="32151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7366505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4E6C1FB9-CEE5-4681-A074-99D3B1B24111}"/>
              </a:ext>
            </a:extLst>
          </p:cNvPr>
          <p:cNvPicPr>
            <a:picLocks noChangeAspect="1"/>
          </p:cNvPicPr>
          <p:nvPr/>
        </p:nvPicPr>
        <p:blipFill>
          <a:blip r:embed="rId5"/>
          <a:stretch>
            <a:fillRect/>
          </a:stretch>
        </p:blipFill>
        <p:spPr>
          <a:xfrm>
            <a:off x="883432" y="1028700"/>
            <a:ext cx="10394168" cy="5404184"/>
          </a:xfrm>
          <a:prstGeom prst="rect">
            <a:avLst/>
          </a:prstGeom>
        </p:spPr>
      </p:pic>
      <p:sp>
        <p:nvSpPr>
          <p:cNvPr id="8" name="椭圆 7">
            <a:extLst>
              <a:ext uri="{FF2B5EF4-FFF2-40B4-BE49-F238E27FC236}">
                <a16:creationId xmlns:a16="http://schemas.microsoft.com/office/drawing/2014/main" id="{10FF0E63-A3C6-4A60-A12E-4D27FF8A9AE0}"/>
              </a:ext>
            </a:extLst>
          </p:cNvPr>
          <p:cNvSpPr/>
          <p:nvPr/>
        </p:nvSpPr>
        <p:spPr>
          <a:xfrm>
            <a:off x="4027127" y="3429000"/>
            <a:ext cx="6833378" cy="3215148"/>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26586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1">
            <a:extLst>
              <a:ext uri="{FF2B5EF4-FFF2-40B4-BE49-F238E27FC236}">
                <a16:creationId xmlns:a16="http://schemas.microsoft.com/office/drawing/2014/main" id="{F0EBD268-B0D9-4C23-9B91-D26EBBB7F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8" y="-1"/>
            <a:ext cx="11608824" cy="6768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72283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例子</a:t>
            </a:r>
            <a:r>
              <a:rPr lang="en-US" altLang="zh-CN" dirty="0">
                <a:solidFill>
                  <a:schemeClr val="bg1"/>
                </a:solidFill>
              </a:rPr>
              <a:t>2</a:t>
            </a:r>
            <a:endParaRPr lang="zh-CN" altLang="en-US"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标题 1">
            <a:extLst>
              <a:ext uri="{FF2B5EF4-FFF2-40B4-BE49-F238E27FC236}">
                <a16:creationId xmlns:a16="http://schemas.microsoft.com/office/drawing/2014/main" id="{3EA5A0C3-B132-4E0C-B50E-1CB16A7A0672}"/>
              </a:ext>
            </a:extLst>
          </p:cNvPr>
          <p:cNvSpPr txBox="1">
            <a:spLocks/>
          </p:cNvSpPr>
          <p:nvPr/>
        </p:nvSpPr>
        <p:spPr>
          <a:xfrm>
            <a:off x="2152650" y="365126"/>
            <a:ext cx="7886700"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altLang="zh-CN"/>
              <a:t>【</a:t>
            </a:r>
            <a:r>
              <a:rPr lang="zh-CN" altLang="en-US"/>
              <a:t>例题</a:t>
            </a:r>
            <a:r>
              <a:rPr lang="en-US" altLang="zh-CN"/>
              <a:t>】</a:t>
            </a:r>
            <a:r>
              <a:rPr lang="zh-CN" altLang="en-US"/>
              <a:t>检索阿司匹林诱发哮喘的文献</a:t>
            </a:r>
          </a:p>
        </p:txBody>
      </p:sp>
      <p:sp>
        <p:nvSpPr>
          <p:cNvPr id="8" name="内容占位符 2">
            <a:extLst>
              <a:ext uri="{FF2B5EF4-FFF2-40B4-BE49-F238E27FC236}">
                <a16:creationId xmlns:a16="http://schemas.microsoft.com/office/drawing/2014/main" id="{FAC5E71A-7E9D-45B8-82C6-182FFF942122}"/>
              </a:ext>
            </a:extLst>
          </p:cNvPr>
          <p:cNvSpPr txBox="1">
            <a:spLocks/>
          </p:cNvSpPr>
          <p:nvPr/>
        </p:nvSpPr>
        <p:spPr>
          <a:xfrm>
            <a:off x="2963067" y="1917773"/>
            <a:ext cx="6264275" cy="57578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b="1" dirty="0"/>
              <a:t>分析：有几个主题词？主题词之间的关系</a:t>
            </a:r>
            <a:endParaRPr lang="en-US" altLang="zh-CN" b="1" dirty="0"/>
          </a:p>
          <a:p>
            <a:endParaRPr lang="en-US" altLang="zh-CN" dirty="0"/>
          </a:p>
        </p:txBody>
      </p:sp>
      <p:cxnSp>
        <p:nvCxnSpPr>
          <p:cNvPr id="9" name="直接连接符 8">
            <a:extLst>
              <a:ext uri="{FF2B5EF4-FFF2-40B4-BE49-F238E27FC236}">
                <a16:creationId xmlns:a16="http://schemas.microsoft.com/office/drawing/2014/main" id="{BBA238D4-25D8-4462-82DA-DE5565B6CFFD}"/>
              </a:ext>
            </a:extLst>
          </p:cNvPr>
          <p:cNvCxnSpPr/>
          <p:nvPr/>
        </p:nvCxnSpPr>
        <p:spPr>
          <a:xfrm>
            <a:off x="4754564" y="3173413"/>
            <a:ext cx="1584325"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组合 13">
            <a:extLst>
              <a:ext uri="{FF2B5EF4-FFF2-40B4-BE49-F238E27FC236}">
                <a16:creationId xmlns:a16="http://schemas.microsoft.com/office/drawing/2014/main" id="{A1773893-7C41-4A9E-B183-754EA07B5773}"/>
              </a:ext>
            </a:extLst>
          </p:cNvPr>
          <p:cNvGrpSpPr/>
          <p:nvPr/>
        </p:nvGrpSpPr>
        <p:grpSpPr>
          <a:xfrm>
            <a:off x="2152650" y="2457577"/>
            <a:ext cx="7529597" cy="4090875"/>
            <a:chOff x="2387139" y="2211501"/>
            <a:chExt cx="7529597" cy="4090875"/>
          </a:xfrm>
        </p:grpSpPr>
        <p:pic>
          <p:nvPicPr>
            <p:cNvPr id="10" name="图片 1">
              <a:extLst>
                <a:ext uri="{FF2B5EF4-FFF2-40B4-BE49-F238E27FC236}">
                  <a16:creationId xmlns:a16="http://schemas.microsoft.com/office/drawing/2014/main" id="{A6C5E6EC-A069-4202-A89A-2ED38E6DE6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87139" y="2211501"/>
              <a:ext cx="7529597" cy="40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a:extLst>
                <a:ext uri="{FF2B5EF4-FFF2-40B4-BE49-F238E27FC236}">
                  <a16:creationId xmlns:a16="http://schemas.microsoft.com/office/drawing/2014/main" id="{21B79125-68FE-4F1B-BDAE-87A41C196CA5}"/>
                </a:ext>
              </a:extLst>
            </p:cNvPr>
            <p:cNvPicPr>
              <a:picLocks noChangeAspect="1"/>
            </p:cNvPicPr>
            <p:nvPr/>
          </p:nvPicPr>
          <p:blipFill>
            <a:blip r:embed="rId6"/>
            <a:stretch>
              <a:fillRect/>
            </a:stretch>
          </p:blipFill>
          <p:spPr>
            <a:xfrm>
              <a:off x="6482185" y="3045742"/>
              <a:ext cx="2667122" cy="629321"/>
            </a:xfrm>
            <a:prstGeom prst="rect">
              <a:avLst/>
            </a:prstGeom>
          </p:spPr>
        </p:pic>
        <p:pic>
          <p:nvPicPr>
            <p:cNvPr id="11" name="图片 10">
              <a:extLst>
                <a:ext uri="{FF2B5EF4-FFF2-40B4-BE49-F238E27FC236}">
                  <a16:creationId xmlns:a16="http://schemas.microsoft.com/office/drawing/2014/main" id="{62D12ADF-A7C0-42A7-8CCB-102AC4437670}"/>
                </a:ext>
              </a:extLst>
            </p:cNvPr>
            <p:cNvPicPr>
              <a:picLocks noChangeAspect="1"/>
            </p:cNvPicPr>
            <p:nvPr/>
          </p:nvPicPr>
          <p:blipFill>
            <a:blip r:embed="rId7"/>
            <a:stretch>
              <a:fillRect/>
            </a:stretch>
          </p:blipFill>
          <p:spPr>
            <a:xfrm>
              <a:off x="6536388" y="2610092"/>
              <a:ext cx="2331841" cy="336307"/>
            </a:xfrm>
            <a:prstGeom prst="rect">
              <a:avLst/>
            </a:prstGeom>
          </p:spPr>
        </p:pic>
        <p:pic>
          <p:nvPicPr>
            <p:cNvPr id="13" name="图片 12">
              <a:extLst>
                <a:ext uri="{FF2B5EF4-FFF2-40B4-BE49-F238E27FC236}">
                  <a16:creationId xmlns:a16="http://schemas.microsoft.com/office/drawing/2014/main" id="{386B0325-D232-4D27-A783-467E4D9AA13D}"/>
                </a:ext>
              </a:extLst>
            </p:cNvPr>
            <p:cNvPicPr>
              <a:picLocks noChangeAspect="1"/>
            </p:cNvPicPr>
            <p:nvPr/>
          </p:nvPicPr>
          <p:blipFill>
            <a:blip r:embed="rId8"/>
            <a:stretch>
              <a:fillRect/>
            </a:stretch>
          </p:blipFill>
          <p:spPr>
            <a:xfrm>
              <a:off x="6590590" y="3748249"/>
              <a:ext cx="1218095" cy="464036"/>
            </a:xfrm>
            <a:prstGeom prst="rect">
              <a:avLst/>
            </a:prstGeom>
          </p:spPr>
        </p:pic>
      </p:grpSp>
    </p:spTree>
    <p:extLst>
      <p:ext uri="{BB962C8B-B14F-4D97-AF65-F5344CB8AC3E}">
        <p14:creationId xmlns:p14="http://schemas.microsoft.com/office/powerpoint/2010/main" val="11212743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288757"/>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F110B9BE-1B4B-4C01-BD98-34DA33C9A1DC}"/>
              </a:ext>
            </a:extLst>
          </p:cNvPr>
          <p:cNvPicPr>
            <a:picLocks noChangeAspect="1"/>
          </p:cNvPicPr>
          <p:nvPr/>
        </p:nvPicPr>
        <p:blipFill>
          <a:blip r:embed="rId5"/>
          <a:stretch>
            <a:fillRect/>
          </a:stretch>
        </p:blipFill>
        <p:spPr>
          <a:xfrm>
            <a:off x="884022" y="1028700"/>
            <a:ext cx="10374342" cy="5003132"/>
          </a:xfrm>
          <a:prstGeom prst="rect">
            <a:avLst/>
          </a:prstGeom>
        </p:spPr>
      </p:pic>
      <p:sp>
        <p:nvSpPr>
          <p:cNvPr id="9" name="椭圆 8">
            <a:extLst>
              <a:ext uri="{FF2B5EF4-FFF2-40B4-BE49-F238E27FC236}">
                <a16:creationId xmlns:a16="http://schemas.microsoft.com/office/drawing/2014/main" id="{06BB6391-8201-48F6-8560-57FC24D695E4}"/>
              </a:ext>
            </a:extLst>
          </p:cNvPr>
          <p:cNvSpPr/>
          <p:nvPr/>
        </p:nvSpPr>
        <p:spPr>
          <a:xfrm>
            <a:off x="884022" y="3689684"/>
            <a:ext cx="1618546" cy="46936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0000"/>
              </a:solidFill>
            </a:endParaRPr>
          </a:p>
        </p:txBody>
      </p:sp>
      <p:sp>
        <p:nvSpPr>
          <p:cNvPr id="2" name="文本框 1">
            <a:extLst>
              <a:ext uri="{FF2B5EF4-FFF2-40B4-BE49-F238E27FC236}">
                <a16:creationId xmlns:a16="http://schemas.microsoft.com/office/drawing/2014/main" id="{CB2CFD33-9289-449E-9D98-A37E24905130}"/>
              </a:ext>
            </a:extLst>
          </p:cNvPr>
          <p:cNvSpPr txBox="1"/>
          <p:nvPr/>
        </p:nvSpPr>
        <p:spPr>
          <a:xfrm>
            <a:off x="3280229" y="3366950"/>
            <a:ext cx="4621778" cy="369332"/>
          </a:xfrm>
          <a:prstGeom prst="rect">
            <a:avLst/>
          </a:prstGeom>
          <a:noFill/>
        </p:spPr>
        <p:txBody>
          <a:bodyPr wrap="none" rtlCol="0">
            <a:spAutoFit/>
          </a:bodyPr>
          <a:lstStyle/>
          <a:p>
            <a:r>
              <a:rPr lang="zh-CN" altLang="en-US" dirty="0">
                <a:solidFill>
                  <a:srgbClr val="FF0000"/>
                </a:solidFill>
              </a:rPr>
              <a:t>仅仅自由词检索的话有</a:t>
            </a:r>
            <a:r>
              <a:rPr lang="en-US" altLang="zh-CN" dirty="0">
                <a:solidFill>
                  <a:srgbClr val="FF0000"/>
                </a:solidFill>
              </a:rPr>
              <a:t>2812</a:t>
            </a:r>
            <a:r>
              <a:rPr lang="zh-CN" altLang="en-US" dirty="0">
                <a:solidFill>
                  <a:srgbClr val="FF0000"/>
                </a:solidFill>
              </a:rPr>
              <a:t>篇文献需要筛选</a:t>
            </a:r>
          </a:p>
        </p:txBody>
      </p:sp>
    </p:spTree>
    <p:extLst>
      <p:ext uri="{BB962C8B-B14F-4D97-AF65-F5344CB8AC3E}">
        <p14:creationId xmlns:p14="http://schemas.microsoft.com/office/powerpoint/2010/main" val="765430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A6301570-C55A-459E-9E18-8AE9A5D4A861}"/>
              </a:ext>
            </a:extLst>
          </p:cNvPr>
          <p:cNvPicPr>
            <a:picLocks noChangeAspect="1"/>
          </p:cNvPicPr>
          <p:nvPr/>
        </p:nvPicPr>
        <p:blipFill>
          <a:blip r:embed="rId5"/>
          <a:stretch>
            <a:fillRect/>
          </a:stretch>
        </p:blipFill>
        <p:spPr>
          <a:xfrm>
            <a:off x="1482447" y="1041821"/>
            <a:ext cx="9071259" cy="5086263"/>
          </a:xfrm>
          <a:prstGeom prst="rect">
            <a:avLst/>
          </a:prstGeom>
        </p:spPr>
      </p:pic>
      <p:sp>
        <p:nvSpPr>
          <p:cNvPr id="9" name="椭圆 8">
            <a:extLst>
              <a:ext uri="{FF2B5EF4-FFF2-40B4-BE49-F238E27FC236}">
                <a16:creationId xmlns:a16="http://schemas.microsoft.com/office/drawing/2014/main" id="{68AAB306-8762-4BF3-9DD5-0062840604E8}"/>
              </a:ext>
            </a:extLst>
          </p:cNvPr>
          <p:cNvSpPr/>
          <p:nvPr/>
        </p:nvSpPr>
        <p:spPr>
          <a:xfrm>
            <a:off x="1638294" y="3167857"/>
            <a:ext cx="930442"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427887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D9BBFC34-B6CE-4309-B289-90673B23EBF9}"/>
              </a:ext>
            </a:extLst>
          </p:cNvPr>
          <p:cNvPicPr>
            <a:picLocks noChangeAspect="1"/>
          </p:cNvPicPr>
          <p:nvPr/>
        </p:nvPicPr>
        <p:blipFill>
          <a:blip r:embed="rId5"/>
          <a:stretch>
            <a:fillRect/>
          </a:stretch>
        </p:blipFill>
        <p:spPr>
          <a:xfrm>
            <a:off x="815047" y="1005190"/>
            <a:ext cx="10561905" cy="4847619"/>
          </a:xfrm>
          <a:prstGeom prst="rect">
            <a:avLst/>
          </a:prstGeom>
        </p:spPr>
      </p:pic>
      <p:sp>
        <p:nvSpPr>
          <p:cNvPr id="11" name="椭圆 10">
            <a:extLst>
              <a:ext uri="{FF2B5EF4-FFF2-40B4-BE49-F238E27FC236}">
                <a16:creationId xmlns:a16="http://schemas.microsoft.com/office/drawing/2014/main" id="{C65C38E2-5F93-4568-99AD-3820DD37CC4D}"/>
              </a:ext>
            </a:extLst>
          </p:cNvPr>
          <p:cNvSpPr/>
          <p:nvPr/>
        </p:nvSpPr>
        <p:spPr>
          <a:xfrm>
            <a:off x="1067579" y="3239112"/>
            <a:ext cx="1318438"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198C5857-8A76-447D-AD07-29078F7BB4D8}"/>
              </a:ext>
            </a:extLst>
          </p:cNvPr>
          <p:cNvSpPr/>
          <p:nvPr/>
        </p:nvSpPr>
        <p:spPr>
          <a:xfrm>
            <a:off x="5992373" y="4679858"/>
            <a:ext cx="930442" cy="34208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E3C9C9BF-D06B-43BD-8DFB-1683012209E3}"/>
              </a:ext>
            </a:extLst>
          </p:cNvPr>
          <p:cNvSpPr/>
          <p:nvPr/>
        </p:nvSpPr>
        <p:spPr>
          <a:xfrm>
            <a:off x="6006388" y="3239112"/>
            <a:ext cx="930442"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754676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DF360384-039C-4EC3-B773-282300931BFE}"/>
              </a:ext>
            </a:extLst>
          </p:cNvPr>
          <p:cNvPicPr>
            <a:picLocks noChangeAspect="1"/>
          </p:cNvPicPr>
          <p:nvPr/>
        </p:nvPicPr>
        <p:blipFill>
          <a:blip r:embed="rId5"/>
          <a:stretch>
            <a:fillRect/>
          </a:stretch>
        </p:blipFill>
        <p:spPr>
          <a:xfrm>
            <a:off x="676952" y="1086142"/>
            <a:ext cx="10838095" cy="2342857"/>
          </a:xfrm>
          <a:prstGeom prst="rect">
            <a:avLst/>
          </a:prstGeom>
        </p:spPr>
      </p:pic>
      <p:pic>
        <p:nvPicPr>
          <p:cNvPr id="5" name="图片 4">
            <a:extLst>
              <a:ext uri="{FF2B5EF4-FFF2-40B4-BE49-F238E27FC236}">
                <a16:creationId xmlns:a16="http://schemas.microsoft.com/office/drawing/2014/main" id="{E08C3E87-B1CA-4A37-8170-0378D205244E}"/>
              </a:ext>
            </a:extLst>
          </p:cNvPr>
          <p:cNvPicPr>
            <a:picLocks noChangeAspect="1"/>
          </p:cNvPicPr>
          <p:nvPr/>
        </p:nvPicPr>
        <p:blipFill>
          <a:blip r:embed="rId6"/>
          <a:stretch>
            <a:fillRect/>
          </a:stretch>
        </p:blipFill>
        <p:spPr>
          <a:xfrm>
            <a:off x="600761" y="3428999"/>
            <a:ext cx="10914286" cy="2723809"/>
          </a:xfrm>
          <a:prstGeom prst="rect">
            <a:avLst/>
          </a:prstGeom>
        </p:spPr>
      </p:pic>
      <p:sp>
        <p:nvSpPr>
          <p:cNvPr id="12" name="文本框 11">
            <a:extLst>
              <a:ext uri="{FF2B5EF4-FFF2-40B4-BE49-F238E27FC236}">
                <a16:creationId xmlns:a16="http://schemas.microsoft.com/office/drawing/2014/main" id="{C97FAC67-2A3C-401B-9111-E2E2B066BF49}"/>
              </a:ext>
            </a:extLst>
          </p:cNvPr>
          <p:cNvSpPr txBox="1"/>
          <p:nvPr/>
        </p:nvSpPr>
        <p:spPr>
          <a:xfrm>
            <a:off x="4615543" y="3811023"/>
            <a:ext cx="6096000" cy="369332"/>
          </a:xfrm>
          <a:prstGeom prst="rect">
            <a:avLst/>
          </a:prstGeom>
          <a:noFill/>
        </p:spPr>
        <p:txBody>
          <a:bodyPr wrap="square">
            <a:spAutoFit/>
          </a:bodyPr>
          <a:lstStyle/>
          <a:p>
            <a:r>
              <a:rPr lang="zh-CN" altLang="en-US" dirty="0">
                <a:solidFill>
                  <a:srgbClr val="FF0000"/>
                </a:solidFill>
              </a:rPr>
              <a:t>案例是阿司匹林正常剂量使用产生的副作用。</a:t>
            </a:r>
          </a:p>
        </p:txBody>
      </p:sp>
    </p:spTree>
    <p:extLst>
      <p:ext uri="{BB962C8B-B14F-4D97-AF65-F5344CB8AC3E}">
        <p14:creationId xmlns:p14="http://schemas.microsoft.com/office/powerpoint/2010/main" val="40071956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D66FB1CA-9E8F-4CA6-95CD-A606521E95AB}"/>
              </a:ext>
            </a:extLst>
          </p:cNvPr>
          <p:cNvPicPr>
            <a:picLocks noChangeAspect="1"/>
          </p:cNvPicPr>
          <p:nvPr/>
        </p:nvPicPr>
        <p:blipFill>
          <a:blip r:embed="rId5"/>
          <a:stretch>
            <a:fillRect/>
          </a:stretch>
        </p:blipFill>
        <p:spPr>
          <a:xfrm>
            <a:off x="741223" y="1028700"/>
            <a:ext cx="10885169" cy="5183414"/>
          </a:xfrm>
          <a:prstGeom prst="rect">
            <a:avLst/>
          </a:prstGeom>
        </p:spPr>
      </p:pic>
    </p:spTree>
    <p:extLst>
      <p:ext uri="{BB962C8B-B14F-4D97-AF65-F5344CB8AC3E}">
        <p14:creationId xmlns:p14="http://schemas.microsoft.com/office/powerpoint/2010/main" val="1968320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F965F6C6-8E4B-43AE-8A6E-134FBA478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999" y="967539"/>
            <a:ext cx="9701463" cy="5219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椭圆 9">
            <a:extLst>
              <a:ext uri="{FF2B5EF4-FFF2-40B4-BE49-F238E27FC236}">
                <a16:creationId xmlns:a16="http://schemas.microsoft.com/office/drawing/2014/main" id="{487466AC-1B46-4CAB-B692-312D6BFB2590}"/>
              </a:ext>
            </a:extLst>
          </p:cNvPr>
          <p:cNvSpPr/>
          <p:nvPr/>
        </p:nvSpPr>
        <p:spPr>
          <a:xfrm>
            <a:off x="1119962" y="3368523"/>
            <a:ext cx="1668379"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8BB73E4B-D3ED-4E5C-8AE3-C87EB7E49108}"/>
              </a:ext>
            </a:extLst>
          </p:cNvPr>
          <p:cNvSpPr/>
          <p:nvPr/>
        </p:nvSpPr>
        <p:spPr>
          <a:xfrm>
            <a:off x="1142999" y="5465785"/>
            <a:ext cx="2512038"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39083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pic>
        <p:nvPicPr>
          <p:cNvPr id="10" name="图片 9">
            <a:extLst>
              <a:ext uri="{FF2B5EF4-FFF2-40B4-BE49-F238E27FC236}">
                <a16:creationId xmlns:a16="http://schemas.microsoft.com/office/drawing/2014/main" id="{B04ECB3E-A406-47B1-8573-B9D5AF5A963F}"/>
              </a:ext>
            </a:extLst>
          </p:cNvPr>
          <p:cNvPicPr>
            <a:picLocks noChangeAspect="1"/>
          </p:cNvPicPr>
          <p:nvPr/>
        </p:nvPicPr>
        <p:blipFill>
          <a:blip r:embed="rId5"/>
          <a:stretch>
            <a:fillRect/>
          </a:stretch>
        </p:blipFill>
        <p:spPr>
          <a:xfrm>
            <a:off x="991222" y="2611268"/>
            <a:ext cx="6933578" cy="3083402"/>
          </a:xfrm>
          <a:prstGeom prst="rect">
            <a:avLst/>
          </a:prstGeom>
        </p:spPr>
      </p:pic>
      <p:sp>
        <p:nvSpPr>
          <p:cNvPr id="11" name="椭圆 10">
            <a:extLst>
              <a:ext uri="{FF2B5EF4-FFF2-40B4-BE49-F238E27FC236}">
                <a16:creationId xmlns:a16="http://schemas.microsoft.com/office/drawing/2014/main" id="{7498EEF3-8594-49A8-8D50-0CF916A81FAB}"/>
              </a:ext>
            </a:extLst>
          </p:cNvPr>
          <p:cNvSpPr/>
          <p:nvPr/>
        </p:nvSpPr>
        <p:spPr>
          <a:xfrm>
            <a:off x="1250693" y="3167857"/>
            <a:ext cx="4401457" cy="47312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a:extLst>
              <a:ext uri="{FF2B5EF4-FFF2-40B4-BE49-F238E27FC236}">
                <a16:creationId xmlns:a16="http://schemas.microsoft.com/office/drawing/2014/main" id="{B522B6F3-EB07-43E1-A201-B6911D36E674}"/>
              </a:ext>
            </a:extLst>
          </p:cNvPr>
          <p:cNvPicPr>
            <a:picLocks noChangeAspect="1"/>
          </p:cNvPicPr>
          <p:nvPr/>
        </p:nvPicPr>
        <p:blipFill>
          <a:blip r:embed="rId6"/>
          <a:stretch>
            <a:fillRect/>
          </a:stretch>
        </p:blipFill>
        <p:spPr>
          <a:xfrm>
            <a:off x="889622" y="1101897"/>
            <a:ext cx="9789589" cy="1115835"/>
          </a:xfrm>
          <a:prstGeom prst="rect">
            <a:avLst/>
          </a:prstGeom>
        </p:spPr>
      </p:pic>
      <p:sp>
        <p:nvSpPr>
          <p:cNvPr id="9" name="椭圆 8">
            <a:extLst>
              <a:ext uri="{FF2B5EF4-FFF2-40B4-BE49-F238E27FC236}">
                <a16:creationId xmlns:a16="http://schemas.microsoft.com/office/drawing/2014/main" id="{68AAB306-8762-4BF3-9DD5-0062840604E8}"/>
              </a:ext>
            </a:extLst>
          </p:cNvPr>
          <p:cNvSpPr/>
          <p:nvPr/>
        </p:nvSpPr>
        <p:spPr>
          <a:xfrm>
            <a:off x="2253965" y="1764174"/>
            <a:ext cx="930442" cy="6306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7C09CE6B-6F12-4324-B1E1-7C53B179B769}"/>
              </a:ext>
            </a:extLst>
          </p:cNvPr>
          <p:cNvSpPr txBox="1"/>
          <p:nvPr/>
        </p:nvSpPr>
        <p:spPr>
          <a:xfrm>
            <a:off x="8403771" y="3640986"/>
            <a:ext cx="2936817" cy="923330"/>
          </a:xfrm>
          <a:prstGeom prst="rect">
            <a:avLst/>
          </a:prstGeom>
          <a:noFill/>
        </p:spPr>
        <p:txBody>
          <a:bodyPr wrap="square" rtlCol="0">
            <a:spAutoFit/>
          </a:bodyPr>
          <a:lstStyle/>
          <a:p>
            <a:r>
              <a:rPr kumimoji="0" lang="zh-CN" altLang="en-US" sz="1800" b="1" i="0" u="none" strike="noStrike" kern="1200" cap="none" spc="300" normalizeH="0" baseline="0" noProof="0" dirty="0">
                <a:ln>
                  <a:noFill/>
                </a:ln>
                <a:effectLst/>
                <a:uLnTx/>
                <a:uFillTx/>
                <a:latin typeface="Arial" panose="020B0604020202020204"/>
                <a:ea typeface="微软雅黑" panose="020B0503020204020204" pitchFamily="34" charset="-122"/>
                <a:cs typeface="+mn-cs"/>
              </a:rPr>
              <a:t>这表示</a:t>
            </a:r>
            <a:r>
              <a:rPr kumimoji="0" lang="en-US" altLang="zh-CN" sz="1800" b="1" i="0" u="none" strike="noStrike" kern="1200" cap="none" spc="300" normalizeH="0" baseline="0" noProof="0" dirty="0">
                <a:ln>
                  <a:noFill/>
                </a:ln>
                <a:effectLst/>
                <a:uLnTx/>
                <a:uFillTx/>
                <a:latin typeface="Arial" panose="020B0604020202020204"/>
                <a:ea typeface="微软雅黑" panose="020B0503020204020204" pitchFamily="34" charset="-122"/>
                <a:cs typeface="+mn-cs"/>
              </a:rPr>
              <a:t>2010</a:t>
            </a:r>
            <a:r>
              <a:rPr kumimoji="0" lang="zh-CN" altLang="en-US" sz="1800" b="1" i="0" u="none" strike="noStrike" kern="1200" cap="none" spc="300" normalizeH="0" baseline="0" noProof="0" dirty="0">
                <a:ln>
                  <a:noFill/>
                </a:ln>
                <a:effectLst/>
                <a:uLnTx/>
                <a:uFillTx/>
                <a:latin typeface="Arial" panose="020B0604020202020204"/>
                <a:ea typeface="微软雅黑" panose="020B0503020204020204" pitchFamily="34" charset="-122"/>
                <a:cs typeface="+mn-cs"/>
              </a:rPr>
              <a:t>年以后的文章有了专指的主题词进行标引。</a:t>
            </a:r>
          </a:p>
        </p:txBody>
      </p:sp>
    </p:spTree>
    <p:extLst>
      <p:ext uri="{BB962C8B-B14F-4D97-AF65-F5344CB8AC3E}">
        <p14:creationId xmlns:p14="http://schemas.microsoft.com/office/powerpoint/2010/main" val="23001663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9" name="椭圆 8">
            <a:extLst>
              <a:ext uri="{FF2B5EF4-FFF2-40B4-BE49-F238E27FC236}">
                <a16:creationId xmlns:a16="http://schemas.microsoft.com/office/drawing/2014/main" id="{68AAB306-8762-4BF3-9DD5-0062840604E8}"/>
              </a:ext>
            </a:extLst>
          </p:cNvPr>
          <p:cNvSpPr/>
          <p:nvPr/>
        </p:nvSpPr>
        <p:spPr>
          <a:xfrm>
            <a:off x="1638294" y="3167857"/>
            <a:ext cx="930442"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3F9DA0FB-65EF-4CFB-833A-F8ECA8B6A599}"/>
              </a:ext>
            </a:extLst>
          </p:cNvPr>
          <p:cNvPicPr>
            <a:picLocks noChangeAspect="1"/>
          </p:cNvPicPr>
          <p:nvPr/>
        </p:nvPicPr>
        <p:blipFill>
          <a:blip r:embed="rId5"/>
          <a:stretch>
            <a:fillRect/>
          </a:stretch>
        </p:blipFill>
        <p:spPr>
          <a:xfrm>
            <a:off x="576952" y="1028700"/>
            <a:ext cx="11038095" cy="5114286"/>
          </a:xfrm>
          <a:prstGeom prst="rect">
            <a:avLst/>
          </a:prstGeom>
        </p:spPr>
      </p:pic>
      <p:sp>
        <p:nvSpPr>
          <p:cNvPr id="11" name="椭圆 10">
            <a:extLst>
              <a:ext uri="{FF2B5EF4-FFF2-40B4-BE49-F238E27FC236}">
                <a16:creationId xmlns:a16="http://schemas.microsoft.com/office/drawing/2014/main" id="{7498EEF3-8594-49A8-8D50-0CF916A81FAB}"/>
              </a:ext>
            </a:extLst>
          </p:cNvPr>
          <p:cNvSpPr/>
          <p:nvPr/>
        </p:nvSpPr>
        <p:spPr>
          <a:xfrm>
            <a:off x="382275" y="3720196"/>
            <a:ext cx="2512038"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223459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9" name="椭圆 8">
            <a:extLst>
              <a:ext uri="{FF2B5EF4-FFF2-40B4-BE49-F238E27FC236}">
                <a16:creationId xmlns:a16="http://schemas.microsoft.com/office/drawing/2014/main" id="{68AAB306-8762-4BF3-9DD5-0062840604E8}"/>
              </a:ext>
            </a:extLst>
          </p:cNvPr>
          <p:cNvSpPr/>
          <p:nvPr/>
        </p:nvSpPr>
        <p:spPr>
          <a:xfrm>
            <a:off x="1638294" y="3167857"/>
            <a:ext cx="930442" cy="417095"/>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2E77B905-ADA4-4864-951F-D05449177C48}"/>
              </a:ext>
            </a:extLst>
          </p:cNvPr>
          <p:cNvPicPr>
            <a:picLocks noChangeAspect="1"/>
          </p:cNvPicPr>
          <p:nvPr/>
        </p:nvPicPr>
        <p:blipFill>
          <a:blip r:embed="rId5"/>
          <a:stretch>
            <a:fillRect/>
          </a:stretch>
        </p:blipFill>
        <p:spPr>
          <a:xfrm>
            <a:off x="741224" y="1028700"/>
            <a:ext cx="10653654" cy="4860471"/>
          </a:xfrm>
          <a:prstGeom prst="rect">
            <a:avLst/>
          </a:prstGeom>
        </p:spPr>
      </p:pic>
      <p:sp>
        <p:nvSpPr>
          <p:cNvPr id="11" name="椭圆 10">
            <a:extLst>
              <a:ext uri="{FF2B5EF4-FFF2-40B4-BE49-F238E27FC236}">
                <a16:creationId xmlns:a16="http://schemas.microsoft.com/office/drawing/2014/main" id="{7498EEF3-8594-49A8-8D50-0CF916A81FAB}"/>
              </a:ext>
            </a:extLst>
          </p:cNvPr>
          <p:cNvSpPr/>
          <p:nvPr/>
        </p:nvSpPr>
        <p:spPr>
          <a:xfrm>
            <a:off x="3224160" y="1028700"/>
            <a:ext cx="4410354" cy="1046843"/>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02496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611189"/>
            <a:ext cx="12192000" cy="2246811"/>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3038475"/>
            <a:ext cx="3399155" cy="214249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5" name="文本框 4"/>
          <p:cNvSpPr txBox="1"/>
          <p:nvPr/>
        </p:nvSpPr>
        <p:spPr>
          <a:xfrm>
            <a:off x="912495" y="3180405"/>
            <a:ext cx="1553630" cy="1569660"/>
          </a:xfrm>
          <a:prstGeom prst="rect">
            <a:avLst/>
          </a:prstGeom>
          <a:noFill/>
        </p:spPr>
        <p:txBody>
          <a:bodyPr wrap="none" rtlCol="0">
            <a:spAutoFit/>
          </a:bodyPr>
          <a:lstStyle/>
          <a:p>
            <a:r>
              <a:rPr lang="en-US" altLang="zh-CN" sz="9600" i="1" dirty="0">
                <a:solidFill>
                  <a:schemeClr val="tx1">
                    <a:lumMod val="75000"/>
                    <a:lumOff val="25000"/>
                  </a:schemeClr>
                </a:solidFill>
                <a:latin typeface="Adobe Gothic Std B" panose="020B0800000000000000" pitchFamily="34" charset="-128"/>
                <a:ea typeface="Adobe Gothic Std B" panose="020B0800000000000000" pitchFamily="34" charset="-128"/>
              </a:rPr>
              <a:t>02</a:t>
            </a:r>
            <a:endParaRPr lang="zh-CN" altLang="en-US" sz="9600" i="1" dirty="0">
              <a:solidFill>
                <a:schemeClr val="tx1">
                  <a:lumMod val="75000"/>
                  <a:lumOff val="25000"/>
                </a:schemeClr>
              </a:solidFill>
              <a:latin typeface="Adobe Gothic Std B" panose="020B0800000000000000" pitchFamily="34" charset="-128"/>
            </a:endParaRPr>
          </a:p>
        </p:txBody>
      </p:sp>
      <p:sp>
        <p:nvSpPr>
          <p:cNvPr id="6" name="文本框 5"/>
          <p:cNvSpPr txBox="1"/>
          <p:nvPr/>
        </p:nvSpPr>
        <p:spPr>
          <a:xfrm>
            <a:off x="187248" y="5341764"/>
            <a:ext cx="8593681" cy="830997"/>
          </a:xfrm>
          <a:prstGeom prst="rect">
            <a:avLst/>
          </a:prstGeom>
          <a:noFill/>
        </p:spPr>
        <p:txBody>
          <a:bodyPr wrap="square" rtlCol="0">
            <a:spAutoFit/>
          </a:bodyPr>
          <a:lstStyle/>
          <a:p>
            <a:pPr algn="ctr"/>
            <a:r>
              <a:rPr lang="zh-CN" altLang="en-US" sz="4800" b="1" dirty="0">
                <a:solidFill>
                  <a:schemeClr val="accent6">
                    <a:lumMod val="20000"/>
                    <a:lumOff val="80000"/>
                  </a:schemeClr>
                </a:solidFill>
                <a:latin typeface="宋体" panose="02010600030101010101" pitchFamily="2" charset="-122"/>
                <a:ea typeface="宋体" panose="02010600030101010101" pitchFamily="2" charset="-122"/>
              </a:rPr>
              <a:t>基本规则</a:t>
            </a:r>
            <a:endParaRPr lang="zh-CN" altLang="en-US" sz="4000" dirty="0">
              <a:solidFill>
                <a:schemeClr val="accent6">
                  <a:lumMod val="20000"/>
                  <a:lumOff val="80000"/>
                </a:schemeClr>
              </a:solidFill>
            </a:endParaRPr>
          </a:p>
        </p:txBody>
      </p:sp>
      <p:pic>
        <p:nvPicPr>
          <p:cNvPr id="7" name="图片 6"/>
          <p:cNvPicPr>
            <a:picLocks noChangeAspect="1"/>
          </p:cNvPicPr>
          <p:nvPr>
            <p:custDataLst>
              <p:tags r:id="rId1"/>
            </p:custDataLst>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42945" y="-38100"/>
            <a:ext cx="8949055" cy="5219065"/>
          </a:xfrm>
          <a:prstGeom prst="rect">
            <a:avLst/>
          </a:prstGeom>
        </p:spPr>
      </p:pic>
    </p:spTree>
    <p:extLst>
      <p:ext uri="{BB962C8B-B14F-4D97-AF65-F5344CB8AC3E}">
        <p14:creationId xmlns:p14="http://schemas.microsoft.com/office/powerpoint/2010/main" val="2140599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739904"/>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cxnSp>
        <p:nvCxnSpPr>
          <p:cNvPr id="10" name="直接箭头连接符 9">
            <a:extLst>
              <a:ext uri="{FF2B5EF4-FFF2-40B4-BE49-F238E27FC236}">
                <a16:creationId xmlns:a16="http://schemas.microsoft.com/office/drawing/2014/main" id="{20A04CF4-E8DA-463C-89F3-2902B8D85643}"/>
              </a:ext>
            </a:extLst>
          </p:cNvPr>
          <p:cNvCxnSpPr>
            <a:cxnSpLocks/>
          </p:cNvCxnSpPr>
          <p:nvPr/>
        </p:nvCxnSpPr>
        <p:spPr>
          <a:xfrm flipV="1">
            <a:off x="2782889" y="1557339"/>
            <a:ext cx="1944687" cy="9350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4" name="图片 3">
            <a:extLst>
              <a:ext uri="{FF2B5EF4-FFF2-40B4-BE49-F238E27FC236}">
                <a16:creationId xmlns:a16="http://schemas.microsoft.com/office/drawing/2014/main" id="{03DAC302-E0FE-4ED0-824D-BFE3934DB5E4}"/>
              </a:ext>
            </a:extLst>
          </p:cNvPr>
          <p:cNvPicPr>
            <a:picLocks noChangeAspect="1"/>
          </p:cNvPicPr>
          <p:nvPr/>
        </p:nvPicPr>
        <p:blipFill>
          <a:blip r:embed="rId5"/>
          <a:stretch>
            <a:fillRect/>
          </a:stretch>
        </p:blipFill>
        <p:spPr>
          <a:xfrm>
            <a:off x="1143000" y="49738"/>
            <a:ext cx="10009524" cy="3380952"/>
          </a:xfrm>
          <a:prstGeom prst="rect">
            <a:avLst/>
          </a:prstGeom>
        </p:spPr>
      </p:pic>
      <p:pic>
        <p:nvPicPr>
          <p:cNvPr id="13" name="图片 12">
            <a:extLst>
              <a:ext uri="{FF2B5EF4-FFF2-40B4-BE49-F238E27FC236}">
                <a16:creationId xmlns:a16="http://schemas.microsoft.com/office/drawing/2014/main" id="{EA110357-189D-4814-BD2C-D9BC9E507E96}"/>
              </a:ext>
            </a:extLst>
          </p:cNvPr>
          <p:cNvPicPr>
            <a:picLocks noChangeAspect="1"/>
          </p:cNvPicPr>
          <p:nvPr/>
        </p:nvPicPr>
        <p:blipFill>
          <a:blip r:embed="rId6"/>
          <a:stretch>
            <a:fillRect/>
          </a:stretch>
        </p:blipFill>
        <p:spPr>
          <a:xfrm>
            <a:off x="1482448" y="3804458"/>
            <a:ext cx="8609607" cy="2904762"/>
          </a:xfrm>
          <a:prstGeom prst="rect">
            <a:avLst/>
          </a:prstGeom>
        </p:spPr>
      </p:pic>
    </p:spTree>
    <p:extLst>
      <p:ext uri="{BB962C8B-B14F-4D97-AF65-F5344CB8AC3E}">
        <p14:creationId xmlns:p14="http://schemas.microsoft.com/office/powerpoint/2010/main" val="550728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21474"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8" name="图片 3">
            <a:extLst>
              <a:ext uri="{FF2B5EF4-FFF2-40B4-BE49-F238E27FC236}">
                <a16:creationId xmlns:a16="http://schemas.microsoft.com/office/drawing/2014/main" id="{22A396B6-A9D4-4F03-968C-5373F1AD772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7937" y="1389063"/>
            <a:ext cx="10748210" cy="4626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椭圆 8">
            <a:extLst>
              <a:ext uri="{FF2B5EF4-FFF2-40B4-BE49-F238E27FC236}">
                <a16:creationId xmlns:a16="http://schemas.microsoft.com/office/drawing/2014/main" id="{238EB93D-DC5A-4734-BF64-433E3C92AC47}"/>
              </a:ext>
            </a:extLst>
          </p:cNvPr>
          <p:cNvSpPr/>
          <p:nvPr/>
        </p:nvSpPr>
        <p:spPr>
          <a:xfrm>
            <a:off x="737937" y="4860259"/>
            <a:ext cx="4067175" cy="1315979"/>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extLst>
      <p:ext uri="{BB962C8B-B14F-4D97-AF65-F5344CB8AC3E}">
        <p14:creationId xmlns:p14="http://schemas.microsoft.com/office/powerpoint/2010/main" val="709858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1">
            <a:extLst>
              <a:ext uri="{FF2B5EF4-FFF2-40B4-BE49-F238E27FC236}">
                <a16:creationId xmlns:a16="http://schemas.microsoft.com/office/drawing/2014/main" id="{66E5C4E7-22B6-475C-83F2-1C9508D019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1267768" y="1080947"/>
            <a:ext cx="10057957" cy="4040999"/>
          </a:xfrm>
          <a:prstGeom prst="rect">
            <a:avLst/>
          </a:prstGeom>
        </p:spPr>
      </p:pic>
      <p:pic>
        <p:nvPicPr>
          <p:cNvPr id="8" name="图片 2">
            <a:extLst>
              <a:ext uri="{FF2B5EF4-FFF2-40B4-BE49-F238E27FC236}">
                <a16:creationId xmlns:a16="http://schemas.microsoft.com/office/drawing/2014/main" id="{C626A942-4253-4A5F-86D4-288D37B412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77250" y="2741052"/>
            <a:ext cx="257175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22840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5" name="图片 4">
            <a:extLst>
              <a:ext uri="{FF2B5EF4-FFF2-40B4-BE49-F238E27FC236}">
                <a16:creationId xmlns:a16="http://schemas.microsoft.com/office/drawing/2014/main" id="{1A159FC2-7B9B-4196-A1FF-2F81C7AD8097}"/>
              </a:ext>
            </a:extLst>
          </p:cNvPr>
          <p:cNvPicPr>
            <a:picLocks noChangeAspect="1"/>
          </p:cNvPicPr>
          <p:nvPr/>
        </p:nvPicPr>
        <p:blipFill>
          <a:blip r:embed="rId5"/>
          <a:stretch>
            <a:fillRect/>
          </a:stretch>
        </p:blipFill>
        <p:spPr>
          <a:xfrm>
            <a:off x="1053143" y="1048047"/>
            <a:ext cx="10085714" cy="4761905"/>
          </a:xfrm>
          <a:prstGeom prst="rect">
            <a:avLst/>
          </a:prstGeom>
        </p:spPr>
      </p:pic>
    </p:spTree>
    <p:extLst>
      <p:ext uri="{BB962C8B-B14F-4D97-AF65-F5344CB8AC3E}">
        <p14:creationId xmlns:p14="http://schemas.microsoft.com/office/powerpoint/2010/main" val="28126107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288757"/>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A2F41415-D6E7-47A9-9F50-6EC1A6B62346}"/>
              </a:ext>
            </a:extLst>
          </p:cNvPr>
          <p:cNvPicPr>
            <a:picLocks noChangeAspect="1"/>
          </p:cNvPicPr>
          <p:nvPr/>
        </p:nvPicPr>
        <p:blipFill>
          <a:blip r:embed="rId5"/>
          <a:stretch>
            <a:fillRect/>
          </a:stretch>
        </p:blipFill>
        <p:spPr>
          <a:xfrm>
            <a:off x="741224" y="230307"/>
            <a:ext cx="10623462" cy="5598993"/>
          </a:xfrm>
          <a:prstGeom prst="rect">
            <a:avLst/>
          </a:prstGeom>
        </p:spPr>
      </p:pic>
    </p:spTree>
    <p:extLst>
      <p:ext uri="{BB962C8B-B14F-4D97-AF65-F5344CB8AC3E}">
        <p14:creationId xmlns:p14="http://schemas.microsoft.com/office/powerpoint/2010/main" val="17336209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288757"/>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4" name="图片 3">
            <a:extLst>
              <a:ext uri="{FF2B5EF4-FFF2-40B4-BE49-F238E27FC236}">
                <a16:creationId xmlns:a16="http://schemas.microsoft.com/office/drawing/2014/main" id="{25B3C9FB-4D4C-4E69-94FD-DA7FD4088236}"/>
              </a:ext>
            </a:extLst>
          </p:cNvPr>
          <p:cNvPicPr>
            <a:picLocks noChangeAspect="1"/>
          </p:cNvPicPr>
          <p:nvPr/>
        </p:nvPicPr>
        <p:blipFill>
          <a:blip r:embed="rId5"/>
          <a:stretch>
            <a:fillRect/>
          </a:stretch>
        </p:blipFill>
        <p:spPr>
          <a:xfrm>
            <a:off x="408937" y="518522"/>
            <a:ext cx="11328030" cy="4557486"/>
          </a:xfrm>
          <a:prstGeom prst="rect">
            <a:avLst/>
          </a:prstGeom>
        </p:spPr>
      </p:pic>
    </p:spTree>
    <p:extLst>
      <p:ext uri="{BB962C8B-B14F-4D97-AF65-F5344CB8AC3E}">
        <p14:creationId xmlns:p14="http://schemas.microsoft.com/office/powerpoint/2010/main" val="2093981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9" name="图片 1">
            <a:extLst>
              <a:ext uri="{FF2B5EF4-FFF2-40B4-BE49-F238E27FC236}">
                <a16:creationId xmlns:a16="http://schemas.microsoft.com/office/drawing/2014/main" id="{EB5059BA-428D-43BA-8E5C-D9747159E1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588" y="1164935"/>
            <a:ext cx="11359646" cy="5179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椭圆 9">
            <a:extLst>
              <a:ext uri="{FF2B5EF4-FFF2-40B4-BE49-F238E27FC236}">
                <a16:creationId xmlns:a16="http://schemas.microsoft.com/office/drawing/2014/main" id="{0EAF3220-7A9D-4892-A4CE-BFC5D38BA152}"/>
              </a:ext>
            </a:extLst>
          </p:cNvPr>
          <p:cNvSpPr/>
          <p:nvPr/>
        </p:nvSpPr>
        <p:spPr>
          <a:xfrm>
            <a:off x="9634025" y="1899340"/>
            <a:ext cx="1706563"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0000"/>
              </a:solidFill>
            </a:endParaRPr>
          </a:p>
        </p:txBody>
      </p:sp>
      <p:sp>
        <p:nvSpPr>
          <p:cNvPr id="11" name="椭圆 10">
            <a:extLst>
              <a:ext uri="{FF2B5EF4-FFF2-40B4-BE49-F238E27FC236}">
                <a16:creationId xmlns:a16="http://schemas.microsoft.com/office/drawing/2014/main" id="{186D5F88-E2E0-4DDC-87B3-49CDA37B069B}"/>
              </a:ext>
            </a:extLst>
          </p:cNvPr>
          <p:cNvSpPr/>
          <p:nvPr/>
        </p:nvSpPr>
        <p:spPr>
          <a:xfrm>
            <a:off x="2219099" y="4036317"/>
            <a:ext cx="3313112" cy="3603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rgbClr val="FF0000"/>
              </a:solidFill>
            </a:endParaRPr>
          </a:p>
        </p:txBody>
      </p:sp>
    </p:spTree>
    <p:extLst>
      <p:ext uri="{BB962C8B-B14F-4D97-AF65-F5344CB8AC3E}">
        <p14:creationId xmlns:p14="http://schemas.microsoft.com/office/powerpoint/2010/main" val="317778213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3CE50DF8-BC78-4C59-9BA2-475A7C39A4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5641" y="1295399"/>
            <a:ext cx="11071133" cy="4704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22931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几种检索方法的对比</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sp>
        <p:nvSpPr>
          <p:cNvPr id="3" name="文本框 2">
            <a:extLst>
              <a:ext uri="{FF2B5EF4-FFF2-40B4-BE49-F238E27FC236}">
                <a16:creationId xmlns:a16="http://schemas.microsoft.com/office/drawing/2014/main" id="{EA9CB592-86BD-43A9-804E-B340969E302F}"/>
              </a:ext>
            </a:extLst>
          </p:cNvPr>
          <p:cNvSpPr txBox="1"/>
          <p:nvPr/>
        </p:nvSpPr>
        <p:spPr>
          <a:xfrm>
            <a:off x="1378856" y="1741713"/>
            <a:ext cx="8949055" cy="4431983"/>
          </a:xfrm>
          <a:prstGeom prst="rect">
            <a:avLst/>
          </a:prstGeom>
          <a:noFill/>
        </p:spPr>
        <p:txBody>
          <a:bodyPr wrap="square" rtlCol="0">
            <a:spAutoFit/>
          </a:bodyPr>
          <a:lstStyle/>
          <a:p>
            <a:pPr>
              <a:lnSpc>
                <a:spcPct val="150000"/>
              </a:lnSpc>
            </a:pPr>
            <a:r>
              <a:rPr lang="zh-CN" altLang="en-US" sz="2400" dirty="0"/>
              <a:t>查找“厄洛替尼治疗肺癌” 的文章。（ 此实例仅为比较几种检索方法的查全和查准率，未包含所有关键词。一般开题研究时需要尽量找全各个词不同写法和综合多种检索式；跟踪研究时选用主题词检索）</a:t>
            </a:r>
            <a:endParaRPr lang="en-US" altLang="zh-CN" sz="2400" dirty="0"/>
          </a:p>
          <a:p>
            <a:pPr>
              <a:lnSpc>
                <a:spcPct val="150000"/>
              </a:lnSpc>
            </a:pPr>
            <a:r>
              <a:rPr lang="zh-CN" altLang="en-US" sz="2400" dirty="0"/>
              <a:t>词</a:t>
            </a:r>
            <a:r>
              <a:rPr lang="en-US" altLang="zh-CN" sz="2400" dirty="0"/>
              <a:t>1</a:t>
            </a:r>
            <a:r>
              <a:rPr lang="zh-CN" altLang="en-US" sz="2400" dirty="0"/>
              <a:t>：</a:t>
            </a:r>
            <a:r>
              <a:rPr lang="en-US" altLang="zh-CN" sz="2400" dirty="0"/>
              <a:t>erlotinib</a:t>
            </a:r>
          </a:p>
          <a:p>
            <a:pPr>
              <a:lnSpc>
                <a:spcPct val="150000"/>
              </a:lnSpc>
            </a:pPr>
            <a:r>
              <a:rPr lang="zh-CN" altLang="en-US" sz="2400" dirty="0"/>
              <a:t>词</a:t>
            </a:r>
            <a:r>
              <a:rPr lang="en-US" altLang="zh-CN" sz="2400" dirty="0"/>
              <a:t>2</a:t>
            </a:r>
            <a:r>
              <a:rPr lang="zh-CN" altLang="en-US" sz="2400" dirty="0"/>
              <a:t>：</a:t>
            </a:r>
            <a:r>
              <a:rPr lang="en-US" altLang="zh-CN" sz="2400" dirty="0"/>
              <a:t>lung cancer</a:t>
            </a:r>
          </a:p>
          <a:p>
            <a:endParaRPr lang="en-US" altLang="zh-CN" sz="2400" b="1" dirty="0"/>
          </a:p>
          <a:p>
            <a:endParaRPr lang="zh-CN" altLang="en-US" sz="2400" b="1" dirty="0"/>
          </a:p>
          <a:p>
            <a:endParaRPr lang="zh-CN" altLang="en-US" dirty="0"/>
          </a:p>
        </p:txBody>
      </p:sp>
    </p:spTree>
    <p:extLst>
      <p:ext uri="{BB962C8B-B14F-4D97-AF65-F5344CB8AC3E}">
        <p14:creationId xmlns:p14="http://schemas.microsoft.com/office/powerpoint/2010/main" val="18958333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182255"/>
            <a:ext cx="11608824" cy="5461893"/>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marR="0" lvl="0" indent="-514350" defTabSz="914400" rtl="0" eaLnBrk="1" fontAlgn="auto" latinLnBrk="0" hangingPunct="1">
              <a:lnSpc>
                <a:spcPct val="100000"/>
              </a:lnSpc>
              <a:spcBef>
                <a:spcPts val="0"/>
              </a:spcBef>
              <a:spcAft>
                <a:spcPts val="0"/>
              </a:spcAft>
              <a:buClrTx/>
              <a:buSzTx/>
              <a:buFontTx/>
              <a:buAutoNum type="arabicPeriod"/>
              <a:defRPr/>
            </a:pPr>
            <a:r>
              <a:rPr lang="en-US" altLang="zh-CN" sz="2800" b="1" i="0" dirty="0">
                <a:solidFill>
                  <a:srgbClr val="7A4FD6"/>
                </a:solidFill>
                <a:effectLst/>
                <a:latin typeface="system-ui"/>
              </a:rPr>
              <a:t> </a:t>
            </a:r>
            <a:r>
              <a:rPr lang="zh-CN" altLang="en-US" sz="2800" b="1" i="0" dirty="0">
                <a:solidFill>
                  <a:srgbClr val="7A4FD6"/>
                </a:solidFill>
                <a:effectLst/>
                <a:latin typeface="system-ui"/>
              </a:rPr>
              <a:t>快速检索，</a:t>
            </a:r>
            <a:r>
              <a:rPr lang="zh-CN" altLang="en-US" sz="2800" b="0" i="0" dirty="0">
                <a:solidFill>
                  <a:srgbClr val="222222"/>
                </a:solidFill>
                <a:effectLst/>
                <a:latin typeface="system-ui"/>
              </a:rPr>
              <a:t>在快速检索栏输入「</a:t>
            </a:r>
            <a:r>
              <a:rPr lang="en-US" altLang="zh-CN" sz="2800" b="0" i="0" dirty="0">
                <a:solidFill>
                  <a:srgbClr val="222222"/>
                </a:solidFill>
                <a:effectLst/>
                <a:latin typeface="system-ui"/>
              </a:rPr>
              <a:t>lung cancer</a:t>
            </a:r>
            <a:r>
              <a:rPr lang="zh-CN" altLang="en-US" sz="2800" b="0" i="0" dirty="0">
                <a:solidFill>
                  <a:srgbClr val="222222"/>
                </a:solidFill>
                <a:effectLst/>
                <a:latin typeface="system-ui"/>
              </a:rPr>
              <a:t>，</a:t>
            </a:r>
            <a:r>
              <a:rPr lang="en-US" altLang="zh-CN" sz="2800" b="0" i="0" dirty="0">
                <a:solidFill>
                  <a:srgbClr val="222222"/>
                </a:solidFill>
                <a:effectLst/>
                <a:latin typeface="system-ui"/>
              </a:rPr>
              <a:t>erlotinib </a:t>
            </a:r>
            <a:r>
              <a:rPr lang="zh-CN" altLang="en-US" sz="2800" b="0" i="0" dirty="0">
                <a:solidFill>
                  <a:srgbClr val="222222"/>
                </a:solidFill>
                <a:effectLst/>
                <a:latin typeface="system-ui"/>
              </a:rPr>
              <a:t>」点击 </a:t>
            </a:r>
            <a:r>
              <a:rPr lang="en-US" altLang="zh-CN" sz="2800" b="0" i="0" dirty="0">
                <a:solidFill>
                  <a:srgbClr val="222222"/>
                </a:solidFill>
                <a:effectLst/>
                <a:latin typeface="system-ui"/>
              </a:rPr>
              <a:t>search</a:t>
            </a:r>
          </a:p>
          <a:p>
            <a:pPr marL="514350" marR="0" lvl="0" indent="-514350" defTabSz="914400" rtl="0" eaLnBrk="1" fontAlgn="auto" latinLnBrk="0" hangingPunct="1">
              <a:lnSpc>
                <a:spcPct val="100000"/>
              </a:lnSpc>
              <a:spcBef>
                <a:spcPts val="0"/>
              </a:spcBef>
              <a:spcAft>
                <a:spcPts val="0"/>
              </a:spcAft>
              <a:buClrTx/>
              <a:buSzTx/>
              <a:buFontTx/>
              <a:buAutoNum type="arabicPeriod"/>
              <a:defRPr/>
            </a:pPr>
            <a:endParaRPr lang="en-US" altLang="zh-CN" sz="2800" dirty="0">
              <a:solidFill>
                <a:srgbClr val="222222"/>
              </a:solidFill>
              <a:latin typeface="system-ui"/>
            </a:endParaRPr>
          </a:p>
          <a:p>
            <a:pPr marL="514350" marR="0" lvl="0" indent="-514350" defTabSz="914400" rtl="0" eaLnBrk="1" fontAlgn="auto" latinLnBrk="0" hangingPunct="1">
              <a:lnSpc>
                <a:spcPct val="100000"/>
              </a:lnSpc>
              <a:spcBef>
                <a:spcPts val="0"/>
              </a:spcBef>
              <a:spcAft>
                <a:spcPts val="0"/>
              </a:spcAft>
              <a:buClrTx/>
              <a:buSzTx/>
              <a:buFontTx/>
              <a:buAutoNum type="arabicPeriod"/>
              <a:defRPr/>
            </a:pPr>
            <a:endParaRPr lang="en-US" altLang="zh-CN" sz="2800" dirty="0">
              <a:solidFill>
                <a:srgbClr val="222222"/>
              </a:solidFill>
              <a:latin typeface="system-ui"/>
            </a:endParaRPr>
          </a:p>
          <a:p>
            <a:pPr marL="514350" marR="0" lvl="0" indent="-514350" defTabSz="914400" rtl="0" eaLnBrk="1" fontAlgn="auto" latinLnBrk="0" hangingPunct="1">
              <a:lnSpc>
                <a:spcPct val="100000"/>
              </a:lnSpc>
              <a:spcBef>
                <a:spcPts val="0"/>
              </a:spcBef>
              <a:spcAft>
                <a:spcPts val="0"/>
              </a:spcAft>
              <a:buClrTx/>
              <a:buSzTx/>
              <a:buFontTx/>
              <a:buAutoNum type="arabicPeriod"/>
              <a:defRPr/>
            </a:pPr>
            <a:endParaRPr lang="en-US" altLang="zh-CN" sz="2800" dirty="0">
              <a:solidFill>
                <a:srgbClr val="222222"/>
              </a:solidFill>
              <a:latin typeface="system-ui"/>
            </a:endParaRPr>
          </a:p>
          <a:p>
            <a:pPr marL="514350" marR="0" lvl="0" indent="-514350" defTabSz="914400" rtl="0" eaLnBrk="1" fontAlgn="auto" latinLnBrk="0" hangingPunct="1">
              <a:lnSpc>
                <a:spcPct val="100000"/>
              </a:lnSpc>
              <a:spcBef>
                <a:spcPts val="0"/>
              </a:spcBef>
              <a:spcAft>
                <a:spcPts val="0"/>
              </a:spcAft>
              <a:buClrTx/>
              <a:buSzTx/>
              <a:buFontTx/>
              <a:buAutoNum type="arabicPeriod"/>
              <a:defRPr/>
            </a:pPr>
            <a:r>
              <a:rPr lang="zh-CN" altLang="en-US" sz="2800" b="1" i="0" dirty="0">
                <a:solidFill>
                  <a:srgbClr val="7A4FD6"/>
                </a:solidFill>
                <a:effectLst/>
                <a:latin typeface="system-ui"/>
              </a:rPr>
              <a:t>快速检索，</a:t>
            </a:r>
            <a:r>
              <a:rPr lang="zh-CN" altLang="en-US" sz="2800" b="0" i="0" dirty="0">
                <a:solidFill>
                  <a:srgbClr val="222222"/>
                </a:solidFill>
                <a:effectLst/>
                <a:latin typeface="system-ui"/>
              </a:rPr>
              <a:t>给 </a:t>
            </a:r>
            <a:r>
              <a:rPr lang="en-US" altLang="zh-CN" sz="2800" b="0" i="0" dirty="0">
                <a:solidFill>
                  <a:srgbClr val="222222"/>
                </a:solidFill>
                <a:effectLst/>
                <a:latin typeface="system-ui"/>
              </a:rPr>
              <a:t>lung cancer </a:t>
            </a:r>
            <a:r>
              <a:rPr lang="zh-CN" altLang="en-US" sz="2800" b="0" i="0" dirty="0">
                <a:solidFill>
                  <a:srgbClr val="222222"/>
                </a:solidFill>
                <a:effectLst/>
                <a:latin typeface="system-ui"/>
              </a:rPr>
              <a:t>和 </a:t>
            </a:r>
            <a:r>
              <a:rPr lang="en-US" altLang="zh-CN" sz="2800" b="0" i="0" dirty="0">
                <a:solidFill>
                  <a:srgbClr val="222222"/>
                </a:solidFill>
                <a:effectLst/>
                <a:latin typeface="system-ui"/>
              </a:rPr>
              <a:t>erlotinib </a:t>
            </a:r>
            <a:r>
              <a:rPr lang="zh-CN" altLang="en-US" sz="2800" b="0" i="0" dirty="0">
                <a:solidFill>
                  <a:srgbClr val="222222"/>
                </a:solidFill>
                <a:effectLst/>
                <a:latin typeface="system-ui"/>
              </a:rPr>
              <a:t>分别加上引号进行检索</a:t>
            </a:r>
            <a:endParaRPr lang="en-US" altLang="zh-CN" sz="2800" dirty="0">
              <a:solidFill>
                <a:srgbClr val="222222"/>
              </a:solidFill>
              <a:latin typeface="system-ui"/>
            </a:endParaRPr>
          </a:p>
          <a:p>
            <a:pPr marL="514350" marR="0" lvl="0" indent="-514350" defTabSz="914400" rtl="0" eaLnBrk="1" fontAlgn="auto" latinLnBrk="0" hangingPunct="1">
              <a:lnSpc>
                <a:spcPct val="100000"/>
              </a:lnSpc>
              <a:spcBef>
                <a:spcPts val="0"/>
              </a:spcBef>
              <a:spcAft>
                <a:spcPts val="0"/>
              </a:spcAft>
              <a:buClrTx/>
              <a:buSzTx/>
              <a:buFontTx/>
              <a:buAutoNum type="arabicPeriod"/>
              <a:defRPr/>
            </a:pPr>
            <a:endParaRPr lang="en-US" altLang="zh-CN" sz="2800" b="1" i="0" dirty="0">
              <a:solidFill>
                <a:srgbClr val="7A4FD6"/>
              </a:solidFill>
              <a:effectLst/>
              <a:latin typeface="system-ui"/>
            </a:endParaRPr>
          </a:p>
          <a:p>
            <a:pPr marL="457200" marR="0" lvl="0" indent="-457200" defTabSz="914400" rtl="0" eaLnBrk="1" fontAlgn="auto" latinLnBrk="0" hangingPunct="1">
              <a:lnSpc>
                <a:spcPct val="100000"/>
              </a:lnSpc>
              <a:spcBef>
                <a:spcPts val="0"/>
              </a:spcBef>
              <a:spcAft>
                <a:spcPts val="0"/>
              </a:spcAft>
              <a:buClrTx/>
              <a:buSzTx/>
              <a:buFontTx/>
              <a:buAutoNum type="arabicPeriod"/>
              <a:defRPr/>
            </a:pP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sp>
        <p:nvSpPr>
          <p:cNvPr id="4" name="标题 3">
            <a:extLst>
              <a:ext uri="{FF2B5EF4-FFF2-40B4-BE49-F238E27FC236}">
                <a16:creationId xmlns:a16="http://schemas.microsoft.com/office/drawing/2014/main" id="{3BF14459-342A-43E3-8AF5-2B55E405B852}"/>
              </a:ext>
            </a:extLst>
          </p:cNvPr>
          <p:cNvSpPr>
            <a:spLocks noGrp="1"/>
          </p:cNvSpPr>
          <p:nvPr>
            <p:ph type="title"/>
          </p:nvPr>
        </p:nvSpPr>
        <p:spPr/>
        <p:txBody>
          <a:bodyPr/>
          <a:lstStyle/>
          <a:p>
            <a:r>
              <a:rPr lang="zh-CN" altLang="en-US" sz="2800" b="1" i="0" dirty="0">
                <a:solidFill>
                  <a:schemeClr val="bg1"/>
                </a:solidFill>
                <a:effectLst/>
                <a:latin typeface="system-ui"/>
              </a:rPr>
              <a:t>快速检索</a:t>
            </a:r>
            <a:endParaRPr lang="zh-CN" altLang="en-US" dirty="0">
              <a:solidFill>
                <a:schemeClr val="bg1"/>
              </a:solidFill>
            </a:endParaRPr>
          </a:p>
        </p:txBody>
      </p:sp>
      <p:pic>
        <p:nvPicPr>
          <p:cNvPr id="3" name="图片 2">
            <a:extLst>
              <a:ext uri="{FF2B5EF4-FFF2-40B4-BE49-F238E27FC236}">
                <a16:creationId xmlns:a16="http://schemas.microsoft.com/office/drawing/2014/main" id="{C35C19D8-1937-4A83-9ECE-1346AC182AC0}"/>
              </a:ext>
            </a:extLst>
          </p:cNvPr>
          <p:cNvPicPr>
            <a:picLocks noChangeAspect="1"/>
          </p:cNvPicPr>
          <p:nvPr/>
        </p:nvPicPr>
        <p:blipFill>
          <a:blip r:embed="rId5"/>
          <a:stretch>
            <a:fillRect/>
          </a:stretch>
        </p:blipFill>
        <p:spPr>
          <a:xfrm>
            <a:off x="1565575" y="3014017"/>
            <a:ext cx="8662959" cy="507347"/>
          </a:xfrm>
          <a:prstGeom prst="rect">
            <a:avLst/>
          </a:prstGeom>
        </p:spPr>
      </p:pic>
      <p:pic>
        <p:nvPicPr>
          <p:cNvPr id="8" name="图片 7">
            <a:extLst>
              <a:ext uri="{FF2B5EF4-FFF2-40B4-BE49-F238E27FC236}">
                <a16:creationId xmlns:a16="http://schemas.microsoft.com/office/drawing/2014/main" id="{5F8EE2F4-D01D-42B3-AF26-667E29B3B4C0}"/>
              </a:ext>
            </a:extLst>
          </p:cNvPr>
          <p:cNvPicPr>
            <a:picLocks noChangeAspect="1"/>
          </p:cNvPicPr>
          <p:nvPr/>
        </p:nvPicPr>
        <p:blipFill>
          <a:blip r:embed="rId6"/>
          <a:stretch>
            <a:fillRect/>
          </a:stretch>
        </p:blipFill>
        <p:spPr>
          <a:xfrm>
            <a:off x="1376305" y="5037146"/>
            <a:ext cx="8715750" cy="349666"/>
          </a:xfrm>
          <a:prstGeom prst="rect">
            <a:avLst/>
          </a:prstGeom>
        </p:spPr>
      </p:pic>
    </p:spTree>
    <p:extLst>
      <p:ext uri="{BB962C8B-B14F-4D97-AF65-F5344CB8AC3E}">
        <p14:creationId xmlns:p14="http://schemas.microsoft.com/office/powerpoint/2010/main" val="2306372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2.1 </a:t>
            </a:r>
            <a:r>
              <a:rPr lang="zh-CN" altLang="en-US" dirty="0">
                <a:solidFill>
                  <a:schemeClr val="bg1"/>
                </a:solidFill>
              </a:rPr>
              <a:t>记录字段和格式</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grpSp>
        <p:nvGrpSpPr>
          <p:cNvPr id="4" name="组合 3">
            <a:extLst>
              <a:ext uri="{FF2B5EF4-FFF2-40B4-BE49-F238E27FC236}">
                <a16:creationId xmlns:a16="http://schemas.microsoft.com/office/drawing/2014/main" id="{81A15541-1A8A-40CE-B7A0-0B81B857129B}"/>
              </a:ext>
            </a:extLst>
          </p:cNvPr>
          <p:cNvGrpSpPr/>
          <p:nvPr/>
        </p:nvGrpSpPr>
        <p:grpSpPr>
          <a:xfrm>
            <a:off x="0" y="832755"/>
            <a:ext cx="12192000" cy="5935822"/>
            <a:chOff x="141253" y="985838"/>
            <a:chExt cx="11356354" cy="5788250"/>
          </a:xfrm>
        </p:grpSpPr>
        <p:cxnSp>
          <p:nvCxnSpPr>
            <p:cNvPr id="8" name="直接箭头连接符 7">
              <a:extLst>
                <a:ext uri="{FF2B5EF4-FFF2-40B4-BE49-F238E27FC236}">
                  <a16:creationId xmlns:a16="http://schemas.microsoft.com/office/drawing/2014/main" id="{02FCDA95-9CD8-446B-8A72-165C61A634D5}"/>
                </a:ext>
              </a:extLst>
            </p:cNvPr>
            <p:cNvCxnSpPr/>
            <p:nvPr/>
          </p:nvCxnSpPr>
          <p:spPr>
            <a:xfrm flipH="1">
              <a:off x="4656138" y="1246188"/>
              <a:ext cx="1152525" cy="239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图片 8">
              <a:extLst>
                <a:ext uri="{FF2B5EF4-FFF2-40B4-BE49-F238E27FC236}">
                  <a16:creationId xmlns:a16="http://schemas.microsoft.com/office/drawing/2014/main" id="{70BE2340-1116-40F2-9F65-C90B3A53792D}"/>
                </a:ext>
              </a:extLst>
            </p:cNvPr>
            <p:cNvPicPr>
              <a:picLocks noChangeAspect="1"/>
            </p:cNvPicPr>
            <p:nvPr/>
          </p:nvPicPr>
          <p:blipFill>
            <a:blip r:embed="rId5">
              <a:extLst>
                <a:ext uri="{28A0092B-C50C-407E-A947-70E740481C1C}">
                  <a14:useLocalDpi xmlns:a14="http://schemas.microsoft.com/office/drawing/2010/main" val="0"/>
                </a:ext>
              </a:extLst>
            </a:blip>
            <a:srcRect l="6279" t="26375" r="31737" b="16531"/>
            <a:stretch>
              <a:fillRect/>
            </a:stretch>
          </p:blipFill>
          <p:spPr bwMode="auto">
            <a:xfrm>
              <a:off x="141253" y="1173068"/>
              <a:ext cx="11356354" cy="560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组合 9">
              <a:extLst>
                <a:ext uri="{FF2B5EF4-FFF2-40B4-BE49-F238E27FC236}">
                  <a16:creationId xmlns:a16="http://schemas.microsoft.com/office/drawing/2014/main" id="{EA60A650-4C85-4561-BE1A-474B47460F64}"/>
                </a:ext>
              </a:extLst>
            </p:cNvPr>
            <p:cNvGrpSpPr>
              <a:grpSpLocks/>
            </p:cNvGrpSpPr>
            <p:nvPr/>
          </p:nvGrpSpPr>
          <p:grpSpPr bwMode="auto">
            <a:xfrm>
              <a:off x="2199060" y="1304321"/>
              <a:ext cx="1244993" cy="376261"/>
              <a:chOff x="675355" y="1326006"/>
              <a:chExt cx="1245043" cy="376965"/>
            </a:xfrm>
          </p:grpSpPr>
          <p:cxnSp>
            <p:nvCxnSpPr>
              <p:cNvPr id="27" name="直接箭头连接符 26">
                <a:extLst>
                  <a:ext uri="{FF2B5EF4-FFF2-40B4-BE49-F238E27FC236}">
                    <a16:creationId xmlns:a16="http://schemas.microsoft.com/office/drawing/2014/main" id="{D3E7095C-1BE1-48D9-BDE6-621345B18975}"/>
                  </a:ext>
                </a:extLst>
              </p:cNvPr>
              <p:cNvCxnSpPr/>
              <p:nvPr/>
            </p:nvCxnSpPr>
            <p:spPr>
              <a:xfrm flipH="1">
                <a:off x="675355" y="1462811"/>
                <a:ext cx="576285" cy="240160"/>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1">
                <a:extLst>
                  <a:ext uri="{FF2B5EF4-FFF2-40B4-BE49-F238E27FC236}">
                    <a16:creationId xmlns:a16="http://schemas.microsoft.com/office/drawing/2014/main" id="{980C95DE-31C2-4A5D-991E-6815C2626DCA}"/>
                  </a:ext>
                </a:extLst>
              </p:cNvPr>
              <p:cNvSpPr txBox="1">
                <a:spLocks noChangeArrowheads="1"/>
              </p:cNvSpPr>
              <p:nvPr/>
            </p:nvSpPr>
            <p:spPr bwMode="auto">
              <a:xfrm>
                <a:off x="1272326" y="1326006"/>
                <a:ext cx="648072" cy="36933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a:t>出处</a:t>
                </a:r>
              </a:p>
            </p:txBody>
          </p:sp>
        </p:grpSp>
        <p:sp>
          <p:nvSpPr>
            <p:cNvPr id="11" name="文本框 24">
              <a:extLst>
                <a:ext uri="{FF2B5EF4-FFF2-40B4-BE49-F238E27FC236}">
                  <a16:creationId xmlns:a16="http://schemas.microsoft.com/office/drawing/2014/main" id="{894BADE0-A5B8-46BF-B2A0-31F355411275}"/>
                </a:ext>
              </a:extLst>
            </p:cNvPr>
            <p:cNvSpPr txBox="1">
              <a:spLocks noChangeArrowheads="1"/>
            </p:cNvSpPr>
            <p:nvPr/>
          </p:nvSpPr>
          <p:spPr bwMode="auto">
            <a:xfrm>
              <a:off x="6959600" y="985838"/>
              <a:ext cx="108108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endParaRPr lang="zh-CN" altLang="en-US"/>
            </a:p>
          </p:txBody>
        </p:sp>
        <p:sp>
          <p:nvSpPr>
            <p:cNvPr id="12" name="文本框 25">
              <a:extLst>
                <a:ext uri="{FF2B5EF4-FFF2-40B4-BE49-F238E27FC236}">
                  <a16:creationId xmlns:a16="http://schemas.microsoft.com/office/drawing/2014/main" id="{0D15A8C6-FDFA-4320-B604-8F250B572A19}"/>
                </a:ext>
              </a:extLst>
            </p:cNvPr>
            <p:cNvSpPr txBox="1">
              <a:spLocks noChangeArrowheads="1"/>
            </p:cNvSpPr>
            <p:nvPr/>
          </p:nvSpPr>
          <p:spPr bwMode="auto">
            <a:xfrm>
              <a:off x="7112000" y="1138238"/>
              <a:ext cx="108108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endParaRPr lang="zh-CN" altLang="en-US"/>
            </a:p>
          </p:txBody>
        </p:sp>
        <p:sp>
          <p:nvSpPr>
            <p:cNvPr id="13" name="文本框 26">
              <a:extLst>
                <a:ext uri="{FF2B5EF4-FFF2-40B4-BE49-F238E27FC236}">
                  <a16:creationId xmlns:a16="http://schemas.microsoft.com/office/drawing/2014/main" id="{7EB6EE1B-DFFB-4DB6-AB6D-B973AB059D98}"/>
                </a:ext>
              </a:extLst>
            </p:cNvPr>
            <p:cNvSpPr txBox="1">
              <a:spLocks noChangeArrowheads="1"/>
            </p:cNvSpPr>
            <p:nvPr/>
          </p:nvSpPr>
          <p:spPr bwMode="auto">
            <a:xfrm>
              <a:off x="7264400" y="1290638"/>
              <a:ext cx="1081088"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endParaRPr lang="zh-CN" altLang="en-US"/>
            </a:p>
          </p:txBody>
        </p:sp>
        <p:grpSp>
          <p:nvGrpSpPr>
            <p:cNvPr id="14" name="组合 13">
              <a:extLst>
                <a:ext uri="{FF2B5EF4-FFF2-40B4-BE49-F238E27FC236}">
                  <a16:creationId xmlns:a16="http://schemas.microsoft.com/office/drawing/2014/main" id="{CF9BFC33-EFCE-4537-B0F7-24E0F1B21213}"/>
                </a:ext>
              </a:extLst>
            </p:cNvPr>
            <p:cNvGrpSpPr>
              <a:grpSpLocks/>
            </p:cNvGrpSpPr>
            <p:nvPr/>
          </p:nvGrpSpPr>
          <p:grpSpPr bwMode="auto">
            <a:xfrm>
              <a:off x="3832967" y="1806293"/>
              <a:ext cx="1147193" cy="368643"/>
              <a:chOff x="3920706" y="1453563"/>
              <a:chExt cx="1147239" cy="369332"/>
            </a:xfrm>
          </p:grpSpPr>
          <p:cxnSp>
            <p:nvCxnSpPr>
              <p:cNvPr id="25" name="直接箭头连接符 24">
                <a:extLst>
                  <a:ext uri="{FF2B5EF4-FFF2-40B4-BE49-F238E27FC236}">
                    <a16:creationId xmlns:a16="http://schemas.microsoft.com/office/drawing/2014/main" id="{F1886394-BBC9-48CF-BE82-26FD04A4D134}"/>
                  </a:ext>
                </a:extLst>
              </p:cNvPr>
              <p:cNvCxnSpPr/>
              <p:nvPr/>
            </p:nvCxnSpPr>
            <p:spPr>
              <a:xfrm flipH="1">
                <a:off x="3920706" y="1558816"/>
                <a:ext cx="576286" cy="240160"/>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文本框 29">
                <a:extLst>
                  <a:ext uri="{FF2B5EF4-FFF2-40B4-BE49-F238E27FC236}">
                    <a16:creationId xmlns:a16="http://schemas.microsoft.com/office/drawing/2014/main" id="{481382D0-175A-40CE-AE93-FDE3D3FC2045}"/>
                  </a:ext>
                </a:extLst>
              </p:cNvPr>
              <p:cNvSpPr txBox="1">
                <a:spLocks noChangeArrowheads="1"/>
              </p:cNvSpPr>
              <p:nvPr/>
            </p:nvSpPr>
            <p:spPr bwMode="auto">
              <a:xfrm>
                <a:off x="4419873" y="1453563"/>
                <a:ext cx="648072" cy="36933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a:t>题目</a:t>
                </a:r>
              </a:p>
            </p:txBody>
          </p:sp>
        </p:grpSp>
        <p:grpSp>
          <p:nvGrpSpPr>
            <p:cNvPr id="15" name="组合 14">
              <a:extLst>
                <a:ext uri="{FF2B5EF4-FFF2-40B4-BE49-F238E27FC236}">
                  <a16:creationId xmlns:a16="http://schemas.microsoft.com/office/drawing/2014/main" id="{A93C9ACC-0616-43DF-B5B2-6EDE47043899}"/>
                </a:ext>
              </a:extLst>
            </p:cNvPr>
            <p:cNvGrpSpPr>
              <a:grpSpLocks/>
            </p:cNvGrpSpPr>
            <p:nvPr/>
          </p:nvGrpSpPr>
          <p:grpSpPr bwMode="auto">
            <a:xfrm>
              <a:off x="1032609" y="2242169"/>
              <a:ext cx="1419471" cy="370023"/>
              <a:chOff x="3422203" y="1556531"/>
              <a:chExt cx="1419528" cy="369332"/>
            </a:xfrm>
          </p:grpSpPr>
          <p:cxnSp>
            <p:nvCxnSpPr>
              <p:cNvPr id="23" name="直接箭头连接符 22">
                <a:extLst>
                  <a:ext uri="{FF2B5EF4-FFF2-40B4-BE49-F238E27FC236}">
                    <a16:creationId xmlns:a16="http://schemas.microsoft.com/office/drawing/2014/main" id="{EFAD5105-30B1-4E5E-BAEE-B8B9EBADD0A5}"/>
                  </a:ext>
                </a:extLst>
              </p:cNvPr>
              <p:cNvCxnSpPr>
                <a:cxnSpLocks/>
              </p:cNvCxnSpPr>
              <p:nvPr/>
            </p:nvCxnSpPr>
            <p:spPr>
              <a:xfrm flipH="1">
                <a:off x="3422203" y="1741197"/>
                <a:ext cx="771456" cy="119631"/>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32">
                <a:extLst>
                  <a:ext uri="{FF2B5EF4-FFF2-40B4-BE49-F238E27FC236}">
                    <a16:creationId xmlns:a16="http://schemas.microsoft.com/office/drawing/2014/main" id="{132B75E9-F7B1-4EA6-AEAC-6E5615889600}"/>
                  </a:ext>
                </a:extLst>
              </p:cNvPr>
              <p:cNvSpPr txBox="1">
                <a:spLocks noChangeArrowheads="1"/>
              </p:cNvSpPr>
              <p:nvPr/>
            </p:nvSpPr>
            <p:spPr bwMode="auto">
              <a:xfrm>
                <a:off x="4193659" y="1556531"/>
                <a:ext cx="648072" cy="36933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a:t>作者</a:t>
                </a:r>
              </a:p>
            </p:txBody>
          </p:sp>
        </p:grpSp>
        <p:grpSp>
          <p:nvGrpSpPr>
            <p:cNvPr id="16" name="组合 15">
              <a:extLst>
                <a:ext uri="{FF2B5EF4-FFF2-40B4-BE49-F238E27FC236}">
                  <a16:creationId xmlns:a16="http://schemas.microsoft.com/office/drawing/2014/main" id="{CFD41796-03A7-4D6C-9FCE-BAEBCFE06687}"/>
                </a:ext>
              </a:extLst>
            </p:cNvPr>
            <p:cNvGrpSpPr>
              <a:grpSpLocks/>
            </p:cNvGrpSpPr>
            <p:nvPr/>
          </p:nvGrpSpPr>
          <p:grpSpPr bwMode="auto">
            <a:xfrm>
              <a:off x="6026976" y="2857574"/>
              <a:ext cx="1341527" cy="489880"/>
              <a:chOff x="4214485" y="1446650"/>
              <a:chExt cx="1341580" cy="488964"/>
            </a:xfrm>
          </p:grpSpPr>
          <p:cxnSp>
            <p:nvCxnSpPr>
              <p:cNvPr id="21" name="直接箭头连接符 20">
                <a:extLst>
                  <a:ext uri="{FF2B5EF4-FFF2-40B4-BE49-F238E27FC236}">
                    <a16:creationId xmlns:a16="http://schemas.microsoft.com/office/drawing/2014/main" id="{0BF25D77-B708-44E2-807C-A98F2C1165AC}"/>
                  </a:ext>
                </a:extLst>
              </p:cNvPr>
              <p:cNvCxnSpPr/>
              <p:nvPr/>
            </p:nvCxnSpPr>
            <p:spPr>
              <a:xfrm flipH="1">
                <a:off x="4214485" y="1696349"/>
                <a:ext cx="576285" cy="239265"/>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文本框 35">
                <a:extLst>
                  <a:ext uri="{FF2B5EF4-FFF2-40B4-BE49-F238E27FC236}">
                    <a16:creationId xmlns:a16="http://schemas.microsoft.com/office/drawing/2014/main" id="{30D493AF-C88D-4943-A023-5D45E41216A3}"/>
                  </a:ext>
                </a:extLst>
              </p:cNvPr>
              <p:cNvSpPr txBox="1">
                <a:spLocks noChangeArrowheads="1"/>
              </p:cNvSpPr>
              <p:nvPr/>
            </p:nvSpPr>
            <p:spPr bwMode="auto">
              <a:xfrm>
                <a:off x="4907993" y="1446650"/>
                <a:ext cx="648072" cy="36933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a:t>摘要</a:t>
                </a:r>
              </a:p>
            </p:txBody>
          </p:sp>
        </p:grpSp>
        <p:grpSp>
          <p:nvGrpSpPr>
            <p:cNvPr id="18" name="组合 17">
              <a:extLst>
                <a:ext uri="{FF2B5EF4-FFF2-40B4-BE49-F238E27FC236}">
                  <a16:creationId xmlns:a16="http://schemas.microsoft.com/office/drawing/2014/main" id="{34DD2A33-F299-4FB6-9BAA-B0D7B2ADEF61}"/>
                </a:ext>
              </a:extLst>
            </p:cNvPr>
            <p:cNvGrpSpPr>
              <a:grpSpLocks/>
            </p:cNvGrpSpPr>
            <p:nvPr/>
          </p:nvGrpSpPr>
          <p:grpSpPr bwMode="auto">
            <a:xfrm>
              <a:off x="6641470" y="4861228"/>
              <a:ext cx="1556954" cy="473903"/>
              <a:chOff x="3767129" y="1722939"/>
              <a:chExt cx="1556549" cy="474788"/>
            </a:xfrm>
          </p:grpSpPr>
          <p:cxnSp>
            <p:nvCxnSpPr>
              <p:cNvPr id="19" name="直接箭头连接符 18">
                <a:extLst>
                  <a:ext uri="{FF2B5EF4-FFF2-40B4-BE49-F238E27FC236}">
                    <a16:creationId xmlns:a16="http://schemas.microsoft.com/office/drawing/2014/main" id="{E80D0313-F91C-49CD-9DD2-DAB765026DC8}"/>
                  </a:ext>
                </a:extLst>
              </p:cNvPr>
              <p:cNvCxnSpPr/>
              <p:nvPr/>
            </p:nvCxnSpPr>
            <p:spPr>
              <a:xfrm flipH="1">
                <a:off x="3767129" y="1957566"/>
                <a:ext cx="576113" cy="240161"/>
              </a:xfrm>
              <a:prstGeom prst="straightConnector1">
                <a:avLst/>
              </a:prstGeom>
              <a:ln w="63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38">
                <a:extLst>
                  <a:ext uri="{FF2B5EF4-FFF2-40B4-BE49-F238E27FC236}">
                    <a16:creationId xmlns:a16="http://schemas.microsoft.com/office/drawing/2014/main" id="{2395135A-1BFF-44EE-8095-47AED54AD71E}"/>
                  </a:ext>
                </a:extLst>
              </p:cNvPr>
              <p:cNvSpPr txBox="1">
                <a:spLocks noChangeArrowheads="1"/>
              </p:cNvSpPr>
              <p:nvPr/>
            </p:nvSpPr>
            <p:spPr bwMode="auto">
              <a:xfrm>
                <a:off x="4363323" y="1722939"/>
                <a:ext cx="960355" cy="369332"/>
              </a:xfrm>
              <a:prstGeom prst="rect">
                <a:avLst/>
              </a:prstGeom>
              <a:noFill/>
              <a:ln w="127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defPPr>
                  <a:defRPr lang="zh-CN"/>
                </a:defPPr>
                <a:lvl1pPr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黑体" panose="02010609060101010101" pitchFamily="49" charset="-122"/>
                    <a:cs typeface="+mn-cs"/>
                  </a:defRPr>
                </a:lvl5pPr>
                <a:lvl6pPr marL="22860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6pPr>
                <a:lvl7pPr marL="27432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7pPr>
                <a:lvl8pPr marL="32004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8pPr>
                <a:lvl9pPr marL="3657600" algn="l" defTabSz="914400" rtl="0" eaLnBrk="1" latinLnBrk="0" hangingPunct="1">
                  <a:defRPr kern="1200">
                    <a:solidFill>
                      <a:schemeClr val="tx1"/>
                    </a:solidFill>
                    <a:latin typeface="Arial" panose="020B0604020202020204" pitchFamily="34" charset="0"/>
                    <a:ea typeface="黑体" panose="02010609060101010101" pitchFamily="49" charset="-122"/>
                    <a:cs typeface="+mn-cs"/>
                  </a:defRPr>
                </a:lvl9pPr>
              </a:lstStyle>
              <a:p>
                <a:r>
                  <a:rPr lang="zh-CN" altLang="en-US"/>
                  <a:t>关键词</a:t>
                </a:r>
              </a:p>
            </p:txBody>
          </p:sp>
        </p:grpSp>
      </p:grpSp>
    </p:spTree>
    <p:extLst>
      <p:ext uri="{BB962C8B-B14F-4D97-AF65-F5344CB8AC3E}">
        <p14:creationId xmlns:p14="http://schemas.microsoft.com/office/powerpoint/2010/main" val="7753747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8797"/>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0793"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2800" b="0" i="0" dirty="0">
                <a:solidFill>
                  <a:srgbClr val="212121"/>
                </a:solidFill>
                <a:effectLst/>
                <a:latin typeface="BlinkMacSystemFont"/>
              </a:rPr>
              <a:t>"lung cancer"[Title/Abstract] AND "erlotinib"[Title/Abstract]</a:t>
            </a: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sp>
        <p:nvSpPr>
          <p:cNvPr id="4" name="标题 3">
            <a:extLst>
              <a:ext uri="{FF2B5EF4-FFF2-40B4-BE49-F238E27FC236}">
                <a16:creationId xmlns:a16="http://schemas.microsoft.com/office/drawing/2014/main" id="{3BF14459-342A-43E3-8AF5-2B55E405B852}"/>
              </a:ext>
            </a:extLst>
          </p:cNvPr>
          <p:cNvSpPr>
            <a:spLocks noGrp="1"/>
          </p:cNvSpPr>
          <p:nvPr>
            <p:ph type="title"/>
          </p:nvPr>
        </p:nvSpPr>
        <p:spPr/>
        <p:txBody>
          <a:bodyPr/>
          <a:lstStyle/>
          <a:p>
            <a:r>
              <a:rPr lang="en-US" altLang="zh-CN" dirty="0">
                <a:solidFill>
                  <a:schemeClr val="bg1"/>
                </a:solidFill>
              </a:rPr>
              <a:t>3.  </a:t>
            </a:r>
            <a:r>
              <a:rPr lang="zh-CN" altLang="en-US" dirty="0">
                <a:solidFill>
                  <a:schemeClr val="bg1"/>
                </a:solidFill>
              </a:rPr>
              <a:t>高级检索</a:t>
            </a:r>
          </a:p>
        </p:txBody>
      </p:sp>
      <p:pic>
        <p:nvPicPr>
          <p:cNvPr id="3" name="图片 2">
            <a:extLst>
              <a:ext uri="{FF2B5EF4-FFF2-40B4-BE49-F238E27FC236}">
                <a16:creationId xmlns:a16="http://schemas.microsoft.com/office/drawing/2014/main" id="{966129DA-D222-4E2C-AA7D-4BF69F707194}"/>
              </a:ext>
            </a:extLst>
          </p:cNvPr>
          <p:cNvPicPr>
            <a:picLocks noChangeAspect="1"/>
          </p:cNvPicPr>
          <p:nvPr/>
        </p:nvPicPr>
        <p:blipFill>
          <a:blip r:embed="rId5"/>
          <a:stretch>
            <a:fillRect/>
          </a:stretch>
        </p:blipFill>
        <p:spPr>
          <a:xfrm>
            <a:off x="1482448" y="1246848"/>
            <a:ext cx="8949055" cy="2306906"/>
          </a:xfrm>
          <a:prstGeom prst="rect">
            <a:avLst/>
          </a:prstGeom>
        </p:spPr>
      </p:pic>
      <p:pic>
        <p:nvPicPr>
          <p:cNvPr id="7" name="图片 6">
            <a:extLst>
              <a:ext uri="{FF2B5EF4-FFF2-40B4-BE49-F238E27FC236}">
                <a16:creationId xmlns:a16="http://schemas.microsoft.com/office/drawing/2014/main" id="{72BC488D-6500-405B-B886-BDA4A869C704}"/>
              </a:ext>
            </a:extLst>
          </p:cNvPr>
          <p:cNvPicPr>
            <a:picLocks noChangeAspect="1"/>
          </p:cNvPicPr>
          <p:nvPr/>
        </p:nvPicPr>
        <p:blipFill>
          <a:blip r:embed="rId6"/>
          <a:stretch>
            <a:fillRect/>
          </a:stretch>
        </p:blipFill>
        <p:spPr>
          <a:xfrm>
            <a:off x="1975956" y="4541235"/>
            <a:ext cx="7499498" cy="646509"/>
          </a:xfrm>
          <a:prstGeom prst="rect">
            <a:avLst/>
          </a:prstGeom>
        </p:spPr>
      </p:pic>
    </p:spTree>
    <p:extLst>
      <p:ext uri="{BB962C8B-B14F-4D97-AF65-F5344CB8AC3E}">
        <p14:creationId xmlns:p14="http://schemas.microsoft.com/office/powerpoint/2010/main" val="39018561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sp>
        <p:nvSpPr>
          <p:cNvPr id="4" name="标题 3">
            <a:extLst>
              <a:ext uri="{FF2B5EF4-FFF2-40B4-BE49-F238E27FC236}">
                <a16:creationId xmlns:a16="http://schemas.microsoft.com/office/drawing/2014/main" id="{3BF14459-342A-43E3-8AF5-2B55E405B852}"/>
              </a:ext>
            </a:extLst>
          </p:cNvPr>
          <p:cNvSpPr>
            <a:spLocks noGrp="1"/>
          </p:cNvSpPr>
          <p:nvPr>
            <p:ph type="title"/>
          </p:nvPr>
        </p:nvSpPr>
        <p:spPr/>
        <p:txBody>
          <a:bodyPr/>
          <a:lstStyle/>
          <a:p>
            <a:r>
              <a:rPr lang="en-US" altLang="zh-CN" sz="2800" b="1" i="0" dirty="0">
                <a:solidFill>
                  <a:schemeClr val="bg1"/>
                </a:solidFill>
                <a:effectLst/>
                <a:latin typeface="system-ui"/>
              </a:rPr>
              <a:t>4. Clinical Queries</a:t>
            </a:r>
            <a:endParaRPr lang="zh-CN" altLang="en-US" dirty="0">
              <a:solidFill>
                <a:schemeClr val="bg1"/>
              </a:solidFill>
            </a:endParaRPr>
          </a:p>
        </p:txBody>
      </p:sp>
      <p:pic>
        <p:nvPicPr>
          <p:cNvPr id="3" name="图片 2">
            <a:extLst>
              <a:ext uri="{FF2B5EF4-FFF2-40B4-BE49-F238E27FC236}">
                <a16:creationId xmlns:a16="http://schemas.microsoft.com/office/drawing/2014/main" id="{D02CF566-06B6-47B7-AD71-CC8101ED0FF8}"/>
              </a:ext>
            </a:extLst>
          </p:cNvPr>
          <p:cNvPicPr>
            <a:picLocks noChangeAspect="1"/>
          </p:cNvPicPr>
          <p:nvPr/>
        </p:nvPicPr>
        <p:blipFill>
          <a:blip r:embed="rId5"/>
          <a:stretch>
            <a:fillRect/>
          </a:stretch>
        </p:blipFill>
        <p:spPr>
          <a:xfrm>
            <a:off x="1384565" y="1141090"/>
            <a:ext cx="8914286" cy="2314286"/>
          </a:xfrm>
          <a:prstGeom prst="rect">
            <a:avLst/>
          </a:prstGeom>
        </p:spPr>
      </p:pic>
      <p:pic>
        <p:nvPicPr>
          <p:cNvPr id="7" name="图片 6">
            <a:extLst>
              <a:ext uri="{FF2B5EF4-FFF2-40B4-BE49-F238E27FC236}">
                <a16:creationId xmlns:a16="http://schemas.microsoft.com/office/drawing/2014/main" id="{D2A906B0-46A9-4E0A-9CD0-9E2CCEC0AF16}"/>
              </a:ext>
            </a:extLst>
          </p:cNvPr>
          <p:cNvPicPr>
            <a:picLocks noChangeAspect="1"/>
          </p:cNvPicPr>
          <p:nvPr/>
        </p:nvPicPr>
        <p:blipFill>
          <a:blip r:embed="rId6"/>
          <a:stretch>
            <a:fillRect/>
          </a:stretch>
        </p:blipFill>
        <p:spPr>
          <a:xfrm>
            <a:off x="2267311" y="3762327"/>
            <a:ext cx="7824744" cy="2431187"/>
          </a:xfrm>
          <a:prstGeom prst="rect">
            <a:avLst/>
          </a:prstGeom>
        </p:spPr>
      </p:pic>
    </p:spTree>
    <p:extLst>
      <p:ext uri="{BB962C8B-B14F-4D97-AF65-F5344CB8AC3E}">
        <p14:creationId xmlns:p14="http://schemas.microsoft.com/office/powerpoint/2010/main" val="153841152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4" name="标题 3">
            <a:extLst>
              <a:ext uri="{FF2B5EF4-FFF2-40B4-BE49-F238E27FC236}">
                <a16:creationId xmlns:a16="http://schemas.microsoft.com/office/drawing/2014/main" id="{3BF14459-342A-43E3-8AF5-2B55E405B852}"/>
              </a:ext>
            </a:extLst>
          </p:cNvPr>
          <p:cNvSpPr>
            <a:spLocks noGrp="1"/>
          </p:cNvSpPr>
          <p:nvPr>
            <p:ph type="title"/>
          </p:nvPr>
        </p:nvSpPr>
        <p:spPr/>
        <p:txBody>
          <a:bodyPr/>
          <a:lstStyle/>
          <a:p>
            <a:r>
              <a:rPr lang="en-US" altLang="zh-CN" dirty="0">
                <a:solidFill>
                  <a:schemeClr val="bg1"/>
                </a:solidFill>
              </a:rPr>
              <a:t>5. Mesh </a:t>
            </a:r>
            <a:r>
              <a:rPr lang="zh-CN" altLang="en-US" dirty="0">
                <a:solidFill>
                  <a:schemeClr val="bg1"/>
                </a:solidFill>
              </a:rPr>
              <a:t>检索</a:t>
            </a:r>
          </a:p>
        </p:txBody>
      </p:sp>
      <p:pic>
        <p:nvPicPr>
          <p:cNvPr id="3" name="图片 2">
            <a:extLst>
              <a:ext uri="{FF2B5EF4-FFF2-40B4-BE49-F238E27FC236}">
                <a16:creationId xmlns:a16="http://schemas.microsoft.com/office/drawing/2014/main" id="{DDC2DDA6-487B-4D84-9AC7-D8DE5CB25AF5}"/>
              </a:ext>
            </a:extLst>
          </p:cNvPr>
          <p:cNvPicPr>
            <a:picLocks noChangeAspect="1"/>
          </p:cNvPicPr>
          <p:nvPr/>
        </p:nvPicPr>
        <p:blipFill>
          <a:blip r:embed="rId5"/>
          <a:stretch>
            <a:fillRect/>
          </a:stretch>
        </p:blipFill>
        <p:spPr>
          <a:xfrm>
            <a:off x="1611058" y="1028700"/>
            <a:ext cx="9619864" cy="5449356"/>
          </a:xfrm>
          <a:prstGeom prst="rect">
            <a:avLst/>
          </a:prstGeom>
        </p:spPr>
      </p:pic>
    </p:spTree>
    <p:extLst>
      <p:ext uri="{BB962C8B-B14F-4D97-AF65-F5344CB8AC3E}">
        <p14:creationId xmlns:p14="http://schemas.microsoft.com/office/powerpoint/2010/main" val="17169460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4" name="标题 3">
            <a:extLst>
              <a:ext uri="{FF2B5EF4-FFF2-40B4-BE49-F238E27FC236}">
                <a16:creationId xmlns:a16="http://schemas.microsoft.com/office/drawing/2014/main" id="{3BF14459-342A-43E3-8AF5-2B55E405B852}"/>
              </a:ext>
            </a:extLst>
          </p:cNvPr>
          <p:cNvSpPr>
            <a:spLocks noGrp="1"/>
          </p:cNvSpPr>
          <p:nvPr>
            <p:ph type="title"/>
          </p:nvPr>
        </p:nvSpPr>
        <p:spPr/>
        <p:txBody>
          <a:bodyPr/>
          <a:lstStyle/>
          <a:p>
            <a:endParaRPr lang="zh-CN" altLang="en-US" dirty="0"/>
          </a:p>
        </p:txBody>
      </p:sp>
      <p:pic>
        <p:nvPicPr>
          <p:cNvPr id="3" name="图片 2">
            <a:extLst>
              <a:ext uri="{FF2B5EF4-FFF2-40B4-BE49-F238E27FC236}">
                <a16:creationId xmlns:a16="http://schemas.microsoft.com/office/drawing/2014/main" id="{77159045-58FC-48C6-8197-7919431F0BF0}"/>
              </a:ext>
            </a:extLst>
          </p:cNvPr>
          <p:cNvPicPr>
            <a:picLocks noChangeAspect="1"/>
          </p:cNvPicPr>
          <p:nvPr/>
        </p:nvPicPr>
        <p:blipFill>
          <a:blip r:embed="rId5"/>
          <a:stretch>
            <a:fillRect/>
          </a:stretch>
        </p:blipFill>
        <p:spPr>
          <a:xfrm>
            <a:off x="430544" y="304800"/>
            <a:ext cx="11085714" cy="4263468"/>
          </a:xfrm>
          <a:prstGeom prst="rect">
            <a:avLst/>
          </a:prstGeom>
        </p:spPr>
      </p:pic>
      <p:pic>
        <p:nvPicPr>
          <p:cNvPr id="7" name="图片 6">
            <a:extLst>
              <a:ext uri="{FF2B5EF4-FFF2-40B4-BE49-F238E27FC236}">
                <a16:creationId xmlns:a16="http://schemas.microsoft.com/office/drawing/2014/main" id="{A127E9DF-3CEA-4CE1-A659-E37E04F96825}"/>
              </a:ext>
            </a:extLst>
          </p:cNvPr>
          <p:cNvPicPr>
            <a:picLocks noChangeAspect="1"/>
          </p:cNvPicPr>
          <p:nvPr/>
        </p:nvPicPr>
        <p:blipFill>
          <a:blip r:embed="rId6"/>
          <a:stretch>
            <a:fillRect/>
          </a:stretch>
        </p:blipFill>
        <p:spPr>
          <a:xfrm>
            <a:off x="2293616" y="5098821"/>
            <a:ext cx="7451965" cy="1117252"/>
          </a:xfrm>
          <a:prstGeom prst="rect">
            <a:avLst/>
          </a:prstGeom>
        </p:spPr>
      </p:pic>
    </p:spTree>
    <p:extLst>
      <p:ext uri="{BB962C8B-B14F-4D97-AF65-F5344CB8AC3E}">
        <p14:creationId xmlns:p14="http://schemas.microsoft.com/office/powerpoint/2010/main" val="47583710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sp>
        <p:nvSpPr>
          <p:cNvPr id="4" name="标题 3">
            <a:extLst>
              <a:ext uri="{FF2B5EF4-FFF2-40B4-BE49-F238E27FC236}">
                <a16:creationId xmlns:a16="http://schemas.microsoft.com/office/drawing/2014/main" id="{3BF14459-342A-43E3-8AF5-2B55E405B852}"/>
              </a:ext>
            </a:extLst>
          </p:cNvPr>
          <p:cNvSpPr>
            <a:spLocks noGrp="1"/>
          </p:cNvSpPr>
          <p:nvPr>
            <p:ph type="title"/>
          </p:nvPr>
        </p:nvSpPr>
        <p:spPr>
          <a:xfrm>
            <a:off x="669924" y="1"/>
            <a:ext cx="10850563" cy="1028699"/>
          </a:xfrm>
        </p:spPr>
        <p:txBody>
          <a:bodyPr/>
          <a:lstStyle/>
          <a:p>
            <a:r>
              <a:rPr lang="zh-CN" altLang="en-US" dirty="0">
                <a:solidFill>
                  <a:schemeClr val="bg1"/>
                </a:solidFill>
              </a:rPr>
              <a:t>检索式的选择</a:t>
            </a:r>
          </a:p>
        </p:txBody>
      </p:sp>
      <p:sp>
        <p:nvSpPr>
          <p:cNvPr id="2" name="文本框 1">
            <a:extLst>
              <a:ext uri="{FF2B5EF4-FFF2-40B4-BE49-F238E27FC236}">
                <a16:creationId xmlns:a16="http://schemas.microsoft.com/office/drawing/2014/main" id="{1BEBE038-9999-4492-9273-82C5241F7DD3}"/>
              </a:ext>
            </a:extLst>
          </p:cNvPr>
          <p:cNvSpPr txBox="1"/>
          <p:nvPr/>
        </p:nvSpPr>
        <p:spPr>
          <a:xfrm>
            <a:off x="850841" y="1172989"/>
            <a:ext cx="10269740" cy="4901598"/>
          </a:xfrm>
          <a:prstGeom prst="rect">
            <a:avLst/>
          </a:prstGeom>
          <a:noFill/>
        </p:spPr>
        <p:txBody>
          <a:bodyPr wrap="square" rtlCol="0">
            <a:spAutoFit/>
          </a:bodyPr>
          <a:lstStyle/>
          <a:p>
            <a:pPr>
              <a:lnSpc>
                <a:spcPct val="150000"/>
              </a:lnSpc>
            </a:pPr>
            <a:r>
              <a:rPr kumimoji="0" lang="zh-CN" altLang="en-US" sz="1400" i="0" u="none" strike="noStrike" kern="1200" cap="none" spc="300" normalizeH="0" baseline="0" noProof="0" dirty="0">
                <a:ln>
                  <a:noFill/>
                </a:ln>
                <a:effectLst/>
                <a:uLnTx/>
                <a:uFillTx/>
                <a:latin typeface="宋体" panose="02010600030101010101" pitchFamily="2" charset="-122"/>
                <a:ea typeface="宋体" panose="02010600030101010101" pitchFamily="2" charset="-122"/>
                <a:cs typeface="Times New Roman" panose="02020603050405020304" pitchFamily="18" charset="0"/>
              </a:rPr>
              <a:t>开题时：</a:t>
            </a:r>
          </a:p>
          <a:p>
            <a:pPr>
              <a:lnSpc>
                <a:spcPct val="150000"/>
              </a:lnSpc>
            </a:pPr>
            <a:r>
              <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#1 </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lung cancer*[TIAB] OR lung tumor*[TIAB] OR lung carcinoma*[TIAB] OR lung neoplasm*[TIAB] OR pulmonary cancer*[TIAB] OR pulmonary tumor*[TIAB] OR pulmonary carcinoma*[TIAB] OR pulmonary neoplasm*[TIAB]</a:t>
            </a:r>
          </a:p>
          <a:p>
            <a:pPr>
              <a:lnSpc>
                <a:spcPct val="150000"/>
              </a:lnSpc>
            </a:pPr>
            <a:r>
              <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#2 </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"Lung Neoplasms"[Mesh]</a:t>
            </a:r>
          </a:p>
          <a:p>
            <a:pPr>
              <a:lnSpc>
                <a:spcPct val="150000"/>
              </a:lnSpc>
            </a:pPr>
            <a:r>
              <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#3 </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#1 OR #2</a:t>
            </a:r>
          </a:p>
          <a:p>
            <a:pPr>
              <a:lnSpc>
                <a:spcPct val="150000"/>
              </a:lnSpc>
            </a:pPr>
            <a:r>
              <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#4 </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Erlotinib[TIAB] OR 11C-erlotinib[TIAB] OR OSI-774 [TIAB] OR OSI774[TIAB] OR CP 358774[TIAB] OR CP 358,774[TIAB] OR </a:t>
            </a:r>
            <a:r>
              <a:rPr kumimoji="0" lang="en-US" altLang="zh-CN" sz="1400" i="0" u="none" strike="noStrike" kern="1200" cap="none" spc="30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Tarceva</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[TIAB] OR "N-(3-ethynylphenyl)-6,7-bis(2-methoxyethoxy)quinazolin-4-amine"[TIAB]</a:t>
            </a:r>
          </a:p>
          <a:p>
            <a:pPr>
              <a:lnSpc>
                <a:spcPct val="150000"/>
              </a:lnSpc>
            </a:pPr>
            <a:r>
              <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#5 </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Erlotinib[Mesh]</a:t>
            </a:r>
            <a:endPar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a:p>
            <a:pPr>
              <a:lnSpc>
                <a:spcPct val="150000"/>
              </a:lnSpc>
            </a:pPr>
            <a:r>
              <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#6 </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#4 OR #5</a:t>
            </a:r>
          </a:p>
          <a:p>
            <a:pPr>
              <a:lnSpc>
                <a:spcPct val="150000"/>
              </a:lnSpc>
            </a:pPr>
            <a:r>
              <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#7 </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#3 AND #6 </a:t>
            </a:r>
            <a:r>
              <a:rPr kumimoji="0" lang="zh-CN" altLang="en-US"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4,793 results</a:t>
            </a:r>
            <a:r>
              <a:rPr kumimoji="0" lang="zh-CN" altLang="en-US"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p>
          <a:p>
            <a:pPr>
              <a:lnSpc>
                <a:spcPct val="150000"/>
              </a:lnSpc>
            </a:pPr>
            <a:r>
              <a:rPr kumimoji="0" lang="zh-CN" altLang="en-US" sz="1400" i="0" u="none" strike="noStrike" kern="1200" cap="none" spc="300" normalizeH="0" baseline="0" noProof="0" dirty="0">
                <a:ln>
                  <a:noFill/>
                </a:ln>
                <a:effectLst/>
                <a:uLnTx/>
                <a:uFillTx/>
                <a:latin typeface="宋体" panose="02010600030101010101" pitchFamily="2" charset="-122"/>
                <a:ea typeface="宋体" panose="02010600030101010101" pitchFamily="2" charset="-122"/>
                <a:cs typeface="Times New Roman" panose="02020603050405020304" pitchFamily="18" charset="0"/>
              </a:rPr>
              <a:t>文献追踪：</a:t>
            </a:r>
          </a:p>
          <a:p>
            <a:pPr>
              <a:lnSpc>
                <a:spcPct val="150000"/>
              </a:lnSpc>
            </a:pPr>
            <a:r>
              <a:rPr kumimoji="0" lang="en-US" altLang="zh-CN" sz="1400" i="0" u="none" strike="noStrike" kern="1200" cap="none" spc="300" normalizeH="0" baseline="0" noProof="0" dirty="0">
                <a:ln>
                  <a:noFill/>
                </a:ln>
                <a:solidFill>
                  <a:srgbClr val="FF0000"/>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 </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"erlotinib hydrochloride/therapeutic use"[</a:t>
            </a:r>
            <a:r>
              <a:rPr kumimoji="0" lang="en-US" altLang="zh-CN" sz="1400" i="0" u="none" strike="noStrike" kern="1200" cap="none" spc="30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MeSH</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Terms] AND "lung neoplasms/therapy"[</a:t>
            </a:r>
            <a:r>
              <a:rPr kumimoji="0" lang="en-US" altLang="zh-CN" sz="1400" i="0" u="none" strike="noStrike" kern="1200" cap="none" spc="300" normalizeH="0" baseline="0" noProof="0" dirty="0" err="1">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MeSH</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 Terms]  </a:t>
            </a:r>
            <a:r>
              <a:rPr kumimoji="0" lang="zh-CN" altLang="en-US"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r>
              <a:rPr kumimoji="0" lang="en-US" altLang="zh-CN"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770 results</a:t>
            </a:r>
            <a:r>
              <a:rPr kumimoji="0" lang="zh-CN" altLang="en-US" sz="1400" i="0" u="none" strike="noStrike" kern="1200" cap="none" spc="300" normalizeH="0" baseline="0" noProof="0" dirty="0">
                <a:ln>
                  <a:noFill/>
                </a:ln>
                <a:effectLst/>
                <a:uLnTx/>
                <a:uFillTx/>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99899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4611189"/>
            <a:ext cx="12192000" cy="2246811"/>
          </a:xfrm>
          <a:prstGeom prst="rect">
            <a:avLst/>
          </a:prstGeom>
          <a:solidFill>
            <a:srgbClr val="0E4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3038475"/>
            <a:ext cx="3399155" cy="2142490"/>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5" name="文本框 4"/>
          <p:cNvSpPr txBox="1"/>
          <p:nvPr/>
        </p:nvSpPr>
        <p:spPr>
          <a:xfrm>
            <a:off x="912495" y="3180405"/>
            <a:ext cx="1553630" cy="1569660"/>
          </a:xfrm>
          <a:prstGeom prst="rect">
            <a:avLst/>
          </a:prstGeom>
          <a:noFill/>
        </p:spPr>
        <p:txBody>
          <a:bodyPr wrap="none" rtlCol="0">
            <a:spAutoFit/>
          </a:bodyPr>
          <a:lstStyle/>
          <a:p>
            <a:r>
              <a:rPr lang="en-US" altLang="zh-CN" sz="9600" i="1" dirty="0">
                <a:solidFill>
                  <a:schemeClr val="tx1">
                    <a:lumMod val="75000"/>
                    <a:lumOff val="25000"/>
                  </a:schemeClr>
                </a:solidFill>
                <a:latin typeface="Adobe Gothic Std B" panose="020B0800000000000000" pitchFamily="34" charset="-128"/>
                <a:ea typeface="Adobe Gothic Std B" panose="020B0800000000000000" pitchFamily="34" charset="-128"/>
              </a:rPr>
              <a:t>04</a:t>
            </a:r>
            <a:endParaRPr lang="zh-CN" altLang="en-US" sz="9600" i="1" dirty="0">
              <a:solidFill>
                <a:schemeClr val="tx1">
                  <a:lumMod val="75000"/>
                  <a:lumOff val="25000"/>
                </a:schemeClr>
              </a:solidFill>
              <a:latin typeface="Adobe Gothic Std B" panose="020B0800000000000000" pitchFamily="34" charset="-128"/>
            </a:endParaRPr>
          </a:p>
        </p:txBody>
      </p:sp>
      <p:sp>
        <p:nvSpPr>
          <p:cNvPr id="6" name="文本框 5"/>
          <p:cNvSpPr txBox="1"/>
          <p:nvPr/>
        </p:nvSpPr>
        <p:spPr>
          <a:xfrm>
            <a:off x="187248" y="5341764"/>
            <a:ext cx="8593681" cy="923330"/>
          </a:xfrm>
          <a:prstGeom prst="rect">
            <a:avLst/>
          </a:prstGeom>
          <a:noFill/>
        </p:spPr>
        <p:txBody>
          <a:bodyPr wrap="square" rtlCol="0">
            <a:spAutoFit/>
          </a:bodyPr>
          <a:lstStyle/>
          <a:p>
            <a:pPr algn="ctr"/>
            <a:r>
              <a:rPr lang="zh-CN" altLang="en-US" sz="5400" b="1" dirty="0">
                <a:solidFill>
                  <a:schemeClr val="bg1"/>
                </a:solidFill>
                <a:latin typeface="宋体" panose="02010600030101010101" pitchFamily="2" charset="-122"/>
                <a:ea typeface="宋体" panose="02010600030101010101" pitchFamily="2" charset="-122"/>
              </a:rPr>
              <a:t>其他</a:t>
            </a:r>
            <a:endParaRPr lang="zh-CN" altLang="en-US" sz="4400" dirty="0">
              <a:solidFill>
                <a:schemeClr val="bg1"/>
              </a:solidFill>
            </a:endParaRPr>
          </a:p>
        </p:txBody>
      </p:sp>
      <p:pic>
        <p:nvPicPr>
          <p:cNvPr id="7" name="图片 6"/>
          <p:cNvPicPr>
            <a:picLocks noChangeAspect="1"/>
          </p:cNvPicPr>
          <p:nvPr>
            <p:custDataLst>
              <p:tags r:id="rId1"/>
            </p:custDataLst>
          </p:nvPr>
        </p:nvPicPr>
        <p:blipFill>
          <a:blip r:embed="rId3"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242945" y="-38100"/>
            <a:ext cx="8949055" cy="5219065"/>
          </a:xfrm>
          <a:prstGeom prst="rect">
            <a:avLst/>
          </a:prstGeom>
        </p:spPr>
      </p:pic>
    </p:spTree>
    <p:extLst>
      <p:ext uri="{BB962C8B-B14F-4D97-AF65-F5344CB8AC3E}">
        <p14:creationId xmlns:p14="http://schemas.microsoft.com/office/powerpoint/2010/main" val="69921001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4.1 PubMed Clinical Queries(</a:t>
            </a:r>
            <a:r>
              <a:rPr lang="zh-CN" altLang="en-US" dirty="0">
                <a:solidFill>
                  <a:schemeClr val="bg1"/>
                </a:solidFill>
              </a:rPr>
              <a:t>临床查询</a:t>
            </a:r>
            <a:r>
              <a:rPr lang="en-US" altLang="zh-CN" dirty="0">
                <a:solidFill>
                  <a:schemeClr val="bg1"/>
                </a:solidFill>
              </a:rPr>
              <a:t>)</a:t>
            </a:r>
            <a:endParaRPr lang="zh-CN" altLang="en-US"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9" name="图片 8">
            <a:extLst>
              <a:ext uri="{FF2B5EF4-FFF2-40B4-BE49-F238E27FC236}">
                <a16:creationId xmlns:a16="http://schemas.microsoft.com/office/drawing/2014/main" id="{35508F7F-E468-499E-9319-261E28D54361}"/>
              </a:ext>
            </a:extLst>
          </p:cNvPr>
          <p:cNvPicPr>
            <a:picLocks noChangeAspect="1"/>
          </p:cNvPicPr>
          <p:nvPr/>
        </p:nvPicPr>
        <p:blipFill>
          <a:blip r:embed="rId5"/>
          <a:stretch>
            <a:fillRect/>
          </a:stretch>
        </p:blipFill>
        <p:spPr>
          <a:xfrm>
            <a:off x="741224" y="1375549"/>
            <a:ext cx="10507776" cy="4875871"/>
          </a:xfrm>
          <a:prstGeom prst="rect">
            <a:avLst/>
          </a:prstGeom>
        </p:spPr>
      </p:pic>
      <p:sp>
        <p:nvSpPr>
          <p:cNvPr id="5" name="椭圆 4">
            <a:extLst>
              <a:ext uri="{FF2B5EF4-FFF2-40B4-BE49-F238E27FC236}">
                <a16:creationId xmlns:a16="http://schemas.microsoft.com/office/drawing/2014/main" id="{88C3516A-909A-4514-ACC8-C2631A193DA6}"/>
              </a:ext>
            </a:extLst>
          </p:cNvPr>
          <p:cNvSpPr/>
          <p:nvPr/>
        </p:nvSpPr>
        <p:spPr>
          <a:xfrm>
            <a:off x="3834063" y="5041802"/>
            <a:ext cx="1411705" cy="3047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949661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2728F5AB-E62A-48E9-9F0C-E1C374FEB0AE}"/>
              </a:ext>
            </a:extLst>
          </p:cNvPr>
          <p:cNvSpPr txBox="1">
            <a:spLocks/>
          </p:cNvSpPr>
          <p:nvPr/>
        </p:nvSpPr>
        <p:spPr>
          <a:xfrm>
            <a:off x="838200" y="1825625"/>
            <a:ext cx="10515600" cy="435133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zh-CN" altLang="en-US" dirty="0"/>
          </a:p>
        </p:txBody>
      </p:sp>
      <p:cxnSp>
        <p:nvCxnSpPr>
          <p:cNvPr id="10" name="直接箭头连接符 9">
            <a:extLst>
              <a:ext uri="{FF2B5EF4-FFF2-40B4-BE49-F238E27FC236}">
                <a16:creationId xmlns:a16="http://schemas.microsoft.com/office/drawing/2014/main" id="{7824564A-A621-4AE5-B2AB-B56E5B6185BA}"/>
              </a:ext>
            </a:extLst>
          </p:cNvPr>
          <p:cNvCxnSpPr/>
          <p:nvPr/>
        </p:nvCxnSpPr>
        <p:spPr>
          <a:xfrm flipV="1">
            <a:off x="3468689" y="1970089"/>
            <a:ext cx="936625" cy="49053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8ED70061-439C-4FFA-A815-FB29B908ACF7}"/>
              </a:ext>
            </a:extLst>
          </p:cNvPr>
          <p:cNvCxnSpPr/>
          <p:nvPr/>
        </p:nvCxnSpPr>
        <p:spPr>
          <a:xfrm flipH="1">
            <a:off x="8443913" y="2570163"/>
            <a:ext cx="658812" cy="1651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1A49ABAF-E3E7-4FEC-B3A4-FC03A3B2DC07}"/>
              </a:ext>
            </a:extLst>
          </p:cNvPr>
          <p:cNvPicPr>
            <a:picLocks noChangeAspect="1"/>
          </p:cNvPicPr>
          <p:nvPr/>
        </p:nvPicPr>
        <p:blipFill>
          <a:blip r:embed="rId6"/>
          <a:stretch>
            <a:fillRect/>
          </a:stretch>
        </p:blipFill>
        <p:spPr>
          <a:xfrm>
            <a:off x="291587" y="1038519"/>
            <a:ext cx="11371023" cy="5519955"/>
          </a:xfrm>
          <a:prstGeom prst="rect">
            <a:avLst/>
          </a:prstGeom>
        </p:spPr>
      </p:pic>
      <p:pic>
        <p:nvPicPr>
          <p:cNvPr id="15" name="图片 14">
            <a:extLst>
              <a:ext uri="{FF2B5EF4-FFF2-40B4-BE49-F238E27FC236}">
                <a16:creationId xmlns:a16="http://schemas.microsoft.com/office/drawing/2014/main" id="{8595BE11-7942-4CEB-B479-23DCA7862566}"/>
              </a:ext>
            </a:extLst>
          </p:cNvPr>
          <p:cNvPicPr>
            <a:picLocks noChangeAspect="1"/>
          </p:cNvPicPr>
          <p:nvPr/>
        </p:nvPicPr>
        <p:blipFill>
          <a:blip r:embed="rId7"/>
          <a:stretch>
            <a:fillRect/>
          </a:stretch>
        </p:blipFill>
        <p:spPr>
          <a:xfrm>
            <a:off x="8655106" y="5090560"/>
            <a:ext cx="895238" cy="485714"/>
          </a:xfrm>
          <a:prstGeom prst="rect">
            <a:avLst/>
          </a:prstGeom>
        </p:spPr>
      </p:pic>
    </p:spTree>
    <p:extLst>
      <p:ext uri="{BB962C8B-B14F-4D97-AF65-F5344CB8AC3E}">
        <p14:creationId xmlns:p14="http://schemas.microsoft.com/office/powerpoint/2010/main" val="356548205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内容占位符 3">
            <a:extLst>
              <a:ext uri="{FF2B5EF4-FFF2-40B4-BE49-F238E27FC236}">
                <a16:creationId xmlns:a16="http://schemas.microsoft.com/office/drawing/2014/main" id="{EFD5C33B-4257-4EC3-B88A-2B74880AE7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2387918" y="0"/>
            <a:ext cx="7704137" cy="6810376"/>
          </a:xfrm>
          <a:prstGeom prst="rect">
            <a:avLst/>
          </a:prstGeom>
        </p:spPr>
      </p:pic>
      <p:sp>
        <p:nvSpPr>
          <p:cNvPr id="9" name="文本框 8">
            <a:extLst>
              <a:ext uri="{FF2B5EF4-FFF2-40B4-BE49-F238E27FC236}">
                <a16:creationId xmlns:a16="http://schemas.microsoft.com/office/drawing/2014/main" id="{B1E48A9B-1954-4358-B92D-FEFB18B03B94}"/>
              </a:ext>
            </a:extLst>
          </p:cNvPr>
          <p:cNvSpPr txBox="1"/>
          <p:nvPr/>
        </p:nvSpPr>
        <p:spPr>
          <a:xfrm>
            <a:off x="2261937" y="2761734"/>
            <a:ext cx="7830117" cy="461665"/>
          </a:xfrm>
          <a:prstGeom prst="rect">
            <a:avLst/>
          </a:prstGeom>
          <a:noFill/>
        </p:spPr>
        <p:txBody>
          <a:bodyPr wrap="square">
            <a:spAutoFit/>
          </a:bodyPr>
          <a:lstStyle/>
          <a:p>
            <a:r>
              <a:rPr lang="zh-CN" altLang="en-US" sz="2400" dirty="0">
                <a:solidFill>
                  <a:srgbClr val="FF0000"/>
                </a:solidFill>
              </a:rPr>
              <a:t>https://www.ncbi.nlm.nih.gov/pubmed/?term=20671080</a:t>
            </a:r>
          </a:p>
        </p:txBody>
      </p:sp>
    </p:spTree>
    <p:extLst>
      <p:ext uri="{BB962C8B-B14F-4D97-AF65-F5344CB8AC3E}">
        <p14:creationId xmlns:p14="http://schemas.microsoft.com/office/powerpoint/2010/main" val="32880040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3AFE2DCC-26E0-469E-8995-60AC1C84AD73}"/>
              </a:ext>
            </a:extLst>
          </p:cNvPr>
          <p:cNvPicPr>
            <a:picLocks noChangeAspect="1"/>
          </p:cNvPicPr>
          <p:nvPr/>
        </p:nvPicPr>
        <p:blipFill>
          <a:blip r:embed="rId5"/>
          <a:stretch>
            <a:fillRect/>
          </a:stretch>
        </p:blipFill>
        <p:spPr>
          <a:xfrm>
            <a:off x="458466" y="1187614"/>
            <a:ext cx="11098387" cy="4641685"/>
          </a:xfrm>
          <a:prstGeom prst="rect">
            <a:avLst/>
          </a:prstGeom>
        </p:spPr>
      </p:pic>
    </p:spTree>
    <p:extLst>
      <p:ext uri="{BB962C8B-B14F-4D97-AF65-F5344CB8AC3E}">
        <p14:creationId xmlns:p14="http://schemas.microsoft.com/office/powerpoint/2010/main" val="4071010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2.1 </a:t>
            </a:r>
            <a:r>
              <a:rPr lang="zh-CN" altLang="en-US" dirty="0">
                <a:solidFill>
                  <a:schemeClr val="bg1"/>
                </a:solidFill>
              </a:rPr>
              <a:t>字段标识符</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4" name="图片 3">
            <a:extLst>
              <a:ext uri="{FF2B5EF4-FFF2-40B4-BE49-F238E27FC236}">
                <a16:creationId xmlns:a16="http://schemas.microsoft.com/office/drawing/2014/main" id="{533EEC48-8495-4C34-B6B7-A1B3586A699F}"/>
              </a:ext>
            </a:extLst>
          </p:cNvPr>
          <p:cNvPicPr>
            <a:picLocks noChangeAspect="1"/>
          </p:cNvPicPr>
          <p:nvPr/>
        </p:nvPicPr>
        <p:blipFill>
          <a:blip r:embed="rId5"/>
          <a:stretch>
            <a:fillRect/>
          </a:stretch>
        </p:blipFill>
        <p:spPr>
          <a:xfrm>
            <a:off x="2387829" y="1080947"/>
            <a:ext cx="7180952" cy="5438095"/>
          </a:xfrm>
          <a:prstGeom prst="rect">
            <a:avLst/>
          </a:prstGeom>
        </p:spPr>
      </p:pic>
    </p:spTree>
    <p:extLst>
      <p:ext uri="{BB962C8B-B14F-4D97-AF65-F5344CB8AC3E}">
        <p14:creationId xmlns:p14="http://schemas.microsoft.com/office/powerpoint/2010/main" val="80470467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0FCF067D-2871-4353-B77D-9BE4D9AFEC2E}"/>
              </a:ext>
            </a:extLst>
          </p:cNvPr>
          <p:cNvPicPr>
            <a:picLocks noChangeAspect="1"/>
          </p:cNvPicPr>
          <p:nvPr/>
        </p:nvPicPr>
        <p:blipFill>
          <a:blip r:embed="rId5"/>
          <a:stretch>
            <a:fillRect/>
          </a:stretch>
        </p:blipFill>
        <p:spPr>
          <a:xfrm>
            <a:off x="609783" y="1077791"/>
            <a:ext cx="10812196" cy="5827640"/>
          </a:xfrm>
          <a:prstGeom prst="rect">
            <a:avLst/>
          </a:prstGeom>
        </p:spPr>
      </p:pic>
    </p:spTree>
    <p:extLst>
      <p:ext uri="{BB962C8B-B14F-4D97-AF65-F5344CB8AC3E}">
        <p14:creationId xmlns:p14="http://schemas.microsoft.com/office/powerpoint/2010/main" val="2042160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C095DD5F-EF0C-4C80-B7F7-BD2088FCDE67}"/>
              </a:ext>
            </a:extLst>
          </p:cNvPr>
          <p:cNvPicPr>
            <a:picLocks noChangeAspect="1"/>
          </p:cNvPicPr>
          <p:nvPr/>
        </p:nvPicPr>
        <p:blipFill>
          <a:blip r:embed="rId5"/>
          <a:stretch>
            <a:fillRect/>
          </a:stretch>
        </p:blipFill>
        <p:spPr>
          <a:xfrm>
            <a:off x="741224" y="1081332"/>
            <a:ext cx="10761752" cy="5351552"/>
          </a:xfrm>
          <a:prstGeom prst="rect">
            <a:avLst/>
          </a:prstGeom>
        </p:spPr>
      </p:pic>
    </p:spTree>
    <p:extLst>
      <p:ext uri="{BB962C8B-B14F-4D97-AF65-F5344CB8AC3E}">
        <p14:creationId xmlns:p14="http://schemas.microsoft.com/office/powerpoint/2010/main" val="380856415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3" name="图片 2">
            <a:extLst>
              <a:ext uri="{FF2B5EF4-FFF2-40B4-BE49-F238E27FC236}">
                <a16:creationId xmlns:a16="http://schemas.microsoft.com/office/drawing/2014/main" id="{EAAE68DF-03BE-42AA-962D-02773B6B55D8}"/>
              </a:ext>
            </a:extLst>
          </p:cNvPr>
          <p:cNvPicPr>
            <a:picLocks noChangeAspect="1"/>
          </p:cNvPicPr>
          <p:nvPr/>
        </p:nvPicPr>
        <p:blipFill>
          <a:blip r:embed="rId5"/>
          <a:stretch>
            <a:fillRect/>
          </a:stretch>
        </p:blipFill>
        <p:spPr>
          <a:xfrm>
            <a:off x="874706" y="1077787"/>
            <a:ext cx="9905589" cy="5475566"/>
          </a:xfrm>
          <a:prstGeom prst="rect">
            <a:avLst/>
          </a:prstGeom>
        </p:spPr>
      </p:pic>
    </p:spTree>
    <p:extLst>
      <p:ext uri="{BB962C8B-B14F-4D97-AF65-F5344CB8AC3E}">
        <p14:creationId xmlns:p14="http://schemas.microsoft.com/office/powerpoint/2010/main" val="5735447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zh-CN" altLang="en-US" dirty="0">
                <a:solidFill>
                  <a:schemeClr val="bg1"/>
                </a:solidFill>
              </a:rPr>
              <a:t>临床查询的优缺点</a:t>
            </a: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46AB55E6-F3F7-42D3-A0E0-BA2F593C202A}"/>
              </a:ext>
            </a:extLst>
          </p:cNvPr>
          <p:cNvSpPr txBox="1">
            <a:spLocks/>
          </p:cNvSpPr>
          <p:nvPr/>
        </p:nvSpPr>
        <p:spPr>
          <a:xfrm>
            <a:off x="1357745" y="1268413"/>
            <a:ext cx="9060873" cy="44831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defRPr/>
            </a:pPr>
            <a:r>
              <a:rPr lang="zh-CN" altLang="en-US" dirty="0">
                <a:latin typeface="宋体" panose="02010600030101010101" pitchFamily="2" charset="-122"/>
                <a:ea typeface="宋体" panose="02010600030101010101" pitchFamily="2" charset="-122"/>
              </a:rPr>
              <a:t>临床查询通过结构化的检索式和交互界面，可以在一定程度上提高工作效率。临床查询通过综合使用主题词、关键词和字段限定检索，保证了查全和查准率。</a:t>
            </a:r>
            <a:endParaRPr lang="en-US" altLang="zh-CN" dirty="0">
              <a:latin typeface="宋体" panose="02010600030101010101" pitchFamily="2" charset="-122"/>
              <a:ea typeface="宋体" panose="02010600030101010101" pitchFamily="2" charset="-122"/>
            </a:endParaRPr>
          </a:p>
          <a:p>
            <a:pPr>
              <a:lnSpc>
                <a:spcPct val="150000"/>
              </a:lnSpc>
              <a:defRPr/>
            </a:pPr>
            <a:r>
              <a:rPr lang="zh-CN" altLang="en-US" dirty="0">
                <a:latin typeface="宋体" panose="02010600030101010101" pitchFamily="2" charset="-122"/>
                <a:ea typeface="宋体" panose="02010600030101010101" pitchFamily="2" charset="-122"/>
              </a:rPr>
              <a:t>设定栏目的检索策略，是随着学科的发展和</a:t>
            </a:r>
            <a:r>
              <a:rPr lang="en-US" altLang="zh-CN" dirty="0">
                <a:latin typeface="宋体" panose="02010600030101010101" pitchFamily="2" charset="-122"/>
                <a:ea typeface="宋体" panose="02010600030101010101" pitchFamily="2" charset="-122"/>
              </a:rPr>
              <a:t>PubMed</a:t>
            </a:r>
            <a:r>
              <a:rPr lang="zh-CN" altLang="en-US" dirty="0">
                <a:latin typeface="宋体" panose="02010600030101010101" pitchFamily="2" charset="-122"/>
                <a:ea typeface="宋体" panose="02010600030101010101" pitchFamily="2" charset="-122"/>
              </a:rPr>
              <a:t>数据库的更新不断更新的。</a:t>
            </a:r>
            <a:endParaRPr lang="en-US" altLang="zh-CN" dirty="0">
              <a:latin typeface="宋体" panose="02010600030101010101" pitchFamily="2" charset="-122"/>
              <a:ea typeface="宋体" panose="02010600030101010101" pitchFamily="2" charset="-122"/>
            </a:endParaRPr>
          </a:p>
          <a:p>
            <a:pPr>
              <a:lnSpc>
                <a:spcPct val="150000"/>
              </a:lnSpc>
              <a:defRPr/>
            </a:pPr>
            <a:r>
              <a:rPr lang="zh-CN" altLang="en-US" dirty="0">
                <a:latin typeface="宋体" panose="02010600030101010101" pitchFamily="2" charset="-122"/>
                <a:ea typeface="宋体" panose="02010600030101010101" pitchFamily="2" charset="-122"/>
              </a:rPr>
              <a:t>临床查询已经定制的内容不能灵活的修改，仅能检索定制的栏目内容。如果需要检索其他研究方向的内容，可以参考临床查询中已经制定好的三个检索式的思路，制定自己的检索策略或者结合</a:t>
            </a:r>
            <a:r>
              <a:rPr lang="en-US" altLang="zh-CN" dirty="0">
                <a:latin typeface="宋体" panose="02010600030101010101" pitchFamily="2" charset="-122"/>
                <a:ea typeface="宋体" panose="02010600030101010101" pitchFamily="2" charset="-122"/>
              </a:rPr>
              <a:t>My NCBI</a:t>
            </a:r>
            <a:r>
              <a:rPr lang="zh-CN" altLang="en-US" dirty="0">
                <a:latin typeface="宋体" panose="02010600030101010101" pitchFamily="2" charset="-122"/>
                <a:ea typeface="宋体" panose="02010600030101010101" pitchFamily="2" charset="-122"/>
              </a:rPr>
              <a:t>的自定义过滤器功能定制常用的、适合自己的过滤器</a:t>
            </a:r>
            <a:r>
              <a:rPr lang="zh-CN" altLang="en-US" dirty="0"/>
              <a:t>。</a:t>
            </a:r>
          </a:p>
        </p:txBody>
      </p:sp>
    </p:spTree>
    <p:extLst>
      <p:ext uri="{BB962C8B-B14F-4D97-AF65-F5344CB8AC3E}">
        <p14:creationId xmlns:p14="http://schemas.microsoft.com/office/powerpoint/2010/main" val="2289326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lstStyle/>
          <a:p>
            <a:r>
              <a:rPr lang="en-US" altLang="zh-CN" dirty="0">
                <a:solidFill>
                  <a:schemeClr val="bg1"/>
                </a:solidFill>
              </a:rPr>
              <a:t>4.2 </a:t>
            </a:r>
            <a:r>
              <a:rPr lang="en-US" altLang="zh-CN" dirty="0" err="1">
                <a:solidFill>
                  <a:schemeClr val="bg1"/>
                </a:solidFill>
              </a:rPr>
              <a:t>pubmedplus</a:t>
            </a:r>
            <a:endParaRPr lang="zh-CN" altLang="en-US"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BEA3F5B9-447D-41A6-AB1C-F6AB4ACB1436}"/>
              </a:ext>
            </a:extLst>
          </p:cNvPr>
          <p:cNvSpPr txBox="1">
            <a:spLocks/>
          </p:cNvSpPr>
          <p:nvPr/>
        </p:nvSpPr>
        <p:spPr>
          <a:xfrm>
            <a:off x="669923" y="1126665"/>
            <a:ext cx="10850563" cy="537038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en-US" altLang="zh-CN" sz="2400" dirty="0">
                <a:latin typeface="Times New Roman" panose="02020603050405020304" pitchFamily="18" charset="0"/>
                <a:cs typeface="Times New Roman" panose="02020603050405020304" pitchFamily="18" charset="0"/>
                <a:hlinkClick r:id="rId5"/>
              </a:rPr>
              <a:t>http://www.pubmedplus.cn</a:t>
            </a:r>
            <a:endParaRPr lang="en-US" altLang="zh-CN" sz="2400" dirty="0">
              <a:latin typeface="Times New Roman" panose="02020603050405020304" pitchFamily="18" charset="0"/>
              <a:cs typeface="Times New Roman" panose="02020603050405020304" pitchFamily="18" charset="0"/>
            </a:endParaRPr>
          </a:p>
          <a:p>
            <a:pPr marL="0" indent="0">
              <a:lnSpc>
                <a:spcPct val="150000"/>
              </a:lnSpc>
              <a:buFont typeface="Arial" panose="020B0604020202020204" pitchFamily="34" charset="0"/>
              <a:buNone/>
              <a:defRPr/>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PubMedPlus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的名称来源于</a:t>
            </a:r>
            <a:r>
              <a:rPr lang="en-US" altLang="zh-CN" dirty="0">
                <a:latin typeface="Times New Roman" panose="02020603050405020304" pitchFamily="18" charset="0"/>
                <a:ea typeface="宋体" panose="02010600030101010101" pitchFamily="2" charset="-122"/>
                <a:cs typeface="Times New Roman" panose="02020603050405020304" pitchFamily="18" charset="0"/>
              </a:rPr>
              <a:t>PubMed</a:t>
            </a:r>
            <a:r>
              <a:rPr lang="zh-CN" altLang="en-US" dirty="0">
                <a:latin typeface="Times New Roman" panose="02020603050405020304" pitchFamily="18" charset="0"/>
                <a:ea typeface="宋体" panose="02010600030101010101" pitchFamily="2" charset="-122"/>
                <a:cs typeface="Times New Roman" panose="02020603050405020304" pitchFamily="18" charset="0"/>
              </a:rPr>
              <a:t>和</a:t>
            </a:r>
            <a:r>
              <a:rPr lang="en-US" altLang="zh-CN" dirty="0">
                <a:latin typeface="Times New Roman" panose="02020603050405020304" pitchFamily="18" charset="0"/>
                <a:ea typeface="宋体" panose="02010600030101010101" pitchFamily="2" charset="-122"/>
                <a:cs typeface="Times New Roman" panose="02020603050405020304" pitchFamily="18" charset="0"/>
              </a:rPr>
              <a:t>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。读者在</a:t>
            </a:r>
            <a:r>
              <a:rPr lang="en-US" altLang="zh-CN" dirty="0">
                <a:latin typeface="Times New Roman" panose="02020603050405020304" pitchFamily="18" charset="0"/>
                <a:ea typeface="宋体" panose="02010600030101010101" pitchFamily="2" charset="-122"/>
                <a:cs typeface="Times New Roman" panose="02020603050405020304" pitchFamily="18" charset="0"/>
              </a:rPr>
              <a:t>PubMed</a:t>
            </a:r>
            <a:r>
              <a:rPr lang="zh-CN" altLang="en-US" dirty="0">
                <a:latin typeface="Times New Roman" panose="02020603050405020304" pitchFamily="18" charset="0"/>
                <a:ea typeface="宋体" panose="02010600030101010101" pitchFamily="2" charset="-122"/>
                <a:cs typeface="Times New Roman" panose="02020603050405020304" pitchFamily="18" charset="0"/>
              </a:rPr>
              <a:t>输入任意检索式，复制到</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PubMedPlus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检索，都可以得到完全一致的结果；</a:t>
            </a:r>
            <a:r>
              <a:rPr lang="en-US" altLang="zh-CN" dirty="0">
                <a:latin typeface="Times New Roman" panose="02020603050405020304" pitchFamily="18" charset="0"/>
                <a:ea typeface="宋体" panose="02010600030101010101" pitchFamily="2" charset="-122"/>
                <a:cs typeface="Times New Roman" panose="02020603050405020304" pitchFamily="18" charset="0"/>
              </a:rPr>
              <a:t>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是指</a:t>
            </a:r>
            <a:r>
              <a:rPr lang="en-US" altLang="zh-CN" dirty="0" err="1">
                <a:latin typeface="Times New Roman" panose="02020603050405020304" pitchFamily="18" charset="0"/>
                <a:ea typeface="宋体" panose="02010600030101010101" pitchFamily="2" charset="-122"/>
                <a:cs typeface="Times New Roman" panose="02020603050405020304" pitchFamily="18" charset="0"/>
              </a:rPr>
              <a:t>PubMedPlus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拥有</a:t>
            </a:r>
            <a:r>
              <a:rPr lang="en-US" altLang="zh-CN" dirty="0">
                <a:latin typeface="Times New Roman" panose="02020603050405020304" pitchFamily="18" charset="0"/>
                <a:ea typeface="宋体" panose="02010600030101010101" pitchFamily="2" charset="-122"/>
                <a:cs typeface="Times New Roman" panose="02020603050405020304" pitchFamily="18" charset="0"/>
              </a:rPr>
              <a:t>PubMed</a:t>
            </a:r>
            <a:r>
              <a:rPr lang="zh-CN" altLang="en-US" dirty="0">
                <a:latin typeface="Times New Roman" panose="02020603050405020304" pitchFamily="18" charset="0"/>
                <a:ea typeface="宋体" panose="02010600030101010101" pitchFamily="2" charset="-122"/>
                <a:cs typeface="Times New Roman" panose="02020603050405020304" pitchFamily="18" charset="0"/>
              </a:rPr>
              <a:t>没有的功能。 </a:t>
            </a:r>
          </a:p>
          <a:p>
            <a:pPr>
              <a:lnSpc>
                <a:spcPct val="150000"/>
              </a:lnSpc>
              <a:defRPr/>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PubMedPlus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系统可以对年份、作者、主题词、中药、国家、城市等</a:t>
            </a:r>
            <a:r>
              <a:rPr lang="en-US" altLang="zh-CN" dirty="0">
                <a:latin typeface="Times New Roman" panose="02020603050405020304" pitchFamily="18" charset="0"/>
                <a:ea typeface="宋体" panose="02010600030101010101" pitchFamily="2" charset="-122"/>
                <a:cs typeface="Times New Roman" panose="02020603050405020304" pitchFamily="18" charset="0"/>
              </a:rPr>
              <a:t>30</a:t>
            </a:r>
            <a:r>
              <a:rPr lang="zh-CN" altLang="en-US" dirty="0">
                <a:latin typeface="Times New Roman" panose="02020603050405020304" pitchFamily="18" charset="0"/>
                <a:ea typeface="宋体" panose="02010600030101010101" pitchFamily="2" charset="-122"/>
                <a:cs typeface="Times New Roman" panose="02020603050405020304" pitchFamily="18" charset="0"/>
              </a:rPr>
              <a:t>多项进行聚类和统计，按照出现的频率展示</a:t>
            </a:r>
            <a:r>
              <a:rPr lang="en-US" altLang="zh-CN" dirty="0">
                <a:latin typeface="Times New Roman" panose="02020603050405020304" pitchFamily="18" charset="0"/>
                <a:ea typeface="宋体" panose="02010600030101010101" pitchFamily="2" charset="-122"/>
                <a:cs typeface="Times New Roman" panose="02020603050405020304" pitchFamily="18" charset="0"/>
              </a:rPr>
              <a:t>PubMed</a:t>
            </a:r>
            <a:r>
              <a:rPr lang="zh-CN" altLang="en-US" dirty="0">
                <a:latin typeface="Times New Roman" panose="02020603050405020304" pitchFamily="18" charset="0"/>
                <a:ea typeface="宋体" panose="02010600030101010101" pitchFamily="2" charset="-122"/>
                <a:cs typeface="Times New Roman" panose="02020603050405020304" pitchFamily="18" charset="0"/>
              </a:rPr>
              <a:t>的检索结果进行分面检索与聚类分析。可以把读者在</a:t>
            </a:r>
            <a:r>
              <a:rPr lang="en-US" altLang="zh-CN" dirty="0">
                <a:latin typeface="Times New Roman" panose="02020603050405020304" pitchFamily="18" charset="0"/>
                <a:ea typeface="宋体" panose="02010600030101010101" pitchFamily="2" charset="-122"/>
                <a:cs typeface="Times New Roman" panose="02020603050405020304" pitchFamily="18" charset="0"/>
              </a:rPr>
              <a:t>PubMed</a:t>
            </a:r>
            <a:r>
              <a:rPr lang="zh-CN" altLang="en-US" dirty="0">
                <a:latin typeface="Times New Roman" panose="02020603050405020304" pitchFamily="18" charset="0"/>
                <a:ea typeface="宋体" panose="02010600030101010101" pitchFamily="2" charset="-122"/>
                <a:cs typeface="Times New Roman" panose="02020603050405020304" pitchFamily="18" charset="0"/>
              </a:rPr>
              <a:t>的检索结果，按照期刊、机构、部门、给读者。</a:t>
            </a:r>
            <a:endParaRPr lang="en-US" altLang="zh-CN" dirty="0">
              <a:latin typeface="Times New Roman" panose="02020603050405020304" pitchFamily="18" charset="0"/>
              <a:ea typeface="宋体" panose="02010600030101010101" pitchFamily="2" charset="-122"/>
              <a:cs typeface="Times New Roman" panose="02020603050405020304" pitchFamily="18" charset="0"/>
            </a:endParaRPr>
          </a:p>
          <a:p>
            <a:pPr>
              <a:lnSpc>
                <a:spcPct val="150000"/>
              </a:lnSpc>
              <a:defRPr/>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PubMedPlus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有助于</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科研人员</a:t>
            </a:r>
            <a:r>
              <a:rPr lang="en-US" altLang="zh-CN" dirty="0">
                <a:latin typeface="Times New Roman" panose="02020603050405020304" pitchFamily="18" charset="0"/>
                <a:ea typeface="宋体" panose="02010600030101010101" pitchFamily="2" charset="-122"/>
                <a:cs typeface="Times New Roman" panose="02020603050405020304" pitchFamily="18" charset="0"/>
              </a:rPr>
              <a:t>"</a:t>
            </a:r>
            <a:r>
              <a:rPr lang="zh-CN" altLang="en-US" dirty="0">
                <a:latin typeface="Times New Roman" panose="02020603050405020304" pitchFamily="18" charset="0"/>
                <a:ea typeface="宋体" panose="02010600030101010101" pitchFamily="2" charset="-122"/>
                <a:cs typeface="Times New Roman" panose="02020603050405020304" pitchFamily="18" charset="0"/>
              </a:rPr>
              <a:t>对学者、机构、期刊以及研究领域进行学术评价和评估；</a:t>
            </a:r>
          </a:p>
          <a:p>
            <a:pPr>
              <a:lnSpc>
                <a:spcPct val="150000"/>
              </a:lnSpc>
              <a:defRPr/>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PubMedPlus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为各级各类的学术评价、大学或研究机构的学术排名、学科竞争力分析等提供补充数据；</a:t>
            </a:r>
          </a:p>
          <a:p>
            <a:pPr>
              <a:lnSpc>
                <a:spcPct val="150000"/>
              </a:lnSpc>
              <a:defRPr/>
            </a:pPr>
            <a:r>
              <a:rPr lang="en-US" altLang="zh-CN" dirty="0" err="1">
                <a:latin typeface="Times New Roman" panose="02020603050405020304" pitchFamily="18" charset="0"/>
                <a:ea typeface="宋体" panose="02010600030101010101" pitchFamily="2" charset="-122"/>
                <a:cs typeface="Times New Roman" panose="02020603050405020304" pitchFamily="18" charset="0"/>
              </a:rPr>
              <a:t>PubMedPlus</a:t>
            </a:r>
            <a:r>
              <a:rPr lang="zh-CN" altLang="en-US" dirty="0">
                <a:latin typeface="Times New Roman" panose="02020603050405020304" pitchFamily="18" charset="0"/>
                <a:ea typeface="宋体" panose="02010600030101010101" pitchFamily="2" charset="-122"/>
                <a:cs typeface="Times New Roman" panose="02020603050405020304" pitchFamily="18" charset="0"/>
              </a:rPr>
              <a:t>系统提供两类服务：检索分析服务和个性化定制服务（机构库文献分析，馆藏资源发现及全文揭示）。</a:t>
            </a:r>
          </a:p>
        </p:txBody>
      </p:sp>
    </p:spTree>
    <p:extLst>
      <p:ext uri="{BB962C8B-B14F-4D97-AF65-F5344CB8AC3E}">
        <p14:creationId xmlns:p14="http://schemas.microsoft.com/office/powerpoint/2010/main" val="13399298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6D379601-DECC-4D56-9045-E8ECFCCDAFE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67104" y="1080947"/>
            <a:ext cx="9732753" cy="5367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40680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dirty="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87458F91-903A-4519-B997-8D6F8CF0A5C4}"/>
              </a:ext>
            </a:extLst>
          </p:cNvPr>
          <p:cNvPicPr>
            <a:picLocks noChangeAspect="1"/>
          </p:cNvPicPr>
          <p:nvPr/>
        </p:nvPicPr>
        <p:blipFill rotWithShape="1">
          <a:blip r:embed="rId5">
            <a:extLst>
              <a:ext uri="{28A0092B-C50C-407E-A947-70E740481C1C}">
                <a14:useLocalDpi xmlns:a14="http://schemas.microsoft.com/office/drawing/2010/main" val="0"/>
              </a:ext>
            </a:extLst>
          </a:blip>
          <a:srcRect b="12336"/>
          <a:stretch/>
        </p:blipFill>
        <p:spPr bwMode="auto">
          <a:xfrm>
            <a:off x="669924" y="1028700"/>
            <a:ext cx="10976643" cy="541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0036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C9D90D41-98B2-4130-86B4-4CB4806E70C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6063" y="1080947"/>
            <a:ext cx="10734424" cy="561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28272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sp>
        <p:nvSpPr>
          <p:cNvPr id="2" name="标题 1"/>
          <p:cNvSpPr>
            <a:spLocks noGrp="1"/>
          </p:cNvSpPr>
          <p:nvPr>
            <p:ph type="title"/>
          </p:nvPr>
        </p:nvSpPr>
        <p:spPr>
          <a:xfrm>
            <a:off x="669924" y="248192"/>
            <a:ext cx="10850563" cy="584563"/>
          </a:xfrm>
        </p:spPr>
        <p:txBody>
          <a:bodyPr>
            <a:normAutofit fontScale="90000"/>
          </a:bodyPr>
          <a:lstStyle/>
          <a:p>
            <a:r>
              <a:rPr lang="en-US" altLang="zh-CN" sz="3600" dirty="0">
                <a:solidFill>
                  <a:schemeClr val="bg1"/>
                </a:solidFill>
              </a:rPr>
              <a:t>4.3 Open-</a:t>
            </a:r>
            <a:r>
              <a:rPr lang="en-US" altLang="zh-CN" sz="3600" dirty="0" err="1">
                <a:solidFill>
                  <a:schemeClr val="bg1"/>
                </a:solidFill>
              </a:rPr>
              <a:t>i</a:t>
            </a:r>
            <a:endParaRPr lang="zh-CN" altLang="en-US" sz="3600" dirty="0">
              <a:solidFill>
                <a:schemeClr val="bg1"/>
              </a:solidFill>
            </a:endParaRPr>
          </a:p>
        </p:txBody>
      </p:sp>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sp>
        <p:nvSpPr>
          <p:cNvPr id="7" name="内容占位符 2">
            <a:extLst>
              <a:ext uri="{FF2B5EF4-FFF2-40B4-BE49-F238E27FC236}">
                <a16:creationId xmlns:a16="http://schemas.microsoft.com/office/drawing/2014/main" id="{B2A2B6EC-A772-4471-82D8-108217A0063E}"/>
              </a:ext>
            </a:extLst>
          </p:cNvPr>
          <p:cNvSpPr txBox="1">
            <a:spLocks/>
          </p:cNvSpPr>
          <p:nvPr/>
        </p:nvSpPr>
        <p:spPr>
          <a:xfrm>
            <a:off x="669924" y="1341439"/>
            <a:ext cx="10607676" cy="49791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altLang="zh-CN" sz="2800" dirty="0">
                <a:latin typeface="宋体" panose="02010600030101010101" pitchFamily="2" charset="-122"/>
                <a:ea typeface="宋体" panose="02010600030101010101" pitchFamily="2" charset="-122"/>
                <a:hlinkClick r:id="rId5"/>
              </a:rPr>
              <a:t>https://openi.nlm.nih.gov</a:t>
            </a:r>
            <a:endParaRPr lang="en-US" altLang="zh-CN" sz="2800" dirty="0">
              <a:latin typeface="宋体" panose="02010600030101010101" pitchFamily="2" charset="-122"/>
              <a:ea typeface="宋体" panose="02010600030101010101" pitchFamily="2" charset="-122"/>
            </a:endParaRPr>
          </a:p>
          <a:p>
            <a:pPr>
              <a:lnSpc>
                <a:spcPct val="150000"/>
              </a:lnSpc>
            </a:pPr>
            <a:r>
              <a:rPr lang="zh-CN" altLang="en-US" sz="2800" dirty="0">
                <a:latin typeface="宋体" panose="02010600030101010101" pitchFamily="2" charset="-122"/>
                <a:ea typeface="宋体" panose="02010600030101010101" pitchFamily="2" charset="-122"/>
              </a:rPr>
              <a:t>国家医学图书馆的</a:t>
            </a:r>
            <a:r>
              <a:rPr lang="en-US" altLang="zh-CN" sz="2800" dirty="0">
                <a:latin typeface="宋体" panose="02010600030101010101" pitchFamily="2" charset="-122"/>
                <a:ea typeface="宋体" panose="02010600030101010101" pitchFamily="2" charset="-122"/>
              </a:rPr>
              <a:t>Open-</a:t>
            </a:r>
            <a:r>
              <a:rPr lang="en-US" altLang="zh-CN" sz="2800" dirty="0" err="1">
                <a:latin typeface="宋体" panose="02010600030101010101" pitchFamily="2" charset="-122"/>
                <a:ea typeface="宋体" panose="02010600030101010101" pitchFamily="2" charset="-122"/>
              </a:rPr>
              <a:t>i</a:t>
            </a:r>
            <a:r>
              <a:rPr lang="zh-CN" altLang="en-US" sz="2800" dirty="0">
                <a:latin typeface="宋体" panose="02010600030101010101" pitchFamily="2" charset="-122"/>
                <a:ea typeface="宋体" panose="02010600030101010101" pitchFamily="2" charset="-122"/>
              </a:rPr>
              <a:t>服务支持从开放源码文献和生物医学图像集合中搜索和检索摘要和图像</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包括图表、图表、临床图像等</a:t>
            </a:r>
            <a:r>
              <a:rPr lang="en-US" altLang="zh-CN" sz="2800" dirty="0">
                <a:latin typeface="宋体" panose="02010600030101010101" pitchFamily="2" charset="-122"/>
                <a:ea typeface="宋体" panose="02010600030101010101" pitchFamily="2" charset="-122"/>
              </a:rPr>
              <a:t>)</a:t>
            </a:r>
            <a:r>
              <a:rPr lang="zh-CN" altLang="en-US" sz="2800" dirty="0">
                <a:latin typeface="宋体" panose="02010600030101010101" pitchFamily="2" charset="-122"/>
                <a:ea typeface="宋体" panose="02010600030101010101" pitchFamily="2" charset="-122"/>
              </a:rPr>
              <a:t>。搜索可以使用文本查询和查询图像来完成。</a:t>
            </a:r>
            <a:endParaRPr lang="en-US" altLang="zh-CN" sz="2800" dirty="0">
              <a:latin typeface="宋体" panose="02010600030101010101" pitchFamily="2" charset="-122"/>
              <a:ea typeface="宋体" panose="02010600030101010101" pitchFamily="2" charset="-122"/>
            </a:endParaRPr>
          </a:p>
          <a:p>
            <a:pPr>
              <a:lnSpc>
                <a:spcPct val="150000"/>
              </a:lnSpc>
            </a:pPr>
            <a:r>
              <a:rPr lang="en-US" altLang="zh-CN" sz="2800" dirty="0">
                <a:latin typeface="宋体" panose="02010600030101010101" pitchFamily="2" charset="-122"/>
                <a:ea typeface="宋体" panose="02010600030101010101" pitchFamily="2" charset="-122"/>
              </a:rPr>
              <a:t>Open-</a:t>
            </a:r>
            <a:r>
              <a:rPr lang="en-US" altLang="zh-CN" sz="2800" dirty="0" err="1">
                <a:latin typeface="宋体" panose="02010600030101010101" pitchFamily="2" charset="-122"/>
                <a:ea typeface="宋体" panose="02010600030101010101" pitchFamily="2" charset="-122"/>
              </a:rPr>
              <a:t>i</a:t>
            </a:r>
            <a:r>
              <a:rPr lang="zh-CN" altLang="en-US" sz="2800" dirty="0">
                <a:latin typeface="宋体" panose="02010600030101010101" pitchFamily="2" charset="-122"/>
                <a:ea typeface="宋体" panose="02010600030101010101" pitchFamily="2" charset="-122"/>
              </a:rPr>
              <a:t>提供了对</a:t>
            </a:r>
            <a:r>
              <a:rPr lang="en-US" altLang="zh-CN" sz="2800" dirty="0">
                <a:latin typeface="宋体" panose="02010600030101010101" pitchFamily="2" charset="-122"/>
                <a:ea typeface="宋体" panose="02010600030101010101" pitchFamily="2" charset="-122"/>
              </a:rPr>
              <a:t>PubMed</a:t>
            </a:r>
            <a:r>
              <a:rPr lang="zh-CN" altLang="en-US" sz="2800" dirty="0">
                <a:latin typeface="宋体" panose="02010600030101010101" pitchFamily="2" charset="-122"/>
                <a:ea typeface="宋体" panose="02010600030101010101" pitchFamily="2" charset="-122"/>
              </a:rPr>
              <a:t>中心</a:t>
            </a:r>
            <a:r>
              <a:rPr lang="en-US" altLang="zh-CN" sz="2800" dirty="0">
                <a:latin typeface="宋体" panose="02010600030101010101" pitchFamily="2" charset="-122"/>
                <a:ea typeface="宋体" panose="02010600030101010101" pitchFamily="2" charset="-122"/>
              </a:rPr>
              <a:t>120</a:t>
            </a:r>
            <a:r>
              <a:rPr lang="zh-CN" altLang="en-US" sz="2800" dirty="0">
                <a:latin typeface="宋体" panose="02010600030101010101" pitchFamily="2" charset="-122"/>
                <a:ea typeface="宋体" panose="02010600030101010101" pitchFamily="2" charset="-122"/>
              </a:rPr>
              <a:t>万篇文章中</a:t>
            </a:r>
            <a:r>
              <a:rPr lang="en-US" altLang="zh-CN" sz="2800" dirty="0">
                <a:latin typeface="宋体" panose="02010600030101010101" pitchFamily="2" charset="-122"/>
                <a:ea typeface="宋体" panose="02010600030101010101" pitchFamily="2" charset="-122"/>
              </a:rPr>
              <a:t>370</a:t>
            </a:r>
            <a:r>
              <a:rPr lang="zh-CN" altLang="en-US" sz="2800" dirty="0">
                <a:latin typeface="宋体" panose="02010600030101010101" pitchFamily="2" charset="-122"/>
                <a:ea typeface="宋体" panose="02010600030101010101" pitchFamily="2" charset="-122"/>
              </a:rPr>
              <a:t>多万幅图像的访问；</a:t>
            </a:r>
            <a:r>
              <a:rPr lang="en-US" altLang="zh-CN" sz="2800" dirty="0">
                <a:latin typeface="宋体" panose="02010600030101010101" pitchFamily="2" charset="-122"/>
                <a:ea typeface="宋体" panose="02010600030101010101" pitchFamily="2" charset="-122"/>
              </a:rPr>
              <a:t>7,470</a:t>
            </a:r>
            <a:r>
              <a:rPr lang="zh-CN" altLang="en-US" sz="2800" dirty="0">
                <a:latin typeface="宋体" panose="02010600030101010101" pitchFamily="2" charset="-122"/>
                <a:ea typeface="宋体" panose="02010600030101010101" pitchFamily="2" charset="-122"/>
              </a:rPr>
              <a:t>例胸部</a:t>
            </a:r>
            <a:r>
              <a:rPr lang="en-US" altLang="zh-CN" sz="2800" dirty="0">
                <a:latin typeface="宋体" panose="02010600030101010101" pitchFamily="2" charset="-122"/>
                <a:ea typeface="宋体" panose="02010600030101010101" pitchFamily="2" charset="-122"/>
              </a:rPr>
              <a:t>x</a:t>
            </a:r>
            <a:r>
              <a:rPr lang="zh-CN" altLang="en-US" sz="2800" dirty="0">
                <a:latin typeface="宋体" panose="02010600030101010101" pitchFamily="2" charset="-122"/>
                <a:ea typeface="宋体" panose="02010600030101010101" pitchFamily="2" charset="-122"/>
              </a:rPr>
              <a:t>光片，</a:t>
            </a:r>
            <a:r>
              <a:rPr lang="en-US" altLang="zh-CN" sz="2800" dirty="0">
                <a:latin typeface="宋体" panose="02010600030101010101" pitchFamily="2" charset="-122"/>
                <a:ea typeface="宋体" panose="02010600030101010101" pitchFamily="2" charset="-122"/>
              </a:rPr>
              <a:t>3955</a:t>
            </a:r>
            <a:r>
              <a:rPr lang="zh-CN" altLang="en-US" sz="2800" dirty="0">
                <a:latin typeface="宋体" panose="02010600030101010101" pitchFamily="2" charset="-122"/>
                <a:ea typeface="宋体" panose="02010600030101010101" pitchFamily="2" charset="-122"/>
              </a:rPr>
              <a:t>例放射学报告</a:t>
            </a:r>
            <a:r>
              <a:rPr lang="en-US" altLang="zh-CN" sz="2800" dirty="0">
                <a:latin typeface="宋体" panose="02010600030101010101" pitchFamily="2" charset="-122"/>
                <a:ea typeface="宋体" panose="02010600030101010101" pitchFamily="2" charset="-122"/>
              </a:rPr>
              <a:t>;67517</a:t>
            </a:r>
            <a:r>
              <a:rPr lang="zh-CN" altLang="en-US" sz="2800" dirty="0">
                <a:latin typeface="宋体" panose="02010600030101010101" pitchFamily="2" charset="-122"/>
                <a:ea typeface="宋体" panose="02010600030101010101" pitchFamily="2" charset="-122"/>
              </a:rPr>
              <a:t>幅图像来自</a:t>
            </a:r>
            <a:r>
              <a:rPr lang="en-US" altLang="zh-CN" sz="2800" dirty="0">
                <a:latin typeface="宋体" panose="02010600030101010101" pitchFamily="2" charset="-122"/>
                <a:ea typeface="宋体" panose="02010600030101010101" pitchFamily="2" charset="-122"/>
              </a:rPr>
              <a:t>NLM</a:t>
            </a:r>
            <a:r>
              <a:rPr lang="zh-CN" altLang="en-US" sz="2800" dirty="0">
                <a:latin typeface="宋体" panose="02010600030101010101" pitchFamily="2" charset="-122"/>
                <a:ea typeface="宋体" panose="02010600030101010101" pitchFamily="2" charset="-122"/>
              </a:rPr>
              <a:t>医学收藏的历史</a:t>
            </a:r>
            <a:r>
              <a:rPr lang="en-US" altLang="zh-CN" sz="2800" dirty="0">
                <a:latin typeface="宋体" panose="02010600030101010101" pitchFamily="2" charset="-122"/>
                <a:ea typeface="宋体" panose="02010600030101010101" pitchFamily="2" charset="-122"/>
              </a:rPr>
              <a:t>;2064</a:t>
            </a:r>
            <a:r>
              <a:rPr lang="zh-CN" altLang="en-US" sz="2800" dirty="0">
                <a:latin typeface="宋体" panose="02010600030101010101" pitchFamily="2" charset="-122"/>
                <a:ea typeface="宋体" panose="02010600030101010101" pitchFamily="2" charset="-122"/>
              </a:rPr>
              <a:t>幅骨科插图。</a:t>
            </a:r>
          </a:p>
        </p:txBody>
      </p:sp>
    </p:spTree>
    <p:extLst>
      <p:ext uri="{BB962C8B-B14F-4D97-AF65-F5344CB8AC3E}">
        <p14:creationId xmlns:p14="http://schemas.microsoft.com/office/powerpoint/2010/main" val="262811028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ṡḻîdê"/>
          <p:cNvSpPr/>
          <p:nvPr/>
        </p:nvSpPr>
        <p:spPr>
          <a:xfrm>
            <a:off x="0" y="0"/>
            <a:ext cx="12192000" cy="4159045"/>
          </a:xfrm>
          <a:prstGeom prst="rect">
            <a:avLst/>
          </a:prstGeom>
          <a:solidFill>
            <a:srgbClr val="0E419C"/>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a:ea typeface="微软雅黑" panose="020B0503020204020204" pitchFamily="34" charset="-122"/>
              <a:cs typeface="+mn-cs"/>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482448" cy="1479808"/>
          </a:xfrm>
          <a:prstGeom prst="rect">
            <a:avLst/>
          </a:prstGeom>
        </p:spPr>
      </p:pic>
      <p:pic>
        <p:nvPicPr>
          <p:cNvPr id="78" name="图片 77">
            <a:extLst>
              <a:ext uri="{FF2B5EF4-FFF2-40B4-BE49-F238E27FC236}">
                <a16:creationId xmlns:a16="http://schemas.microsoft.com/office/drawing/2014/main" id="{B88CC033-2592-4129-B63D-B1DD45FFA11B}"/>
              </a:ext>
            </a:extLst>
          </p:cNvPr>
          <p:cNvPicPr>
            <a:picLocks noChangeAspect="1"/>
          </p:cNvPicPr>
          <p:nvPr>
            <p:custDataLst>
              <p:tags r:id="rId1"/>
            </p:custDataLst>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099945" y="1549512"/>
            <a:ext cx="8949055" cy="5219065"/>
          </a:xfrm>
          <a:prstGeom prst="rect">
            <a:avLst/>
          </a:prstGeom>
        </p:spPr>
      </p:pic>
      <p:sp>
        <p:nvSpPr>
          <p:cNvPr id="81" name="iš1íḍè">
            <a:extLst>
              <a:ext uri="{FF2B5EF4-FFF2-40B4-BE49-F238E27FC236}">
                <a16:creationId xmlns:a16="http://schemas.microsoft.com/office/drawing/2014/main" id="{EECFD3A7-2956-4F03-BACD-A633ED62578F}"/>
              </a:ext>
            </a:extLst>
          </p:cNvPr>
          <p:cNvSpPr/>
          <p:nvPr/>
        </p:nvSpPr>
        <p:spPr>
          <a:xfrm>
            <a:off x="291588" y="1028700"/>
            <a:ext cx="11608824" cy="5615448"/>
          </a:xfrm>
          <a:prstGeom prst="rect">
            <a:avLst/>
          </a:prstGeom>
          <a:solidFill>
            <a:schemeClr val="bg1"/>
          </a:solidFill>
          <a:ln>
            <a:noFill/>
          </a:ln>
          <a:effectLst>
            <a:outerShdw blurRad="139700" dist="63500" dir="3900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500" b="1" i="0" u="none" strike="noStrike" kern="1200" cap="none" spc="300" normalizeH="0" baseline="0" noProof="0">
              <a:ln>
                <a:noFill/>
              </a:ln>
              <a:solidFill>
                <a:srgbClr val="0070C0"/>
              </a:solidFill>
              <a:effectLst/>
              <a:uLnTx/>
              <a:uFillTx/>
              <a:latin typeface="Arial" panose="020B0604020202020204"/>
              <a:ea typeface="微软雅黑" panose="020B0503020204020204" pitchFamily="34" charset="-122"/>
              <a:cs typeface="+mn-cs"/>
            </a:endParaRPr>
          </a:p>
        </p:txBody>
      </p:sp>
      <p:pic>
        <p:nvPicPr>
          <p:cNvPr id="7" name="图片 3">
            <a:extLst>
              <a:ext uri="{FF2B5EF4-FFF2-40B4-BE49-F238E27FC236}">
                <a16:creationId xmlns:a16="http://schemas.microsoft.com/office/drawing/2014/main" id="{79849E32-CB80-43FA-9345-0C47C7279B9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57425" y="1"/>
            <a:ext cx="7677150" cy="583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4">
            <a:extLst>
              <a:ext uri="{FF2B5EF4-FFF2-40B4-BE49-F238E27FC236}">
                <a16:creationId xmlns:a16="http://schemas.microsoft.com/office/drawing/2014/main" id="{E47D3B0D-8971-4D53-93A2-F228A69D041F}"/>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02114" y="687388"/>
            <a:ext cx="166687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a:extLst>
              <a:ext uri="{FF2B5EF4-FFF2-40B4-BE49-F238E27FC236}">
                <a16:creationId xmlns:a16="http://schemas.microsoft.com/office/drawing/2014/main" id="{3B8834B4-D9CE-4B7E-80E3-91D754324CC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180138" y="1268414"/>
            <a:ext cx="2609850" cy="159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6">
            <a:extLst>
              <a:ext uri="{FF2B5EF4-FFF2-40B4-BE49-F238E27FC236}">
                <a16:creationId xmlns:a16="http://schemas.microsoft.com/office/drawing/2014/main" id="{C1C575D5-0A3B-428C-8801-CC0B5B9683BA}"/>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737600" y="-1"/>
            <a:ext cx="1828800" cy="6644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83907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0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2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3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4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5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6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7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8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ags/tag9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9523.023622047243,&quot;width&quot;:16329.047244094489}"/>
</p:tagLst>
</file>

<file path=ppt/theme/theme1.xml><?xml version="1.0" encoding="utf-8"?>
<a:theme xmlns:a="http://schemas.openxmlformats.org/drawingml/2006/main" name="主题5">
  <a:themeElements>
    <a:clrScheme name="20171020-02">
      <a:dk1>
        <a:srgbClr val="000000"/>
      </a:dk1>
      <a:lt1>
        <a:srgbClr val="FFFFFF"/>
      </a:lt1>
      <a:dk2>
        <a:srgbClr val="778495"/>
      </a:dk2>
      <a:lt2>
        <a:srgbClr val="F0F0F0"/>
      </a:lt2>
      <a:accent1>
        <a:srgbClr val="2B4E72"/>
      </a:accent1>
      <a:accent2>
        <a:srgbClr val="2790B0"/>
      </a:accent2>
      <a:accent3>
        <a:srgbClr val="94BA65"/>
      </a:accent3>
      <a:accent4>
        <a:srgbClr val="353432"/>
      </a:accent4>
      <a:accent5>
        <a:srgbClr val="4E4D4A"/>
      </a:accent5>
      <a:accent6>
        <a:srgbClr val="BFBFBF"/>
      </a:accent6>
      <a:hlink>
        <a:srgbClr val="0077B5"/>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TotalTime>
  <Words>3265</Words>
  <Application>Microsoft Office PowerPoint</Application>
  <PresentationFormat>宽屏</PresentationFormat>
  <Paragraphs>268</Paragraphs>
  <Slides>121</Slides>
  <Notes>1</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121</vt:i4>
      </vt:variant>
    </vt:vector>
  </HeadingPairs>
  <TitlesOfParts>
    <vt:vector size="140" baseType="lpstr">
      <vt:lpstr>Adobe Gothic Std B</vt:lpstr>
      <vt:lpstr>BlinkMacSystemFont</vt:lpstr>
      <vt:lpstr>Roboto Light</vt:lpstr>
      <vt:lpstr>system-ui</vt:lpstr>
      <vt:lpstr>等线</vt:lpstr>
      <vt:lpstr>黑体</vt:lpstr>
      <vt:lpstr>华文宋体</vt:lpstr>
      <vt:lpstr>思源黑体 CN Light</vt:lpstr>
      <vt:lpstr>宋体</vt:lpstr>
      <vt:lpstr>微软雅黑</vt:lpstr>
      <vt:lpstr>幼圆</vt:lpstr>
      <vt:lpstr>Arial</vt:lpstr>
      <vt:lpstr>Arial Black</vt:lpstr>
      <vt:lpstr>Century Gothic</vt:lpstr>
      <vt:lpstr>Tahoma</vt:lpstr>
      <vt:lpstr>Times New Roman</vt:lpstr>
      <vt:lpstr>Wingdings</vt:lpstr>
      <vt:lpstr>Wingdings 2</vt:lpstr>
      <vt:lpstr>主题5</vt:lpstr>
      <vt:lpstr>PowerPoint 演示文稿</vt:lpstr>
      <vt:lpstr>PowerPoint 演示文稿</vt:lpstr>
      <vt:lpstr>PowerPoint 演示文稿</vt:lpstr>
      <vt:lpstr>1.1 简介</vt:lpstr>
      <vt:lpstr>1.2 数据来源</vt:lpstr>
      <vt:lpstr>PowerPoint 演示文稿</vt:lpstr>
      <vt:lpstr>PowerPoint 演示文稿</vt:lpstr>
      <vt:lpstr>2.1 记录字段和格式</vt:lpstr>
      <vt:lpstr>2.1 字段标识符</vt:lpstr>
      <vt:lpstr>2.3 关键词</vt:lpstr>
      <vt:lpstr>2.4 主题词</vt:lpstr>
      <vt:lpstr>主题词和关键词的关系</vt:lpstr>
      <vt:lpstr>2.5 医学主题词表</vt:lpstr>
      <vt:lpstr>Mesh词表主页</vt:lpstr>
      <vt:lpstr>Mesh表的结构</vt:lpstr>
      <vt:lpstr>PowerPoint 演示文稿</vt:lpstr>
      <vt:lpstr>PowerPoint 演示文稿</vt:lpstr>
      <vt:lpstr>树状结构表（Categories and Subcategories） </vt:lpstr>
      <vt:lpstr>PowerPoint 演示文稿</vt:lpstr>
      <vt:lpstr>PowerPoint 演示文稿</vt:lpstr>
      <vt:lpstr>PowerPoint 演示文稿</vt:lpstr>
      <vt:lpstr>PowerPoint 演示文稿</vt:lpstr>
      <vt:lpstr>PowerPoint 演示文稿</vt:lpstr>
      <vt:lpstr>副主题词（Subheadings/Qualifiers）</vt:lpstr>
      <vt:lpstr>主题词与副主题词的组配规则</vt:lpstr>
      <vt:lpstr>2.6 检索规则-词汇自动转换</vt:lpstr>
      <vt:lpstr>PowerPoint 演示文稿</vt:lpstr>
      <vt:lpstr>PowerPoint 演示文稿</vt:lpstr>
      <vt:lpstr>PowerPoint 演示文稿</vt:lpstr>
      <vt:lpstr>转换结果</vt:lpstr>
      <vt:lpstr>2.7 检索规则-短语检索</vt:lpstr>
      <vt:lpstr>2.8 截词检索</vt:lpstr>
      <vt:lpstr>2.9 检索规则-布尔逻辑运算</vt:lpstr>
      <vt:lpstr>PowerPoint 演示文稿</vt:lpstr>
      <vt:lpstr>PowerPoint 演示文稿</vt:lpstr>
      <vt:lpstr>3.1 基本检索</vt:lpstr>
      <vt:lpstr>PowerPoint 演示文稿</vt:lpstr>
      <vt:lpstr>PowerPoint 演示文稿</vt:lpstr>
      <vt:lpstr>PowerPoint 演示文稿</vt:lpstr>
      <vt:lpstr>基本检索实例</vt:lpstr>
      <vt:lpstr>PowerPoint 演示文稿</vt:lpstr>
      <vt:lpstr>3.2 高级检索：一般限制题目或摘要</vt:lpstr>
      <vt:lpstr>PowerPoint 演示文稿</vt:lpstr>
      <vt:lpstr>PowerPoint 演示文稿</vt:lpstr>
      <vt:lpstr>3.3 文献筛选</vt:lpstr>
      <vt:lpstr>3.4 主题词检索</vt:lpstr>
      <vt:lpstr>主题词检索选择</vt:lpstr>
      <vt:lpstr>副主题词选择</vt:lpstr>
      <vt:lpstr>PowerPoint 演示文稿</vt:lpstr>
      <vt:lpstr>PowerPoint 演示文稿</vt:lpstr>
      <vt:lpstr>例子</vt:lpstr>
      <vt:lpstr>例子</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例子2</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几种检索方法的对比</vt:lpstr>
      <vt:lpstr>快速检索</vt:lpstr>
      <vt:lpstr>3.  高级检索</vt:lpstr>
      <vt:lpstr>4. Clinical Queries</vt:lpstr>
      <vt:lpstr>5. Mesh 检索</vt:lpstr>
      <vt:lpstr>PowerPoint 演示文稿</vt:lpstr>
      <vt:lpstr>检索式的选择</vt:lpstr>
      <vt:lpstr>PowerPoint 演示文稿</vt:lpstr>
      <vt:lpstr>4.1 PubMed Clinical Queries(临床查询)</vt:lpstr>
      <vt:lpstr>PowerPoint 演示文稿</vt:lpstr>
      <vt:lpstr>PowerPoint 演示文稿</vt:lpstr>
      <vt:lpstr>PowerPoint 演示文稿</vt:lpstr>
      <vt:lpstr>PowerPoint 演示文稿</vt:lpstr>
      <vt:lpstr>PowerPoint 演示文稿</vt:lpstr>
      <vt:lpstr>PowerPoint 演示文稿</vt:lpstr>
      <vt:lpstr>临床查询的优缺点</vt:lpstr>
      <vt:lpstr>4.2 pubmedplus</vt:lpstr>
      <vt:lpstr>PowerPoint 演示文稿</vt:lpstr>
      <vt:lpstr>PowerPoint 演示文稿</vt:lpstr>
      <vt:lpstr>PowerPoint 演示文稿</vt:lpstr>
      <vt:lpstr>4.3 Open-i</vt:lpstr>
      <vt:lpstr>PowerPoint 演示文稿</vt:lpstr>
      <vt:lpstr>PowerPoint 演示文稿</vt:lpstr>
      <vt:lpstr>PowerPoint 演示文稿</vt:lpstr>
      <vt:lpstr>4.4 VizioMetrics</vt:lpstr>
      <vt:lpstr>PowerPoint 演示文稿</vt:lpstr>
      <vt:lpstr>PowerPoint 演示文稿</vt:lpstr>
      <vt:lpstr>1. 简介</vt:lpstr>
      <vt:lpstr>PowerPoint 演示文稿</vt:lpstr>
      <vt:lpstr>PowerPoint 演示文稿</vt:lpstr>
      <vt:lpstr>4.5 Pubmed插件</vt:lpstr>
      <vt:lpstr>EasyPubMed </vt:lpstr>
      <vt:lpstr>PowerPoint 演示文稿</vt:lpstr>
      <vt:lpstr>PowerPoint 演示文稿</vt:lpstr>
      <vt:lpstr>https://github.com/naivenaive/EasyPubMed</vt:lpstr>
      <vt:lpstr>PowerPoint 演示文稿</vt:lpstr>
      <vt:lpstr>easyScholar</vt:lpstr>
      <vt:lpstr>PowerPoint 演示文稿</vt:lpstr>
      <vt:lpstr>PowerPoint 演示文稿</vt:lpstr>
      <vt:lpstr>PowerPoint 演示文稿</vt:lpstr>
      <vt:lpstr>Pubmed Impact Factor</vt:lpstr>
      <vt:lpstr>PowerPoint 演示文稿</vt:lpstr>
      <vt:lpstr>回顾</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傅 永鸿</dc:creator>
  <cp:lastModifiedBy>lib016</cp:lastModifiedBy>
  <cp:revision>78</cp:revision>
  <dcterms:created xsi:type="dcterms:W3CDTF">2018-10-08T12:30:00Z</dcterms:created>
  <dcterms:modified xsi:type="dcterms:W3CDTF">2022-09-26T09:58:28Z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8A95EEEC9C5745C2B96A08462E29DBB5</vt:lpwstr>
  </property>
  <property fmtid="{D5CDD505-2E9C-101B-9397-08002B2CF9AE}" pid="3" name="KSOProductBuildVer">
    <vt:lpwstr>2052-11.1.0.11691</vt:lpwstr>
  </property>
</Properties>
</file>