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64" r:id="rId4"/>
    <p:sldId id="266" r:id="rId5"/>
    <p:sldId id="267" r:id="rId6"/>
    <p:sldId id="268" r:id="rId7"/>
    <p:sldId id="283" r:id="rId8"/>
    <p:sldId id="265" r:id="rId9"/>
    <p:sldId id="276" r:id="rId10"/>
    <p:sldId id="277" r:id="rId11"/>
    <p:sldId id="278" r:id="rId12"/>
    <p:sldId id="280" r:id="rId13"/>
    <p:sldId id="281" r:id="rId14"/>
    <p:sldId id="282" r:id="rId15"/>
    <p:sldId id="258" r:id="rId16"/>
    <p:sldId id="259" r:id="rId17"/>
    <p:sldId id="292" r:id="rId18"/>
    <p:sldId id="284" r:id="rId19"/>
    <p:sldId id="285" r:id="rId20"/>
    <p:sldId id="286" r:id="rId21"/>
    <p:sldId id="287" r:id="rId22"/>
    <p:sldId id="288" r:id="rId23"/>
    <p:sldId id="260" r:id="rId24"/>
    <p:sldId id="291" r:id="rId25"/>
    <p:sldId id="293" r:id="rId26"/>
    <p:sldId id="295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8" autoAdjust="0"/>
    <p:restoredTop sz="94660"/>
  </p:normalViewPr>
  <p:slideViewPr>
    <p:cSldViewPr>
      <p:cViewPr varScale="1">
        <p:scale>
          <a:sx n="65" d="100"/>
          <a:sy n="65" d="100"/>
        </p:scale>
        <p:origin x="-9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90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CD1B9-485E-4C6F-9162-92BF0D4F9C6E}" type="datetimeFigureOut">
              <a:rPr lang="zh-CN" altLang="en-US" smtClean="0"/>
              <a:pPr/>
              <a:t>2013/6/4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D07AE-6B91-4720-A2EF-6291CAF61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DBAC1-CAE5-4D18-B587-FCAC1C6571C5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7A934-FAB7-491E-A741-325105E22E84}" type="slidenum">
              <a:rPr lang="zh-CN" altLang="en-US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FBAA4-81C8-4367-A6A6-0246A248CA8B}" type="slidenum">
              <a:rPr lang="zh-CN" altLang="en-US"/>
              <a:pPr/>
              <a:t>6</a:t>
            </a:fld>
            <a:endParaRPr lang="en-US" altLang="zh-CN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z="1000" smtClean="0"/>
              <a:t>会议文献是指各种科学技术会议上所发表的论文、报告稿、讲演稿等与会议有关的文献。相比传统期刊，它提供了一个更快了解新知的途径，并且更加专注在某一个研究方向。我们可以通过关注某一二个</a:t>
            </a:r>
            <a:r>
              <a:rPr lang="en-US" altLang="zh-CN" sz="1000" smtClean="0"/>
              <a:t>OSA</a:t>
            </a:r>
            <a:r>
              <a:rPr lang="zh-CN" altLang="en-US" sz="1000" smtClean="0"/>
              <a:t>的会议录文献，对相关主题的研究进行持续性地跟踪了解。</a:t>
            </a:r>
            <a:r>
              <a:rPr lang="en-US" altLang="zh-CN" sz="1000" smtClean="0"/>
              <a:t>OSA</a:t>
            </a:r>
            <a:r>
              <a:rPr lang="zh-CN" altLang="en-US" sz="1000" smtClean="0"/>
              <a:t>举办的会议，将光学和光子学领域的科学家、工程师、教育家、技术人员及商业领袖汇集在一起；交流光学领域最前沿的研究成果。会议录共收录了自</a:t>
            </a:r>
            <a:r>
              <a:rPr lang="en-US" altLang="zh-CN" sz="1000" smtClean="0"/>
              <a:t>1979</a:t>
            </a:r>
            <a:r>
              <a:rPr lang="zh-CN" altLang="en-US" sz="1000" smtClean="0"/>
              <a:t>年以来的</a:t>
            </a:r>
            <a:r>
              <a:rPr lang="en-US" altLang="zh-CN" sz="1000" smtClean="0"/>
              <a:t>260</a:t>
            </a:r>
            <a:r>
              <a:rPr lang="zh-CN" altLang="en-US" sz="1000" smtClean="0"/>
              <a:t>卷，约</a:t>
            </a:r>
            <a:r>
              <a:rPr lang="en-US" altLang="zh-CN" sz="1000" smtClean="0"/>
              <a:t>50,000</a:t>
            </a:r>
            <a:r>
              <a:rPr lang="zh-CN" altLang="en-US" sz="1000" smtClean="0"/>
              <a:t>篇文章；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76147-641D-40A6-9138-F694DB176F00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-24"/>
            <a:ext cx="9144000" cy="571504"/>
            <a:chOff x="0" y="-24"/>
            <a:chExt cx="9144000" cy="571504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0"/>
              <a:ext cx="2643174" cy="571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梯形 11"/>
            <p:cNvSpPr/>
            <p:nvPr userDrawn="1"/>
          </p:nvSpPr>
          <p:spPr>
            <a:xfrm>
              <a:off x="2285984" y="0"/>
              <a:ext cx="928694" cy="571480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3714744" y="0"/>
              <a:ext cx="5429256" cy="57148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梯形 13"/>
            <p:cNvSpPr/>
            <p:nvPr userDrawn="1"/>
          </p:nvSpPr>
          <p:spPr>
            <a:xfrm rot="10800000">
              <a:off x="3143240" y="0"/>
              <a:ext cx="928694" cy="571480"/>
            </a:xfrm>
            <a:prstGeom prst="trapezoid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-24"/>
              <a:ext cx="1714512" cy="56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916779"/>
            <a:ext cx="2136935" cy="86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 userDrawn="1"/>
        </p:nvSpPr>
        <p:spPr>
          <a:xfrm flipH="1">
            <a:off x="6786574" y="6558624"/>
            <a:ext cx="45719" cy="2857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000124"/>
          </a:xfrm>
        </p:spPr>
        <p:txBody>
          <a:bodyPr>
            <a:normAutofit/>
          </a:bodyPr>
          <a:lstStyle>
            <a:lvl1pPr>
              <a:defRPr sz="40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28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Calibri" pitchFamily="34" charset="0"/>
              <a:buChar char="–"/>
              <a:defRPr sz="24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Calibri" pitchFamily="34" charset="0"/>
              <a:buChar char="–"/>
              <a:defRPr sz="20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Calibri" pitchFamily="34" charset="0"/>
              <a:buChar char="–"/>
              <a:defRPr sz="18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Calibri" pitchFamily="34" charset="0"/>
              <a:buChar char="–"/>
              <a:defRPr sz="1800"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0" y="-24"/>
            <a:ext cx="9144000" cy="571504"/>
            <a:chOff x="0" y="-24"/>
            <a:chExt cx="9144000" cy="571504"/>
          </a:xfrm>
        </p:grpSpPr>
        <p:sp>
          <p:nvSpPr>
            <p:cNvPr id="9" name="矩形 8"/>
            <p:cNvSpPr/>
            <p:nvPr userDrawn="1"/>
          </p:nvSpPr>
          <p:spPr>
            <a:xfrm>
              <a:off x="0" y="0"/>
              <a:ext cx="2643174" cy="571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梯形 9"/>
            <p:cNvSpPr/>
            <p:nvPr userDrawn="1"/>
          </p:nvSpPr>
          <p:spPr>
            <a:xfrm>
              <a:off x="2285984" y="0"/>
              <a:ext cx="928694" cy="571480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3714744" y="0"/>
              <a:ext cx="5429256" cy="57148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梯形 11"/>
            <p:cNvSpPr/>
            <p:nvPr userDrawn="1"/>
          </p:nvSpPr>
          <p:spPr>
            <a:xfrm rot="10800000">
              <a:off x="3143240" y="0"/>
              <a:ext cx="928694" cy="571480"/>
            </a:xfrm>
            <a:prstGeom prst="trapezoid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387" name="Picture 3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-24"/>
              <a:ext cx="1714512" cy="56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389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916779"/>
            <a:ext cx="2136935" cy="86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 userDrawn="1"/>
        </p:nvSpPr>
        <p:spPr>
          <a:xfrm flipH="1">
            <a:off x="6786574" y="6558624"/>
            <a:ext cx="45719" cy="2857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-24"/>
            <a:ext cx="9144000" cy="571504"/>
            <a:chOff x="0" y="-24"/>
            <a:chExt cx="9144000" cy="571504"/>
          </a:xfrm>
        </p:grpSpPr>
        <p:sp>
          <p:nvSpPr>
            <p:cNvPr id="6" name="矩形 5"/>
            <p:cNvSpPr/>
            <p:nvPr userDrawn="1"/>
          </p:nvSpPr>
          <p:spPr>
            <a:xfrm>
              <a:off x="0" y="0"/>
              <a:ext cx="2643174" cy="571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梯形 6"/>
            <p:cNvSpPr/>
            <p:nvPr userDrawn="1"/>
          </p:nvSpPr>
          <p:spPr>
            <a:xfrm>
              <a:off x="2285984" y="0"/>
              <a:ext cx="928694" cy="571480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3714744" y="0"/>
              <a:ext cx="5429256" cy="57148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/>
            <p:cNvSpPr/>
            <p:nvPr userDrawn="1"/>
          </p:nvSpPr>
          <p:spPr>
            <a:xfrm rot="10800000">
              <a:off x="3143240" y="0"/>
              <a:ext cx="928694" cy="571480"/>
            </a:xfrm>
            <a:prstGeom prst="trapezoid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-24"/>
              <a:ext cx="1714512" cy="56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ticsinfobase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group.com.c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group.com.c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OSA</a:t>
            </a:r>
            <a:r>
              <a:rPr lang="zh-CN" altLang="en-US" dirty="0" smtClean="0"/>
              <a:t>数据库使用指南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11451" y="4429132"/>
            <a:ext cx="3960813" cy="1295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2000" b="0" dirty="0" smtClean="0">
                <a:solidFill>
                  <a:schemeClr val="tx1"/>
                </a:solidFill>
                <a:ea typeface="宋体" charset="-122"/>
              </a:rPr>
              <a:t>2013</a:t>
            </a:r>
          </a:p>
          <a:p>
            <a:pPr eaLnBrk="1" hangingPunct="1"/>
            <a:r>
              <a:rPr lang="en-US" altLang="zh-CN" sz="2000" b="0" dirty="0" smtClean="0">
                <a:solidFill>
                  <a:schemeClr val="tx1"/>
                </a:solidFill>
                <a:ea typeface="宋体" charset="-122"/>
              </a:rPr>
              <a:t>iGroup</a:t>
            </a:r>
            <a:r>
              <a:rPr lang="zh-CN" altLang="en-US" sz="2000" dirty="0" smtClean="0">
                <a:solidFill>
                  <a:schemeClr val="tx1"/>
                </a:solidFill>
                <a:ea typeface="宋体" charset="-122"/>
              </a:rPr>
              <a:t>亚太资讯</a:t>
            </a:r>
            <a:r>
              <a:rPr lang="en-US" altLang="zh-CN" sz="200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zh-CN" altLang="en-US" sz="2000" dirty="0" smtClean="0">
                <a:solidFill>
                  <a:schemeClr val="tx1"/>
                </a:solidFill>
                <a:ea typeface="宋体" charset="-122"/>
              </a:rPr>
              <a:t>中国</a:t>
            </a:r>
            <a:r>
              <a:rPr lang="en-US" altLang="zh-CN" sz="2000" dirty="0" smtClean="0">
                <a:solidFill>
                  <a:schemeClr val="tx1"/>
                </a:solidFill>
                <a:ea typeface="宋体" charset="-122"/>
              </a:rPr>
              <a:t>)</a:t>
            </a:r>
            <a:r>
              <a:rPr lang="zh-CN" altLang="en-US" sz="2000" dirty="0" smtClean="0">
                <a:solidFill>
                  <a:schemeClr val="tx1"/>
                </a:solidFill>
                <a:ea typeface="宋体" charset="-122"/>
              </a:rPr>
              <a:t>有限公司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OSA</a:t>
            </a:r>
            <a:r>
              <a:rPr lang="zh-CN" altLang="en-US" dirty="0" smtClean="0"/>
              <a:t>主要期刊介绍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>
                <a:ea typeface="宋体" charset="-122"/>
              </a:rPr>
              <a:t>Optics Express</a:t>
            </a:r>
            <a:r>
              <a:rPr lang="zh-CN" altLang="en-US" dirty="0" smtClean="0">
                <a:ea typeface="宋体" charset="-122"/>
              </a:rPr>
              <a:t>（</a:t>
            </a:r>
            <a:r>
              <a:rPr lang="en-US" altLang="zh-CN" dirty="0" err="1" smtClean="0">
                <a:ea typeface="宋体" charset="-122"/>
              </a:rPr>
              <a:t>OpEx</a:t>
            </a:r>
            <a:r>
              <a:rPr lang="zh-CN" altLang="en-US" dirty="0" smtClean="0">
                <a:ea typeface="宋体" charset="-122"/>
              </a:rPr>
              <a:t>）</a:t>
            </a:r>
            <a:r>
              <a:rPr lang="en-US" altLang="zh-CN" dirty="0" smtClean="0">
                <a:ea typeface="宋体" charset="-122"/>
              </a:rPr>
              <a:t>《</a:t>
            </a:r>
            <a:r>
              <a:rPr lang="zh-CN" altLang="en-US" dirty="0" smtClean="0">
                <a:ea typeface="宋体" charset="-122"/>
              </a:rPr>
              <a:t>光学快讯</a:t>
            </a:r>
            <a:r>
              <a:rPr lang="en-US" altLang="zh-CN" dirty="0" smtClean="0">
                <a:ea typeface="宋体" charset="-122"/>
              </a:rPr>
              <a:t>》</a:t>
            </a:r>
          </a:p>
          <a:p>
            <a:pPr lvl="1"/>
            <a:r>
              <a:rPr lang="zh-CN" altLang="en-US" dirty="0" smtClean="0">
                <a:ea typeface="宋体" charset="-122"/>
              </a:rPr>
              <a:t>开放获取电子学术期刊</a:t>
            </a:r>
          </a:p>
          <a:p>
            <a:pPr lvl="1"/>
            <a:r>
              <a:rPr lang="zh-CN" altLang="en-US" dirty="0" smtClean="0">
                <a:ea typeface="宋体" charset="-122"/>
              </a:rPr>
              <a:t>提供光学领域内最新发展研究</a:t>
            </a:r>
          </a:p>
          <a:p>
            <a:pPr lvl="1"/>
            <a:r>
              <a:rPr lang="en-US" altLang="zh-CN" dirty="0" smtClean="0">
                <a:ea typeface="宋体" charset="-122"/>
              </a:rPr>
              <a:t>2011</a:t>
            </a:r>
            <a:r>
              <a:rPr lang="zh-CN" altLang="en-US" dirty="0" smtClean="0">
                <a:ea typeface="宋体" charset="-122"/>
              </a:rPr>
              <a:t>年</a:t>
            </a:r>
            <a:r>
              <a:rPr lang="en-US" altLang="zh-CN" dirty="0" smtClean="0">
                <a:ea typeface="宋体" charset="-122"/>
              </a:rPr>
              <a:t>JCR</a:t>
            </a:r>
            <a:r>
              <a:rPr lang="zh-CN" altLang="en-US" dirty="0" smtClean="0">
                <a:ea typeface="宋体" charset="-122"/>
              </a:rPr>
              <a:t>收录的光学领域</a:t>
            </a:r>
            <a:r>
              <a:rPr lang="en-US" altLang="zh-CN" dirty="0" smtClean="0">
                <a:ea typeface="宋体" charset="-122"/>
              </a:rPr>
              <a:t>77</a:t>
            </a:r>
            <a:r>
              <a:rPr lang="zh-CN" altLang="en-US" dirty="0" smtClean="0">
                <a:ea typeface="宋体" charset="-122"/>
              </a:rPr>
              <a:t>种期刊中，</a:t>
            </a:r>
            <a:r>
              <a:rPr lang="en-US" altLang="zh-CN" dirty="0" err="1" smtClean="0">
                <a:ea typeface="宋体" charset="-122"/>
              </a:rPr>
              <a:t>OpEx</a:t>
            </a:r>
            <a:r>
              <a:rPr lang="zh-CN" altLang="en-US" dirty="0" smtClean="0">
                <a:ea typeface="宋体" charset="-122"/>
              </a:rPr>
              <a:t>的影响因子排名第</a:t>
            </a:r>
            <a:r>
              <a:rPr lang="en-US" altLang="zh-CN" dirty="0" smtClean="0">
                <a:ea typeface="宋体" charset="-122"/>
              </a:rPr>
              <a:t>5</a:t>
            </a:r>
            <a:r>
              <a:rPr lang="zh-CN" altLang="en-US" dirty="0" smtClean="0">
                <a:ea typeface="宋体" charset="-122"/>
              </a:rPr>
              <a:t>，引用量排名第</a:t>
            </a:r>
            <a:r>
              <a:rPr lang="en-US" altLang="zh-CN" dirty="0" smtClean="0">
                <a:ea typeface="宋体" charset="-122"/>
              </a:rPr>
              <a:t>2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OSA</a:t>
            </a:r>
            <a:r>
              <a:rPr lang="zh-CN" altLang="en-US" dirty="0" smtClean="0"/>
              <a:t>主要期刊介绍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14488"/>
            <a:ext cx="5472122" cy="44116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CN" dirty="0" smtClean="0">
                <a:ea typeface="宋体" charset="-122"/>
              </a:rPr>
              <a:t>JOSA B</a:t>
            </a:r>
          </a:p>
          <a:p>
            <a:pPr lvl="1"/>
            <a:r>
              <a:rPr lang="zh-CN" altLang="en-US" dirty="0" smtClean="0">
                <a:ea typeface="宋体" charset="-122"/>
              </a:rPr>
              <a:t>作为</a:t>
            </a:r>
            <a:r>
              <a:rPr lang="en-US" altLang="zh-CN" dirty="0" smtClean="0">
                <a:ea typeface="宋体" charset="-122"/>
              </a:rPr>
              <a:t>JOSA A</a:t>
            </a:r>
            <a:r>
              <a:rPr lang="zh-CN" altLang="en-US" dirty="0" smtClean="0">
                <a:ea typeface="宋体" charset="-122"/>
              </a:rPr>
              <a:t>的补充，专注于量子光学、激光、非线性光学</a:t>
            </a:r>
          </a:p>
          <a:p>
            <a:pPr lvl="1"/>
            <a:r>
              <a:rPr lang="zh-CN" altLang="en-US" dirty="0" smtClean="0">
                <a:ea typeface="宋体" charset="-122"/>
              </a:rPr>
              <a:t>内容覆盖：激光、纤维光学、非线性光学、光学相干瞬变、多光子作用、激光辐射影响、光谱学、光学超材料、光子晶体、超快现象、光折变等</a:t>
            </a:r>
            <a:endParaRPr lang="en-US" altLang="zh-CN" dirty="0" smtClean="0">
              <a:ea typeface="宋体" charset="-122"/>
            </a:endParaRPr>
          </a:p>
          <a:p>
            <a:pPr lvl="1"/>
            <a:r>
              <a:rPr lang="en-US" altLang="zh-CN" dirty="0" smtClean="0">
                <a:ea typeface="宋体" charset="-122"/>
              </a:rPr>
              <a:t>2011</a:t>
            </a:r>
            <a:r>
              <a:rPr lang="zh-CN" altLang="en-US" dirty="0" smtClean="0">
                <a:ea typeface="宋体" charset="-122"/>
              </a:rPr>
              <a:t>年</a:t>
            </a:r>
            <a:r>
              <a:rPr lang="en-US" altLang="zh-CN" dirty="0" smtClean="0">
                <a:ea typeface="宋体" charset="-122"/>
              </a:rPr>
              <a:t>JCR</a:t>
            </a:r>
            <a:r>
              <a:rPr lang="zh-CN" altLang="en-US" dirty="0" smtClean="0">
                <a:ea typeface="宋体" charset="-122"/>
              </a:rPr>
              <a:t>收录的光学领域</a:t>
            </a:r>
            <a:r>
              <a:rPr lang="en-US" altLang="zh-CN" dirty="0" smtClean="0">
                <a:ea typeface="宋体" charset="-122"/>
              </a:rPr>
              <a:t>70</a:t>
            </a:r>
            <a:r>
              <a:rPr lang="zh-CN" altLang="en-US" dirty="0" smtClean="0">
                <a:ea typeface="宋体" charset="-122"/>
              </a:rPr>
              <a:t>种期刊中，影响因子排名第</a:t>
            </a:r>
            <a:r>
              <a:rPr lang="en-US" altLang="zh-CN" dirty="0" smtClean="0">
                <a:ea typeface="宋体" charset="-122"/>
              </a:rPr>
              <a:t>16</a:t>
            </a:r>
            <a:r>
              <a:rPr lang="zh-CN" altLang="en-US" dirty="0" smtClean="0">
                <a:ea typeface="宋体" charset="-122"/>
              </a:rPr>
              <a:t>，引用量排名第</a:t>
            </a:r>
            <a:r>
              <a:rPr lang="en-US" altLang="zh-CN" dirty="0" smtClean="0">
                <a:ea typeface="宋体" charset="-122"/>
              </a:rPr>
              <a:t>10</a:t>
            </a:r>
          </a:p>
          <a:p>
            <a:endParaRPr lang="zh-CN" altLang="en-US" dirty="0" smtClean="0">
              <a:ea typeface="宋体" charset="-122"/>
            </a:endParaRPr>
          </a:p>
          <a:p>
            <a:endParaRPr lang="zh-CN" altLang="en-US" dirty="0"/>
          </a:p>
        </p:txBody>
      </p:sp>
      <p:pic>
        <p:nvPicPr>
          <p:cNvPr id="4" name="Picture 13" descr="cvr_jos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16688" y="2708275"/>
            <a:ext cx="15017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OSA</a:t>
            </a:r>
            <a:r>
              <a:rPr lang="zh-CN" altLang="en-US" dirty="0" smtClean="0"/>
              <a:t>主要期刊介绍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14488"/>
            <a:ext cx="5472122" cy="441167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altLang="zh-CN" dirty="0" smtClean="0">
                <a:ea typeface="宋体" charset="-122"/>
              </a:rPr>
              <a:t>Applied Optics</a:t>
            </a:r>
            <a:r>
              <a:rPr lang="zh-CN" altLang="en-US" dirty="0" smtClean="0">
                <a:ea typeface="宋体" charset="-122"/>
              </a:rPr>
              <a:t>（</a:t>
            </a:r>
            <a:r>
              <a:rPr lang="en-US" altLang="zh-CN" dirty="0" smtClean="0">
                <a:ea typeface="宋体" charset="-122"/>
              </a:rPr>
              <a:t>AO</a:t>
            </a:r>
            <a:r>
              <a:rPr lang="zh-CN" altLang="en-US" dirty="0" smtClean="0">
                <a:ea typeface="宋体" charset="-122"/>
              </a:rPr>
              <a:t>）</a:t>
            </a:r>
            <a:r>
              <a:rPr lang="en-US" altLang="zh-CN" dirty="0" smtClean="0">
                <a:ea typeface="宋体" charset="-122"/>
              </a:rPr>
              <a:t>《</a:t>
            </a:r>
            <a:r>
              <a:rPr lang="zh-CN" altLang="en-US" dirty="0" smtClean="0">
                <a:ea typeface="宋体" charset="-122"/>
              </a:rPr>
              <a:t>应用光学</a:t>
            </a:r>
            <a:r>
              <a:rPr lang="en-US" altLang="zh-CN" dirty="0" smtClean="0">
                <a:ea typeface="宋体" charset="-122"/>
              </a:rPr>
              <a:t>》</a:t>
            </a:r>
          </a:p>
          <a:p>
            <a:pPr lvl="1"/>
            <a:r>
              <a:rPr lang="zh-CN" altLang="en-US" dirty="0" smtClean="0">
                <a:ea typeface="宋体" charset="-122"/>
              </a:rPr>
              <a:t>光学领域研究人员的必读刊物</a:t>
            </a:r>
          </a:p>
          <a:p>
            <a:pPr lvl="1"/>
            <a:r>
              <a:rPr lang="zh-CN" altLang="en-US" dirty="0" smtClean="0">
                <a:ea typeface="宋体" charset="-122"/>
              </a:rPr>
              <a:t>多方面报道光学的重大应用：光学检测和光学仪器、医学光学、激光全息、光神经网络、激光雷达和遥感、激光材料处理</a:t>
            </a:r>
          </a:p>
          <a:p>
            <a:pPr lvl="1"/>
            <a:r>
              <a:rPr lang="en-US" altLang="zh-CN" dirty="0" smtClean="0">
                <a:ea typeface="宋体" charset="-122"/>
              </a:rPr>
              <a:t>2011</a:t>
            </a:r>
            <a:r>
              <a:rPr lang="zh-CN" altLang="en-US" dirty="0" smtClean="0">
                <a:ea typeface="宋体" charset="-122"/>
              </a:rPr>
              <a:t>年</a:t>
            </a:r>
            <a:r>
              <a:rPr lang="en-US" altLang="zh-CN" dirty="0" smtClean="0">
                <a:ea typeface="宋体" charset="-122"/>
              </a:rPr>
              <a:t>JCR</a:t>
            </a:r>
            <a:r>
              <a:rPr lang="zh-CN" altLang="en-US" dirty="0" smtClean="0">
                <a:ea typeface="宋体" charset="-122"/>
              </a:rPr>
              <a:t>收录的光学领域</a:t>
            </a:r>
            <a:r>
              <a:rPr lang="en-US" altLang="zh-CN" dirty="0" smtClean="0">
                <a:ea typeface="宋体" charset="-122"/>
              </a:rPr>
              <a:t>77</a:t>
            </a:r>
            <a:r>
              <a:rPr lang="zh-CN" altLang="en-US" dirty="0" smtClean="0">
                <a:ea typeface="宋体" charset="-122"/>
              </a:rPr>
              <a:t>种期刊中，引用量排名第</a:t>
            </a:r>
            <a:r>
              <a:rPr lang="en-US" altLang="zh-CN" dirty="0" smtClean="0">
                <a:ea typeface="宋体" charset="-122"/>
              </a:rPr>
              <a:t>4</a:t>
            </a:r>
            <a:endParaRPr lang="zh-CN" altLang="en-US" dirty="0" smtClean="0">
              <a:ea typeface="宋体" charset="-122"/>
            </a:endParaRPr>
          </a:p>
          <a:p>
            <a:endParaRPr lang="zh-CN" altLang="en-US" dirty="0" smtClean="0">
              <a:ea typeface="宋体" charset="-122"/>
            </a:endParaRPr>
          </a:p>
        </p:txBody>
      </p:sp>
      <p:pic>
        <p:nvPicPr>
          <p:cNvPr id="5" name="Picture 9" descr="ao2004de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74490" y="2276475"/>
            <a:ext cx="1901159" cy="2509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OSA</a:t>
            </a:r>
            <a:r>
              <a:rPr lang="zh-CN" altLang="en-US" dirty="0" smtClean="0"/>
              <a:t>主要期刊介绍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14488"/>
            <a:ext cx="5472122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CN" dirty="0" smtClean="0">
                <a:ea typeface="宋体" charset="-122"/>
              </a:rPr>
              <a:t>Chinese Optics Letters</a:t>
            </a:r>
            <a:r>
              <a:rPr lang="zh-CN" altLang="en-US" dirty="0" smtClean="0">
                <a:ea typeface="宋体" charset="-122"/>
              </a:rPr>
              <a:t>（</a:t>
            </a:r>
            <a:r>
              <a:rPr lang="en-US" altLang="zh-CN" dirty="0" smtClean="0">
                <a:ea typeface="宋体" charset="-122"/>
              </a:rPr>
              <a:t>COL</a:t>
            </a:r>
            <a:r>
              <a:rPr lang="zh-CN" altLang="en-US" dirty="0" smtClean="0">
                <a:ea typeface="宋体" charset="-122"/>
              </a:rPr>
              <a:t>）</a:t>
            </a:r>
          </a:p>
          <a:p>
            <a:pPr>
              <a:buNone/>
            </a:pPr>
            <a:r>
              <a:rPr lang="en-US" altLang="zh-CN" dirty="0" smtClean="0">
                <a:ea typeface="宋体" charset="-122"/>
              </a:rPr>
              <a:t>          《</a:t>
            </a:r>
            <a:r>
              <a:rPr lang="zh-CN" altLang="en-US" dirty="0" smtClean="0">
                <a:ea typeface="宋体" charset="-122"/>
              </a:rPr>
              <a:t>中国光学快报</a:t>
            </a:r>
            <a:r>
              <a:rPr lang="en-US" altLang="zh-CN" dirty="0" smtClean="0">
                <a:ea typeface="宋体" charset="-122"/>
              </a:rPr>
              <a:t>》</a:t>
            </a:r>
          </a:p>
          <a:p>
            <a:pPr lvl="1"/>
            <a:r>
              <a:rPr lang="zh-CN" altLang="en-US" dirty="0" smtClean="0">
                <a:ea typeface="宋体" charset="-122"/>
              </a:rPr>
              <a:t>科学出版社出版，中国光学学会主办，中国科学院上海光学精密机械研究所承办，</a:t>
            </a:r>
            <a:r>
              <a:rPr lang="zh-CN" altLang="en-US" dirty="0" smtClean="0">
                <a:solidFill>
                  <a:srgbClr val="000000"/>
                </a:solidFill>
                <a:ea typeface="宋体" charset="-122"/>
              </a:rPr>
              <a:t>由中国科学院院士徐至展教授任主编</a:t>
            </a:r>
            <a:endParaRPr lang="en-US" altLang="zh-CN" dirty="0" smtClean="0">
              <a:solidFill>
                <a:srgbClr val="000000"/>
              </a:solidFill>
              <a:ea typeface="宋体" charset="-122"/>
            </a:endParaRPr>
          </a:p>
          <a:p>
            <a:pPr lvl="1"/>
            <a:r>
              <a:rPr lang="zh-CN" altLang="en-US" dirty="0" smtClean="0">
                <a:ea typeface="宋体" charset="-122"/>
              </a:rPr>
              <a:t>前身是</a:t>
            </a:r>
            <a:r>
              <a:rPr lang="en-US" altLang="zh-CN" dirty="0" smtClean="0">
                <a:ea typeface="宋体" charset="-122"/>
              </a:rPr>
              <a:t>Chinese Journal of Lasers B (</a:t>
            </a:r>
            <a:r>
              <a:rPr lang="zh-CN" altLang="en-US" dirty="0" smtClean="0">
                <a:ea typeface="宋体" charset="-122"/>
              </a:rPr>
              <a:t>中国激光</a:t>
            </a:r>
            <a:r>
              <a:rPr lang="en-US" altLang="zh-CN" dirty="0" smtClean="0">
                <a:ea typeface="宋体" charset="-122"/>
              </a:rPr>
              <a:t>B) </a:t>
            </a:r>
            <a:r>
              <a:rPr lang="zh-CN" altLang="en-US" dirty="0" smtClean="0">
                <a:ea typeface="宋体" charset="-122"/>
              </a:rPr>
              <a:t>，国内光学领域最早的一本英文版期刊</a:t>
            </a:r>
            <a:endParaRPr lang="en-US" altLang="zh-CN" dirty="0" smtClean="0">
              <a:ea typeface="宋体" charset="-122"/>
            </a:endParaRPr>
          </a:p>
          <a:p>
            <a:pPr lvl="1"/>
            <a:r>
              <a:rPr lang="zh-CN" altLang="en-US" dirty="0" smtClean="0">
                <a:ea typeface="宋体" charset="-122"/>
              </a:rPr>
              <a:t>刊载创造性和实用价值的学术论文、研究快报、研究通讯</a:t>
            </a:r>
            <a:endParaRPr lang="en-US" altLang="zh-CN" dirty="0" smtClean="0">
              <a:ea typeface="宋体" charset="-122"/>
            </a:endParaRPr>
          </a:p>
          <a:p>
            <a:pPr lvl="1"/>
            <a:r>
              <a:rPr lang="en-US" altLang="zh-CN" dirty="0" smtClean="0">
                <a:ea typeface="宋体" charset="-122"/>
              </a:rPr>
              <a:t>2011</a:t>
            </a:r>
            <a:r>
              <a:rPr lang="zh-CN" altLang="en-US" dirty="0" smtClean="0">
                <a:ea typeface="宋体" charset="-122"/>
              </a:rPr>
              <a:t>年影响因子是</a:t>
            </a:r>
            <a:r>
              <a:rPr lang="en-US" altLang="zh-CN" dirty="0" smtClean="0">
                <a:ea typeface="宋体" charset="-122"/>
              </a:rPr>
              <a:t>0.967</a:t>
            </a:r>
            <a:r>
              <a:rPr lang="zh-CN" altLang="en-US" dirty="0" smtClean="0">
                <a:ea typeface="宋体" charset="-122"/>
              </a:rPr>
              <a:t>， 在</a:t>
            </a:r>
            <a:r>
              <a:rPr lang="en-US" altLang="zh-CN" dirty="0" smtClean="0">
                <a:ea typeface="宋体" charset="-122"/>
              </a:rPr>
              <a:t>JCR</a:t>
            </a:r>
            <a:r>
              <a:rPr lang="zh-CN" altLang="en-US" dirty="0" smtClean="0">
                <a:ea typeface="宋体" charset="-122"/>
              </a:rPr>
              <a:t>收录的光学领域</a:t>
            </a:r>
            <a:r>
              <a:rPr lang="en-US" altLang="zh-CN" dirty="0" smtClean="0">
                <a:ea typeface="宋体" charset="-122"/>
              </a:rPr>
              <a:t>77</a:t>
            </a:r>
            <a:r>
              <a:rPr lang="zh-CN" altLang="en-US" dirty="0" smtClean="0">
                <a:ea typeface="宋体" charset="-122"/>
              </a:rPr>
              <a:t>种期刊中，引用量排名第</a:t>
            </a:r>
            <a:r>
              <a:rPr lang="en-US" altLang="zh-CN" dirty="0" smtClean="0">
                <a:ea typeface="宋体" charset="-122"/>
              </a:rPr>
              <a:t>35</a:t>
            </a:r>
          </a:p>
          <a:p>
            <a:pPr lvl="1"/>
            <a:endParaRPr lang="zh-CN" altLang="en-US" dirty="0" smtClean="0">
              <a:ea typeface="宋体" charset="-122"/>
            </a:endParaRPr>
          </a:p>
          <a:p>
            <a:endParaRPr lang="zh-CN" altLang="en-US" dirty="0" smtClean="0">
              <a:ea typeface="宋体" charset="-122"/>
            </a:endParaRPr>
          </a:p>
          <a:p>
            <a:endParaRPr lang="zh-CN" altLang="en-US" dirty="0"/>
          </a:p>
        </p:txBody>
      </p:sp>
      <p:pic>
        <p:nvPicPr>
          <p:cNvPr id="5" name="Picture 9" descr="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08736" y="2276475"/>
            <a:ext cx="1868552" cy="2581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21443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OSA 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数据库平台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i="1" dirty="0" smtClean="0">
                <a:solidFill>
                  <a:srgbClr val="00B0F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Optics InfoBase</a:t>
            </a:r>
            <a:endParaRPr lang="zh-CN" altLang="en-US" i="1" dirty="0">
              <a:solidFill>
                <a:srgbClr val="00B0F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Optics </a:t>
            </a:r>
            <a:r>
              <a:rPr lang="en-US" altLang="zh-CN" dirty="0" err="1" smtClean="0">
                <a:ea typeface="宋体" charset="-122"/>
              </a:rPr>
              <a:t>Infobase</a:t>
            </a:r>
            <a:r>
              <a:rPr lang="zh-CN" altLang="en-US" dirty="0" smtClean="0">
                <a:ea typeface="宋体" charset="-122"/>
              </a:rPr>
              <a:t>：</a:t>
            </a:r>
            <a:r>
              <a:rPr lang="en-US" altLang="zh-CN" dirty="0" smtClean="0">
                <a:ea typeface="宋体" charset="-122"/>
              </a:rPr>
              <a:t>OSA</a:t>
            </a:r>
            <a:r>
              <a:rPr lang="zh-CN" altLang="en-US" dirty="0" smtClean="0">
                <a:ea typeface="宋体" charset="-122"/>
              </a:rPr>
              <a:t>开发的基于网络的光学知识数据库</a:t>
            </a:r>
            <a:endParaRPr lang="en-US" altLang="zh-CN" dirty="0" smtClean="0">
              <a:ea typeface="宋体" charset="-122"/>
            </a:endParaRPr>
          </a:p>
          <a:p>
            <a:r>
              <a:rPr lang="zh-CN" altLang="en-US" dirty="0" smtClean="0">
                <a:ea typeface="宋体" charset="-122"/>
              </a:rPr>
              <a:t>收录</a:t>
            </a:r>
            <a:r>
              <a:rPr lang="en-US" altLang="zh-CN" dirty="0" smtClean="0">
                <a:ea typeface="宋体" charset="-122"/>
              </a:rPr>
              <a:t>OSA</a:t>
            </a:r>
            <a:r>
              <a:rPr lang="zh-CN" altLang="en-US" dirty="0" smtClean="0">
                <a:ea typeface="宋体" charset="-122"/>
              </a:rPr>
              <a:t>所有期刊超过</a:t>
            </a:r>
            <a:r>
              <a:rPr lang="en-US" altLang="zh-CN" dirty="0" smtClean="0">
                <a:ea typeface="宋体" charset="-122"/>
              </a:rPr>
              <a:t>200,000</a:t>
            </a:r>
            <a:r>
              <a:rPr lang="zh-CN" altLang="en-US" dirty="0" smtClean="0">
                <a:ea typeface="宋体" charset="-122"/>
              </a:rPr>
              <a:t>篇论文，数据最早回溯到</a:t>
            </a:r>
            <a:r>
              <a:rPr lang="en-US" altLang="zh-CN" dirty="0" smtClean="0">
                <a:ea typeface="宋体" charset="-122"/>
              </a:rPr>
              <a:t>1917</a:t>
            </a:r>
            <a:r>
              <a:rPr lang="zh-CN" altLang="en-US" dirty="0" smtClean="0">
                <a:ea typeface="宋体" charset="-122"/>
              </a:rPr>
              <a:t>年</a:t>
            </a:r>
            <a:endParaRPr lang="en-US" altLang="zh-CN" dirty="0" smtClean="0">
              <a:ea typeface="宋体" charset="-122"/>
            </a:endParaRPr>
          </a:p>
          <a:p>
            <a:r>
              <a:rPr lang="zh-CN" altLang="en-US" dirty="0" smtClean="0">
                <a:ea typeface="宋体" charset="-122"/>
              </a:rPr>
              <a:t>收录自</a:t>
            </a:r>
            <a:r>
              <a:rPr lang="en-US" altLang="zh-CN" dirty="0" smtClean="0">
                <a:ea typeface="宋体" charset="-122"/>
              </a:rPr>
              <a:t>1979</a:t>
            </a:r>
            <a:r>
              <a:rPr lang="zh-CN" altLang="en-US" dirty="0" smtClean="0">
                <a:ea typeface="宋体" charset="-122"/>
              </a:rPr>
              <a:t>年以来的</a:t>
            </a:r>
            <a:r>
              <a:rPr lang="en-US" altLang="zh-CN" dirty="0" smtClean="0">
                <a:ea typeface="宋体" charset="-122"/>
              </a:rPr>
              <a:t>360</a:t>
            </a:r>
            <a:r>
              <a:rPr lang="zh-CN" altLang="en-US" dirty="0" smtClean="0">
                <a:ea typeface="宋体" charset="-122"/>
              </a:rPr>
              <a:t>卷</a:t>
            </a:r>
            <a:r>
              <a:rPr lang="en-US" altLang="zh-CN" dirty="0" smtClean="0">
                <a:ea typeface="宋体" charset="-122"/>
              </a:rPr>
              <a:t>OSA</a:t>
            </a:r>
            <a:r>
              <a:rPr lang="zh-CN" altLang="en-US" dirty="0" smtClean="0">
                <a:ea typeface="宋体" charset="-122"/>
              </a:rPr>
              <a:t>会议录</a:t>
            </a:r>
          </a:p>
          <a:p>
            <a:r>
              <a:rPr lang="zh-CN" altLang="en-US" dirty="0" smtClean="0"/>
              <a:t>访问地址：</a:t>
            </a:r>
            <a:r>
              <a:rPr lang="en-US" altLang="zh-CN" dirty="0" smtClean="0">
                <a:ea typeface="宋体" charset="-122"/>
              </a:rPr>
              <a:t>http://www.opticsinfobase.org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00012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 smtClean="0"/>
              <a:t>2013</a:t>
            </a:r>
            <a:r>
              <a:rPr lang="zh-CN" altLang="en-US" sz="2400" dirty="0" smtClean="0"/>
              <a:t>年起</a:t>
            </a:r>
            <a:r>
              <a:rPr lang="zh-CN" altLang="en-US" sz="2400" dirty="0" smtClean="0"/>
              <a:t>，所有来自国内</a:t>
            </a:r>
            <a:r>
              <a:rPr lang="en-US" altLang="zh-CN" sz="2400" dirty="0" smtClean="0"/>
              <a:t>IP</a:t>
            </a:r>
            <a:r>
              <a:rPr lang="zh-CN" altLang="en-US" sz="2400" dirty="0" smtClean="0"/>
              <a:t>地址的、对</a:t>
            </a:r>
            <a:r>
              <a:rPr lang="en-US" altLang="zh-CN" sz="2400" dirty="0" smtClean="0"/>
              <a:t>OSA </a:t>
            </a:r>
            <a:r>
              <a:rPr lang="en-US" altLang="zh-CN" sz="2400" dirty="0" smtClean="0"/>
              <a:t>Optics InfoBase</a:t>
            </a:r>
            <a:r>
              <a:rPr lang="zh-CN" altLang="en-US" sz="2400" dirty="0" smtClean="0"/>
              <a:t>的访问，都将</a:t>
            </a:r>
            <a:r>
              <a:rPr lang="zh-CN" altLang="en-US" sz="2400" dirty="0" smtClean="0"/>
              <a:t>会被自动转向</a:t>
            </a:r>
            <a:r>
              <a:rPr lang="en-US" altLang="zh-CN" sz="2400" dirty="0" smtClean="0"/>
              <a:t> </a:t>
            </a:r>
            <a:r>
              <a:rPr lang="en-US" altLang="zh-CN" sz="2400" i="1" dirty="0" smtClean="0">
                <a:solidFill>
                  <a:srgbClr val="00B0F0"/>
                </a:solidFill>
              </a:rPr>
              <a:t>Optics InfoBase China</a:t>
            </a:r>
            <a:r>
              <a:rPr lang="zh-CN" altLang="en-US" sz="2400" i="1" dirty="0" smtClean="0">
                <a:solidFill>
                  <a:srgbClr val="00B0F0"/>
                </a:solidFill>
              </a:rPr>
              <a:t>主页</a:t>
            </a:r>
            <a:r>
              <a:rPr lang="zh-CN" altLang="en-US" sz="2400" dirty="0" smtClean="0"/>
              <a:t>。</a:t>
            </a:r>
            <a:br>
              <a:rPr lang="zh-CN" altLang="en-US" sz="2400" dirty="0" smtClean="0"/>
            </a:br>
            <a:endParaRPr lang="zh-CN" alt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1173" y="2285992"/>
            <a:ext cx="7082827" cy="43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44" y="1857364"/>
            <a:ext cx="1857388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本主页旨在为国内读者、作者、图书馆馆员提供更加本地化的服务。简体中文显示。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4286256"/>
            <a:ext cx="185738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仅对访问网址</a:t>
            </a:r>
            <a:r>
              <a:rPr lang="en-US" altLang="zh-CN" dirty="0" smtClean="0">
                <a:hlinkClick r:id="rId4"/>
              </a:rPr>
              <a:t>http://www.opticsinfobase.org/</a:t>
            </a:r>
            <a:r>
              <a:rPr lang="zh-CN" altLang="en-US" dirty="0" smtClean="0"/>
              <a:t>的用户转到此</a:t>
            </a:r>
            <a:r>
              <a:rPr lang="en-US" altLang="zh-CN" dirty="0" smtClean="0"/>
              <a:t>China</a:t>
            </a:r>
            <a:r>
              <a:rPr lang="zh-CN" altLang="en-US" dirty="0" smtClean="0"/>
              <a:t>主页。正在检索或浏览期刊、文章的用户，不会被重新转向。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215338" y="2285992"/>
            <a:ext cx="928662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标注 9"/>
          <p:cNvSpPr/>
          <p:nvPr/>
        </p:nvSpPr>
        <p:spPr>
          <a:xfrm>
            <a:off x="5357818" y="1500174"/>
            <a:ext cx="3429024" cy="714380"/>
          </a:xfrm>
          <a:prstGeom prst="wedgeRectCallout">
            <a:avLst>
              <a:gd name="adj1" fmla="val 41158"/>
              <a:gd name="adj2" fmla="val 67118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希望继续使用原英文主页的用户，可以由此链接进入英文主页。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78581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dirty="0" smtClean="0"/>
              <a:t>出版物浏览入口</a:t>
            </a:r>
            <a:endParaRPr lang="zh-CN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6869591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标注 4"/>
          <p:cNvSpPr/>
          <p:nvPr/>
        </p:nvSpPr>
        <p:spPr>
          <a:xfrm>
            <a:off x="5715008" y="857232"/>
            <a:ext cx="2857520" cy="1000132"/>
          </a:xfrm>
          <a:prstGeom prst="wedgeRectCallou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通过右上角的期刊下拉列表，选择要浏览的期刊。打开要浏览的期刊主页。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3018" y="3071786"/>
            <a:ext cx="6150982" cy="3786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下箭头 6"/>
          <p:cNvSpPr/>
          <p:nvPr/>
        </p:nvSpPr>
        <p:spPr>
          <a:xfrm>
            <a:off x="6000760" y="2571744"/>
            <a:ext cx="714380" cy="71438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/>
              <a:t>对一些图标和分类体系的说明</a:t>
            </a:r>
            <a:endParaRPr lang="zh-CN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438152" cy="38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85852" y="1916660"/>
            <a:ext cx="392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本文为</a:t>
            </a:r>
            <a:r>
              <a:rPr lang="en-US" altLang="zh-CN" dirty="0" smtClean="0"/>
              <a:t>OA</a:t>
            </a:r>
            <a:r>
              <a:rPr lang="zh-CN" altLang="en-US" dirty="0" smtClean="0"/>
              <a:t>，即使未订购也可访问全文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5020" y="2488164"/>
            <a:ext cx="385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本文来自虚拟期刊（</a:t>
            </a:r>
            <a:r>
              <a:rPr lang="en-US" altLang="zh-CN" dirty="0" smtClean="0"/>
              <a:t>Virtual Journal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5643578"/>
            <a:ext cx="7572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a typeface="宋体" charset="-122"/>
              </a:rPr>
              <a:t>OCIS</a:t>
            </a:r>
            <a:r>
              <a:rPr lang="zh-CN" altLang="en-US" sz="2400" dirty="0" smtClean="0">
                <a:ea typeface="宋体" charset="-122"/>
              </a:rPr>
              <a:t> </a:t>
            </a:r>
            <a:r>
              <a:rPr lang="zh-CN" altLang="en-US" dirty="0" smtClean="0">
                <a:ea typeface="宋体" charset="-122"/>
              </a:rPr>
              <a:t>    </a:t>
            </a:r>
            <a:r>
              <a:rPr lang="en-US" altLang="zh-CN" dirty="0" smtClean="0">
                <a:ea typeface="宋体" charset="-122"/>
              </a:rPr>
              <a:t>Optics Classification and Indexing Scheme《</a:t>
            </a:r>
            <a:r>
              <a:rPr lang="zh-CN" altLang="en-US" dirty="0" smtClean="0">
                <a:ea typeface="宋体" charset="-122"/>
              </a:rPr>
              <a:t>光学分类与标引体系</a:t>
            </a:r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                 </a:t>
            </a:r>
            <a:r>
              <a:rPr lang="zh-CN" altLang="en-US" dirty="0" smtClean="0">
                <a:ea typeface="宋体" charset="-122"/>
              </a:rPr>
              <a:t>表</a:t>
            </a:r>
            <a:r>
              <a:rPr lang="en-US" altLang="zh-CN" dirty="0" smtClean="0">
                <a:ea typeface="宋体" charset="-122"/>
              </a:rPr>
              <a:t>》</a:t>
            </a:r>
            <a:r>
              <a:rPr lang="zh-CN" altLang="en-US" dirty="0" smtClean="0">
                <a:ea typeface="宋体" charset="-122"/>
              </a:rPr>
              <a:t>，用来确定文章所属的类目，由</a:t>
            </a:r>
            <a:r>
              <a:rPr lang="en-US" altLang="zh-CN" dirty="0" smtClean="0">
                <a:ea typeface="宋体" charset="-122"/>
              </a:rPr>
              <a:t>OSA</a:t>
            </a:r>
            <a:r>
              <a:rPr lang="zh-CN" altLang="en-US" dirty="0" smtClean="0">
                <a:ea typeface="宋体" charset="-122"/>
              </a:rPr>
              <a:t>定期修订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00372"/>
            <a:ext cx="587831" cy="45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285852" y="307181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本文包含多媒体文件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85852" y="4143380"/>
            <a:ext cx="678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本文包含</a:t>
            </a:r>
            <a:r>
              <a:rPr lang="en-US" altLang="zh-CN" dirty="0" smtClean="0"/>
              <a:t>ISP</a:t>
            </a:r>
            <a:r>
              <a:rPr lang="zh-CN" altLang="en-US" dirty="0" smtClean="0"/>
              <a:t>元素，</a:t>
            </a:r>
            <a:r>
              <a:rPr lang="en-US" altLang="zh-CN" dirty="0" smtClean="0"/>
              <a:t>ISP</a:t>
            </a:r>
            <a:r>
              <a:rPr lang="zh-CN" altLang="en-US" dirty="0" smtClean="0"/>
              <a:t>全称：</a:t>
            </a:r>
            <a:r>
              <a:rPr lang="en-US" dirty="0" smtClean="0"/>
              <a:t>Interactive Scientific Publishing</a:t>
            </a:r>
            <a:r>
              <a:rPr lang="zh-CN" altLang="en-US" dirty="0" smtClean="0"/>
              <a:t>，是一种科学影像的出版形式。使得作者能够出版带有原始数据的大型</a:t>
            </a:r>
            <a:r>
              <a:rPr lang="en-US" altLang="zh-CN" dirty="0" smtClean="0"/>
              <a:t>2D</a:t>
            </a:r>
            <a:r>
              <a:rPr lang="zh-CN" altLang="en-US" dirty="0" smtClean="0"/>
              <a:t>或</a:t>
            </a:r>
            <a:r>
              <a:rPr lang="en-US" altLang="zh-CN" dirty="0" smtClean="0"/>
              <a:t>3D</a:t>
            </a:r>
            <a:r>
              <a:rPr lang="zh-CN" altLang="en-US" dirty="0" smtClean="0"/>
              <a:t>数据组，读者可以进行互动性的阅览和分析。需要使用</a:t>
            </a:r>
            <a:r>
              <a:rPr lang="en-US" altLang="zh-CN" dirty="0" smtClean="0"/>
              <a:t>ISP</a:t>
            </a:r>
            <a:r>
              <a:rPr lang="zh-CN" altLang="en-US" dirty="0" smtClean="0"/>
              <a:t>软件，它既是作者组织和出版数据组的工具，也是读者进行阅览和分析的工具。</a:t>
            </a:r>
            <a:endParaRPr lang="zh-CN" altLang="en-US" dirty="0"/>
          </a:p>
        </p:txBody>
      </p:sp>
      <p:pic>
        <p:nvPicPr>
          <p:cNvPr id="3082" name="Picture 10" descr="ISP Componen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78929"/>
            <a:ext cx="714380" cy="293079"/>
          </a:xfrm>
          <a:prstGeom prst="rect">
            <a:avLst/>
          </a:prstGeom>
          <a:noFill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643314"/>
            <a:ext cx="428628" cy="35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285852" y="3643314"/>
            <a:ext cx="496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本文被收录在</a:t>
            </a:r>
            <a:r>
              <a:rPr lang="en-US" altLang="zh-CN" dirty="0" smtClean="0"/>
              <a:t>Spotlight on Optics</a:t>
            </a:r>
            <a:r>
              <a:rPr lang="zh-CN" altLang="en-US" dirty="0" smtClean="0"/>
              <a:t>（光学焦点）中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dirty="0" smtClean="0"/>
              <a:t>期刊主页</a:t>
            </a:r>
            <a:endParaRPr lang="zh-CN" altLang="en-US" sz="28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882" y="1857365"/>
            <a:ext cx="763511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标注 4"/>
          <p:cNvSpPr/>
          <p:nvPr/>
        </p:nvSpPr>
        <p:spPr>
          <a:xfrm>
            <a:off x="0" y="2000240"/>
            <a:ext cx="1428728" cy="2000264"/>
          </a:xfrm>
          <a:prstGeom prst="wedgeRectCallout">
            <a:avLst>
              <a:gd name="adj1" fmla="val 61978"/>
              <a:gd name="adj2" fmla="val -2283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选择浏览的期次。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Issue in Progress</a:t>
            </a:r>
            <a:r>
              <a:rPr lang="zh-CN" altLang="en-US" dirty="0" smtClean="0">
                <a:solidFill>
                  <a:schemeClr val="tx1"/>
                </a:solidFill>
              </a:rPr>
              <a:t>：下期内容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Early Posting</a:t>
            </a:r>
            <a:r>
              <a:rPr lang="zh-CN" altLang="en-US" dirty="0" smtClean="0">
                <a:solidFill>
                  <a:schemeClr val="tx1"/>
                </a:solidFill>
              </a:rPr>
              <a:t>：预出版文章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7072298" y="1428736"/>
            <a:ext cx="2071702" cy="785818"/>
          </a:xfrm>
          <a:prstGeom prst="wedgeRectCallout">
            <a:avLst>
              <a:gd name="adj1" fmla="val 13427"/>
              <a:gd name="adj2" fmla="val 9312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在本期内快速检索。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1071546"/>
            <a:ext cx="4076700" cy="444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圆角右箭头 9"/>
          <p:cNvSpPr/>
          <p:nvPr/>
        </p:nvSpPr>
        <p:spPr>
          <a:xfrm>
            <a:off x="4071934" y="4429132"/>
            <a:ext cx="1000132" cy="500066"/>
          </a:xfrm>
          <a:prstGeom prst="bent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58082" y="2571744"/>
            <a:ext cx="1785918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按</a:t>
            </a:r>
            <a:r>
              <a:rPr lang="en-US" altLang="zh-CN" dirty="0" smtClean="0">
                <a:solidFill>
                  <a:schemeClr val="tx1"/>
                </a:solidFill>
              </a:rPr>
              <a:t>Section</a:t>
            </a:r>
            <a:r>
              <a:rPr lang="zh-CN" altLang="en-US" dirty="0" smtClean="0">
                <a:solidFill>
                  <a:schemeClr val="tx1"/>
                </a:solidFill>
              </a:rPr>
              <a:t>列出本期所有内容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dirty="0" smtClean="0"/>
              <a:t>期刊浏览</a:t>
            </a:r>
            <a:endParaRPr lang="zh-CN" altLang="en-US" sz="28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876300"/>
            <a:ext cx="68961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标注 4"/>
          <p:cNvSpPr/>
          <p:nvPr/>
        </p:nvSpPr>
        <p:spPr>
          <a:xfrm>
            <a:off x="2285984" y="3929066"/>
            <a:ext cx="1214446" cy="1285884"/>
          </a:xfrm>
          <a:prstGeom prst="wedgeRectCallout">
            <a:avLst>
              <a:gd name="adj1" fmla="val 161127"/>
              <a:gd name="adj2" fmla="val -9796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阅读文摘或不同格式的全文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357562"/>
            <a:ext cx="1771650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右箭头 6"/>
          <p:cNvSpPr/>
          <p:nvPr/>
        </p:nvSpPr>
        <p:spPr>
          <a:xfrm>
            <a:off x="6143636" y="3643314"/>
            <a:ext cx="357190" cy="28575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标注 8"/>
          <p:cNvSpPr/>
          <p:nvPr/>
        </p:nvSpPr>
        <p:spPr>
          <a:xfrm>
            <a:off x="7143768" y="5214950"/>
            <a:ext cx="1500198" cy="857256"/>
          </a:xfrm>
          <a:prstGeom prst="wedgeRectCallout">
            <a:avLst>
              <a:gd name="adj1" fmla="val -17785"/>
              <a:gd name="adj2" fmla="val -74388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选中文章，下载引文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7572396" y="1285860"/>
            <a:ext cx="1571604" cy="714380"/>
          </a:xfrm>
          <a:prstGeom prst="wedgeRectCallout">
            <a:avLst>
              <a:gd name="adj1" fmla="val -55372"/>
              <a:gd name="adj2" fmla="val 71389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转到其它</a:t>
            </a:r>
            <a:r>
              <a:rPr lang="en-US" altLang="zh-CN" dirty="0" smtClean="0">
                <a:solidFill>
                  <a:schemeClr val="tx1"/>
                </a:solidFill>
              </a:rPr>
              <a:t>Section</a:t>
            </a:r>
            <a:r>
              <a:rPr lang="zh-CN" altLang="en-US" dirty="0" smtClean="0">
                <a:solidFill>
                  <a:schemeClr val="tx1"/>
                </a:solidFill>
              </a:rPr>
              <a:t>的内容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ea typeface="宋体" charset="-122"/>
              </a:rPr>
              <a:t>OSA</a:t>
            </a:r>
            <a:r>
              <a:rPr lang="zh-CN" altLang="en-US" sz="3200" dirty="0" smtClean="0"/>
              <a:t>及其出版物介绍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ea typeface="宋体" charset="-122"/>
              </a:rPr>
              <a:t>OSA</a:t>
            </a:r>
            <a:r>
              <a:rPr lang="zh-CN" altLang="en-US" sz="3200" dirty="0" smtClean="0"/>
              <a:t>在线数据库的使用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dirty="0" smtClean="0"/>
              <a:t>浏览文摘页</a:t>
            </a:r>
            <a:endParaRPr lang="zh-CN" altLang="en-US" sz="28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3608"/>
            <a:ext cx="8572528" cy="535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标注 4"/>
          <p:cNvSpPr/>
          <p:nvPr/>
        </p:nvSpPr>
        <p:spPr>
          <a:xfrm>
            <a:off x="6000760" y="2571744"/>
            <a:ext cx="1214446" cy="642942"/>
          </a:xfrm>
          <a:prstGeom prst="wedgeRectCallout">
            <a:avLst>
              <a:gd name="adj1" fmla="val -68310"/>
              <a:gd name="adj2" fmla="val 50648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查阅作者详情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5857884" y="3643314"/>
            <a:ext cx="1214446" cy="1214446"/>
          </a:xfrm>
          <a:prstGeom prst="wedgeRectCallout">
            <a:avLst>
              <a:gd name="adj1" fmla="val 60735"/>
              <a:gd name="adj2" fmla="val 12304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电邮给他人，或分享到社交网站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285720" y="5357826"/>
            <a:ext cx="1714512" cy="1285884"/>
          </a:xfrm>
          <a:prstGeom prst="wedgeRectCallout">
            <a:avLst>
              <a:gd name="adj1" fmla="val 69101"/>
              <a:gd name="adj2" fmla="val -5330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选择选项卡，查阅参考文献、施引文献、相关文献等信息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2800" dirty="0" smtClean="0"/>
              <a:t>会议录浏览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1428736"/>
            <a:ext cx="89439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标注 4"/>
          <p:cNvSpPr/>
          <p:nvPr/>
        </p:nvSpPr>
        <p:spPr>
          <a:xfrm>
            <a:off x="7143768" y="5000636"/>
            <a:ext cx="2000232" cy="714380"/>
          </a:xfrm>
          <a:prstGeom prst="wedgeRectCallout">
            <a:avLst>
              <a:gd name="adj1" fmla="val 8120"/>
              <a:gd name="adj2" fmla="val -131328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下拉列表中选择</a:t>
            </a:r>
            <a:r>
              <a:rPr lang="en-US" altLang="zh-CN" dirty="0" smtClean="0">
                <a:solidFill>
                  <a:schemeClr val="tx1"/>
                </a:solidFill>
              </a:rPr>
              <a:t>Conference Papers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6" name="图片 5" descr="无标题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94302" cy="685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矩形标注 6"/>
          <p:cNvSpPr/>
          <p:nvPr/>
        </p:nvSpPr>
        <p:spPr>
          <a:xfrm>
            <a:off x="4214810" y="571480"/>
            <a:ext cx="1428760" cy="642942"/>
          </a:xfrm>
          <a:prstGeom prst="wedgeRectCallout">
            <a:avLst>
              <a:gd name="adj1" fmla="val -75233"/>
              <a:gd name="adj2" fmla="val 1509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最新出版的会议文献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4214810" y="5429264"/>
            <a:ext cx="1428760" cy="857256"/>
          </a:xfrm>
          <a:prstGeom prst="wedgeRectCallout">
            <a:avLst>
              <a:gd name="adj1" fmla="val -73099"/>
              <a:gd name="adj2" fmla="val 7389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按缩写字顺列出所有会议录和年份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2800" dirty="0" smtClean="0"/>
              <a:t>会议录浏览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50196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142976" y="2000240"/>
            <a:ext cx="3000396" cy="428628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4714875" cy="2476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矩形标注 6"/>
          <p:cNvSpPr/>
          <p:nvPr/>
        </p:nvSpPr>
        <p:spPr>
          <a:xfrm>
            <a:off x="2571736" y="1214422"/>
            <a:ext cx="1500198" cy="571504"/>
          </a:xfrm>
          <a:prstGeom prst="wedgeRectCallout">
            <a:avLst>
              <a:gd name="adj1" fmla="val -22018"/>
              <a:gd name="adj2" fmla="val 81167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选择要浏览的会议录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1428728" y="3071810"/>
            <a:ext cx="1357322" cy="428628"/>
          </a:xfrm>
          <a:prstGeom prst="wedgeRectCallout">
            <a:avLst>
              <a:gd name="adj1" fmla="val -73605"/>
              <a:gd name="adj2" fmla="val -2283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选择年份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847725"/>
            <a:ext cx="4352925" cy="60102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571472" y="3071810"/>
            <a:ext cx="500066" cy="21431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6572264" y="1500174"/>
            <a:ext cx="1928826" cy="428628"/>
          </a:xfrm>
          <a:prstGeom prst="wedgeRectCallout">
            <a:avLst>
              <a:gd name="adj1" fmla="val -113277"/>
              <a:gd name="adj2" fmla="val 87389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浏览全部全文</a:t>
            </a:r>
          </a:p>
        </p:txBody>
      </p:sp>
      <p:sp>
        <p:nvSpPr>
          <p:cNvPr id="13" name="矩形标注 12"/>
          <p:cNvSpPr/>
          <p:nvPr/>
        </p:nvSpPr>
        <p:spPr>
          <a:xfrm>
            <a:off x="7215206" y="2714620"/>
            <a:ext cx="1428760" cy="714380"/>
          </a:xfrm>
          <a:prstGeom prst="wedgeRectCallout">
            <a:avLst>
              <a:gd name="adj1" fmla="val -99931"/>
              <a:gd name="adj2" fmla="val -1821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或按</a:t>
            </a:r>
            <a:r>
              <a:rPr lang="en-US" altLang="zh-CN" dirty="0" smtClean="0">
                <a:solidFill>
                  <a:schemeClr val="tx1"/>
                </a:solidFill>
              </a:rPr>
              <a:t>Session</a:t>
            </a:r>
            <a:r>
              <a:rPr lang="zh-CN" altLang="en-US" dirty="0" smtClean="0">
                <a:solidFill>
                  <a:schemeClr val="tx1"/>
                </a:solidFill>
              </a:rPr>
              <a:t>浏览全文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115328" cy="642934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dirty="0" smtClean="0"/>
              <a:t>快速检索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7653359" cy="479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5715008" y="2571744"/>
            <a:ext cx="2000264" cy="71438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标注 6"/>
          <p:cNvSpPr/>
          <p:nvPr/>
        </p:nvSpPr>
        <p:spPr>
          <a:xfrm>
            <a:off x="7786710" y="1285860"/>
            <a:ext cx="1143008" cy="1214446"/>
          </a:xfrm>
          <a:prstGeom prst="wedgeRectCallout">
            <a:avLst>
              <a:gd name="adj1" fmla="val -68112"/>
              <a:gd name="adj2" fmla="val 48344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快速检索区，输入检索词，进行检索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15140" y="3357562"/>
            <a:ext cx="1000132" cy="142876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10" name="矩形标注 9"/>
          <p:cNvSpPr/>
          <p:nvPr/>
        </p:nvSpPr>
        <p:spPr>
          <a:xfrm>
            <a:off x="8001024" y="3071810"/>
            <a:ext cx="785818" cy="857256"/>
          </a:xfrm>
          <a:prstGeom prst="wedgeRectCallout">
            <a:avLst>
              <a:gd name="adj1" fmla="val -80891"/>
              <a:gd name="adj2" fmla="val -13198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高级检索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8372" y="2698607"/>
            <a:ext cx="6805628" cy="4159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矩形标注 11"/>
          <p:cNvSpPr/>
          <p:nvPr/>
        </p:nvSpPr>
        <p:spPr>
          <a:xfrm>
            <a:off x="6143636" y="5429264"/>
            <a:ext cx="1143008" cy="500066"/>
          </a:xfrm>
          <a:prstGeom prst="wedgeRectCallout">
            <a:avLst>
              <a:gd name="adj1" fmla="val 79223"/>
              <a:gd name="adj2" fmla="val -1549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聚类功能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2800" dirty="0" smtClean="0"/>
              <a:t>高级检索</a:t>
            </a:r>
          </a:p>
        </p:txBody>
      </p:sp>
      <p:pic>
        <p:nvPicPr>
          <p:cNvPr id="4" name="图片 3" descr="无标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0"/>
            <a:ext cx="394569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矩形标注 4"/>
          <p:cNvSpPr/>
          <p:nvPr/>
        </p:nvSpPr>
        <p:spPr>
          <a:xfrm>
            <a:off x="2428860" y="714356"/>
            <a:ext cx="1857388" cy="642942"/>
          </a:xfrm>
          <a:prstGeom prst="wedgeRectCallout">
            <a:avLst>
              <a:gd name="adj1" fmla="val 91777"/>
              <a:gd name="adj2" fmla="val -1836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在相应的检索字段中输入检索词</a:t>
            </a:r>
          </a:p>
        </p:txBody>
      </p:sp>
      <p:sp>
        <p:nvSpPr>
          <p:cNvPr id="6" name="矩形 5"/>
          <p:cNvSpPr/>
          <p:nvPr/>
        </p:nvSpPr>
        <p:spPr>
          <a:xfrm>
            <a:off x="5072066" y="1785926"/>
            <a:ext cx="2428892" cy="92869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7" name="矩形标注 6"/>
          <p:cNvSpPr/>
          <p:nvPr/>
        </p:nvSpPr>
        <p:spPr>
          <a:xfrm>
            <a:off x="2428860" y="1500174"/>
            <a:ext cx="1928826" cy="612648"/>
          </a:xfrm>
          <a:prstGeom prst="wedgeRectCallout">
            <a:avLst>
              <a:gd name="adj1" fmla="val 85237"/>
              <a:gd name="adj2" fmla="val -2416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选择文献的出版年份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2428860" y="2214554"/>
            <a:ext cx="1928826" cy="612648"/>
          </a:xfrm>
          <a:prstGeom prst="wedgeRectCallout">
            <a:avLst>
              <a:gd name="adj1" fmla="val 85237"/>
              <a:gd name="adj2" fmla="val -2416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选择学科主题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2428860" y="3071810"/>
            <a:ext cx="1928826" cy="612648"/>
          </a:xfrm>
          <a:prstGeom prst="wedgeRectCallout">
            <a:avLst>
              <a:gd name="adj1" fmla="val 85237"/>
              <a:gd name="adj2" fmla="val -2416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选择一种或多种出版物进行检索</a:t>
            </a:r>
          </a:p>
        </p:txBody>
      </p:sp>
      <p:sp>
        <p:nvSpPr>
          <p:cNvPr id="10" name="矩形标注 9"/>
          <p:cNvSpPr/>
          <p:nvPr/>
        </p:nvSpPr>
        <p:spPr>
          <a:xfrm>
            <a:off x="2428860" y="4357694"/>
            <a:ext cx="1928826" cy="571504"/>
          </a:xfrm>
          <a:prstGeom prst="wedgeRectCallout">
            <a:avLst>
              <a:gd name="adj1" fmla="val 88892"/>
              <a:gd name="adj2" fmla="val 3669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选择要检索的会议录</a:t>
            </a:r>
          </a:p>
        </p:txBody>
      </p:sp>
      <p:sp>
        <p:nvSpPr>
          <p:cNvPr id="11" name="矩形标注 10"/>
          <p:cNvSpPr/>
          <p:nvPr/>
        </p:nvSpPr>
        <p:spPr>
          <a:xfrm>
            <a:off x="2428860" y="5214950"/>
            <a:ext cx="1785950" cy="571504"/>
          </a:xfrm>
          <a:prstGeom prst="wedgeRectCallout">
            <a:avLst>
              <a:gd name="adj1" fmla="val 100147"/>
              <a:gd name="adj2" fmla="val 13468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选择要检索的文献类型</a:t>
            </a:r>
          </a:p>
        </p:txBody>
      </p:sp>
      <p:sp>
        <p:nvSpPr>
          <p:cNvPr id="12" name="矩形标注 11"/>
          <p:cNvSpPr/>
          <p:nvPr/>
        </p:nvSpPr>
        <p:spPr>
          <a:xfrm>
            <a:off x="2428860" y="5929330"/>
            <a:ext cx="1857388" cy="571504"/>
          </a:xfrm>
          <a:prstGeom prst="wedgeRectCallout">
            <a:avLst>
              <a:gd name="adj1" fmla="val 91683"/>
              <a:gd name="adj2" fmla="val 13467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选择检索结果的排序方式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2000" y="198120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zh-CN" sz="2000" b="1" dirty="0"/>
              <a:t>——</a:t>
            </a:r>
            <a:r>
              <a:rPr lang="zh-CN" altLang="en-US" sz="2000" b="1" dirty="0"/>
              <a:t>请合理使用资源，注意知识产权的保护。</a:t>
            </a:r>
          </a:p>
          <a:p>
            <a:pPr>
              <a:spcBef>
                <a:spcPct val="20000"/>
              </a:spcBef>
            </a:pPr>
            <a:endParaRPr lang="zh-CN" altLang="en-US" sz="2000" b="1" dirty="0"/>
          </a:p>
          <a:p>
            <a:pPr>
              <a:spcBef>
                <a:spcPct val="20000"/>
              </a:spcBef>
            </a:pPr>
            <a:endParaRPr lang="zh-CN" altLang="en-US" sz="2000" b="1" dirty="0"/>
          </a:p>
          <a:p>
            <a:pPr algn="l">
              <a:spcBef>
                <a:spcPct val="20000"/>
              </a:spcBef>
            </a:pPr>
            <a:r>
              <a:rPr lang="en-US" altLang="zh-CN" sz="2000" b="1" dirty="0"/>
              <a:t>——</a:t>
            </a:r>
            <a:r>
              <a:rPr lang="zh-CN" altLang="en-US" sz="2000" b="1" dirty="0"/>
              <a:t>请不要使用下载软件进行下载，请不要进行系统性下载。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43248"/>
            <a:ext cx="9144000" cy="2743200"/>
          </a:xfrm>
          <a:prstGeom prst="rect">
            <a:avLst/>
          </a:prstGeom>
          <a:solidFill>
            <a:srgbClr val="0033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zh-CN">
              <a:solidFill>
                <a:srgbClr val="FFCC00"/>
              </a:solidFill>
              <a:cs typeface="Arial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0" y="1500174"/>
            <a:ext cx="6186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3366"/>
                </a:solidFill>
                <a:cs typeface="Arial" charset="0"/>
              </a:rPr>
              <a:t>您有任何疑问，请随时就近联系</a:t>
            </a:r>
            <a:r>
              <a:rPr lang="en-US" altLang="zh-CN" sz="2000" b="1" dirty="0" err="1">
                <a:solidFill>
                  <a:srgbClr val="003366"/>
                </a:solidFill>
                <a:cs typeface="Arial" charset="0"/>
              </a:rPr>
              <a:t>iGroup</a:t>
            </a:r>
            <a:r>
              <a:rPr lang="zh-CN" altLang="en-US" sz="2000" b="1" dirty="0">
                <a:solidFill>
                  <a:srgbClr val="003366"/>
                </a:solidFill>
                <a:cs typeface="Arial" charset="0"/>
              </a:rPr>
              <a:t>公司各机构：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2071678"/>
            <a:ext cx="441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003366"/>
                </a:solidFill>
                <a:cs typeface="Arial" charset="0"/>
              </a:rPr>
              <a:t>iGroup</a:t>
            </a:r>
            <a:r>
              <a:rPr lang="zh-CN" altLang="en-US" sz="2000" b="1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en-US" altLang="zh-CN" sz="2000" b="1" dirty="0" smtClean="0">
                <a:solidFill>
                  <a:srgbClr val="003366"/>
                </a:solidFill>
                <a:cs typeface="Arial" charset="0"/>
              </a:rPr>
              <a:t>China</a:t>
            </a:r>
            <a:endParaRPr lang="zh-CN" altLang="en-US" sz="2000" b="1" dirty="0">
              <a:solidFill>
                <a:srgbClr val="003366"/>
              </a:solidFill>
              <a:cs typeface="Arial" charset="0"/>
            </a:endParaRPr>
          </a:p>
          <a:p>
            <a:pPr algn="l"/>
            <a:r>
              <a:rPr lang="en-US" altLang="zh-CN" sz="2000" dirty="0">
                <a:solidFill>
                  <a:srgbClr val="003366"/>
                </a:solidFill>
                <a:cs typeface="Arial" charset="0"/>
                <a:hlinkClick r:id="rId3"/>
              </a:rPr>
              <a:t>info@igroup.com.cn</a:t>
            </a:r>
            <a:endParaRPr lang="en-US" altLang="zh-CN" sz="2000" dirty="0">
              <a:solidFill>
                <a:srgbClr val="003366"/>
              </a:solidFill>
              <a:cs typeface="Arial" charset="0"/>
            </a:endParaRPr>
          </a:p>
          <a:p>
            <a:pPr algn="l"/>
            <a:r>
              <a:rPr lang="en-US" altLang="zh-CN" sz="2000" dirty="0">
                <a:solidFill>
                  <a:srgbClr val="003366"/>
                </a:solidFill>
                <a:cs typeface="Arial" charset="0"/>
                <a:hlinkClick r:id="rId4"/>
              </a:rPr>
              <a:t>www.igroup.com.cn</a:t>
            </a:r>
            <a:endParaRPr lang="en-US" altLang="zh-CN" sz="2000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876800" y="3219448"/>
            <a:ext cx="29606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上海：肇嘉浜路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798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号坤阳国际</a:t>
            </a:r>
          </a:p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商务广场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1705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室（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200030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） 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Tel: 021-64454595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Fax: 021-64739056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" y="4667248"/>
            <a:ext cx="3124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西安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：西安市友谊西路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236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号华豪丽晶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号楼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1612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室（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710068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）</a:t>
            </a:r>
            <a:endParaRPr lang="zh-CN" altLang="en-US" sz="1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Tel: </a:t>
            </a:r>
            <a:r>
              <a:rPr lang="en-US" altLang="zh-CN" sz="1600" dirty="0" smtClean="0">
                <a:solidFill>
                  <a:schemeClr val="bg1"/>
                </a:solidFill>
              </a:rPr>
              <a:t>029-</a:t>
            </a:r>
            <a:r>
              <a:rPr lang="en-US" sz="1600" dirty="0" smtClean="0">
                <a:solidFill>
                  <a:schemeClr val="bg1"/>
                </a:solidFill>
              </a:rPr>
              <a:t>89353458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Fax: </a:t>
            </a:r>
            <a:r>
              <a:rPr lang="en-US" altLang="zh-CN" sz="1600" dirty="0" smtClean="0">
                <a:solidFill>
                  <a:schemeClr val="bg1"/>
                </a:solidFill>
              </a:rPr>
              <a:t>029-</a:t>
            </a:r>
            <a:r>
              <a:rPr lang="en-US" sz="1600" dirty="0" smtClean="0">
                <a:solidFill>
                  <a:schemeClr val="bg1"/>
                </a:solidFill>
              </a:rPr>
              <a:t>89353458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876800" y="4591048"/>
            <a:ext cx="27574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广州：越秀区东风中路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318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号</a:t>
            </a:r>
          </a:p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嘉业大厦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2705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室（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510030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）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</a:rPr>
              <a:t>Tel: 020-83274076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</a:rPr>
              <a:t>Fax: 020-83274078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295648"/>
            <a:ext cx="3197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北京：海淀区知春路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号</a:t>
            </a:r>
          </a:p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学院国际大厦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1213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室（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100083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） 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Tel: 010-82331971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Fax: 010-82331961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OSA</a:t>
            </a:r>
            <a:r>
              <a:rPr lang="zh-CN" altLang="en-US" dirty="0" smtClean="0"/>
              <a:t>概况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4116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zh-CN" altLang="en-US" sz="2000" dirty="0" smtClean="0">
                <a:ea typeface="宋体" charset="-122"/>
              </a:rPr>
              <a:t>美国光学学会（</a:t>
            </a:r>
            <a:r>
              <a:rPr lang="en-US" altLang="zh-CN" sz="2000" dirty="0" smtClean="0">
                <a:ea typeface="宋体" charset="-122"/>
              </a:rPr>
              <a:t>the Optical Society of America</a:t>
            </a:r>
            <a:r>
              <a:rPr lang="zh-CN" altLang="en-US" sz="2000" dirty="0" smtClean="0">
                <a:ea typeface="宋体" charset="-122"/>
              </a:rPr>
              <a:t>）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sz="2000" dirty="0" smtClean="0">
                <a:ea typeface="宋体" charset="-122"/>
              </a:rPr>
              <a:t>   成立于</a:t>
            </a:r>
            <a:r>
              <a:rPr lang="en-US" altLang="zh-CN" sz="2000" dirty="0" smtClean="0">
                <a:ea typeface="宋体" charset="-122"/>
              </a:rPr>
              <a:t>1916</a:t>
            </a:r>
            <a:r>
              <a:rPr lang="zh-CN" altLang="en-US" sz="2000" dirty="0" smtClean="0">
                <a:ea typeface="宋体" charset="-122"/>
              </a:rPr>
              <a:t>年，是一个科学、技术、教育性的</a:t>
            </a:r>
            <a:r>
              <a:rPr lang="zh-CN" altLang="en-US" sz="2000" dirty="0" smtClean="0">
                <a:latin typeface="宋体" charset="-122"/>
                <a:ea typeface="宋体" charset="-122"/>
              </a:rPr>
              <a:t>机构</a:t>
            </a:r>
            <a:r>
              <a:rPr lang="en-US" altLang="zh-CN" sz="2000" dirty="0" smtClean="0">
                <a:latin typeface="宋体" charset="-122"/>
                <a:ea typeface="宋体" charset="-122"/>
              </a:rPr>
              <a:t>,</a:t>
            </a:r>
            <a:r>
              <a:rPr lang="zh-CN" altLang="en-US" sz="2000" dirty="0" smtClean="0">
                <a:latin typeface="宋体" charset="-122"/>
                <a:ea typeface="宋体" charset="-122"/>
              </a:rPr>
              <a:t>是</a:t>
            </a:r>
            <a:r>
              <a:rPr lang="zh-CN" altLang="en-US" sz="2000" dirty="0" smtClean="0">
                <a:ea typeface="宋体" charset="-122"/>
              </a:rPr>
              <a:t>世界上最早出版物理学期刊的出版社之一</a:t>
            </a:r>
          </a:p>
          <a:p>
            <a:pPr>
              <a:lnSpc>
                <a:spcPct val="80000"/>
              </a:lnSpc>
            </a:pPr>
            <a:endParaRPr lang="zh-CN" altLang="en-US" sz="1800" dirty="0" smtClean="0"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000" dirty="0" smtClean="0">
                <a:ea typeface="宋体" charset="-122"/>
              </a:rPr>
              <a:t>目的：为了增强和传播光学的理论和应用知识，维护光学研究人员、制图师以及各种各样光学仪器的使用者的共同利益，并且促进他们之间的合作</a:t>
            </a:r>
          </a:p>
          <a:p>
            <a:pPr>
              <a:lnSpc>
                <a:spcPct val="80000"/>
              </a:lnSpc>
            </a:pPr>
            <a:endParaRPr lang="zh-CN" altLang="en-US" sz="1800" dirty="0" smtClean="0"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000" dirty="0" smtClean="0">
                <a:ea typeface="宋体" charset="-122"/>
              </a:rPr>
              <a:t>目前已有</a:t>
            </a:r>
            <a:r>
              <a:rPr lang="en-US" altLang="zh-CN" sz="2000" dirty="0" smtClean="0">
                <a:ea typeface="宋体" charset="-122"/>
              </a:rPr>
              <a:t>106,000</a:t>
            </a:r>
            <a:r>
              <a:rPr lang="zh-CN" altLang="en-US" sz="2000" dirty="0" smtClean="0">
                <a:ea typeface="宋体" charset="-122"/>
              </a:rPr>
              <a:t>名会员</a:t>
            </a:r>
            <a:r>
              <a:rPr lang="en-US" altLang="zh-CN" sz="2000" dirty="0" smtClean="0">
                <a:latin typeface="宋体" charset="-122"/>
                <a:ea typeface="宋体" charset="-122"/>
              </a:rPr>
              <a:t>, </a:t>
            </a:r>
            <a:r>
              <a:rPr lang="zh-CN" altLang="en-US" sz="2000" dirty="0" smtClean="0">
                <a:ea typeface="宋体" charset="-122"/>
              </a:rPr>
              <a:t>遍及</a:t>
            </a:r>
            <a:r>
              <a:rPr lang="en-US" altLang="zh-CN" sz="2000" dirty="0" smtClean="0">
                <a:ea typeface="宋体" charset="-122"/>
              </a:rPr>
              <a:t>134</a:t>
            </a:r>
            <a:r>
              <a:rPr lang="zh-CN" altLang="en-US" sz="2000" dirty="0" smtClean="0">
                <a:ea typeface="宋体" charset="-122"/>
              </a:rPr>
              <a:t>个国家</a:t>
            </a:r>
            <a:r>
              <a:rPr lang="en-US" altLang="zh-CN" sz="2000" dirty="0" smtClean="0">
                <a:latin typeface="宋体" charset="-122"/>
                <a:ea typeface="宋体" charset="-122"/>
              </a:rPr>
              <a:t>, </a:t>
            </a:r>
            <a:r>
              <a:rPr lang="zh-CN" altLang="en-US" sz="2000" dirty="0" smtClean="0">
                <a:ea typeface="宋体" charset="-122"/>
              </a:rPr>
              <a:t>包括光学和光子学领域的科学家、工程师、教育家、技术人员及企业领导者</a:t>
            </a:r>
            <a:r>
              <a:rPr lang="zh-CN" altLang="en-US" sz="2000" b="1" dirty="0" smtClean="0">
                <a:ea typeface="宋体" charset="-122"/>
              </a:rPr>
              <a:t> </a:t>
            </a:r>
          </a:p>
          <a:p>
            <a:pPr>
              <a:lnSpc>
                <a:spcPct val="80000"/>
              </a:lnSpc>
            </a:pPr>
            <a:endParaRPr lang="zh-CN" altLang="en-US" sz="2000" b="1" dirty="0" smtClean="0"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000" dirty="0" smtClean="0">
                <a:ea typeface="宋体" charset="-122"/>
              </a:rPr>
              <a:t>除了光学和光子学领域</a:t>
            </a:r>
            <a:r>
              <a:rPr lang="en-US" altLang="zh-CN" sz="2000" dirty="0" smtClean="0">
                <a:ea typeface="宋体" charset="-122"/>
              </a:rPr>
              <a:t>, </a:t>
            </a:r>
            <a:r>
              <a:rPr lang="zh-CN" altLang="en-US" sz="2000" dirty="0" smtClean="0">
                <a:ea typeface="宋体" charset="-122"/>
              </a:rPr>
              <a:t>还为物理学、生物学、医学、电气工程、通讯、天文学、气象学、材料科学、机械工程和计算等诸多领域的专家学者提供高水准的信息服务</a:t>
            </a:r>
            <a:endParaRPr lang="zh-CN" altLang="en-US" sz="2000" dirty="0">
              <a:ea typeface="宋体" charset="-122"/>
            </a:endParaRPr>
          </a:p>
        </p:txBody>
      </p:sp>
      <p:pic>
        <p:nvPicPr>
          <p:cNvPr id="4" name="Picture 6" descr="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31" y="714356"/>
            <a:ext cx="172247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b="0" dirty="0" smtClean="0">
                <a:ea typeface="宋体" charset="-122"/>
              </a:rPr>
              <a:t>OSA</a:t>
            </a:r>
            <a:r>
              <a:rPr lang="zh-CN" altLang="en-US" sz="4400" b="0" dirty="0" smtClean="0">
                <a:latin typeface="黑体" pitchFamily="2" charset="-122"/>
                <a:ea typeface="黑体" pitchFamily="2" charset="-122"/>
              </a:rPr>
              <a:t>出版物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14488"/>
            <a:ext cx="8424863" cy="4883162"/>
          </a:xfrm>
        </p:spPr>
        <p:txBody>
          <a:bodyPr>
            <a:normAutofit fontScale="85000" lnSpcReduction="20000"/>
          </a:bodyPr>
          <a:lstStyle/>
          <a:p>
            <a:pPr marL="533400" indent="-533400" eaLnBrk="1" hangingPunct="1">
              <a:lnSpc>
                <a:spcPct val="120000"/>
              </a:lnSpc>
              <a:buNone/>
            </a:pPr>
            <a:r>
              <a:rPr lang="en-US" altLang="zh-CN" dirty="0" smtClean="0">
                <a:ea typeface="宋体" charset="-122"/>
              </a:rPr>
              <a:t>11</a:t>
            </a:r>
            <a:r>
              <a:rPr lang="zh-CN" altLang="en-US" dirty="0" smtClean="0">
                <a:ea typeface="宋体" charset="-122"/>
              </a:rPr>
              <a:t>种高品质期刊</a:t>
            </a:r>
            <a:endParaRPr lang="en-US" altLang="zh-CN" sz="1800" dirty="0" smtClean="0">
              <a:ea typeface="宋体" charset="-122"/>
            </a:endParaRP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Advances in Optics and Photonics《</a:t>
            </a:r>
            <a:r>
              <a:rPr lang="zh-CN" altLang="en-US" sz="1800" dirty="0" smtClean="0">
                <a:ea typeface="宋体" charset="-122"/>
              </a:rPr>
              <a:t>光学和光子学研究进展</a:t>
            </a:r>
            <a:r>
              <a:rPr lang="en-US" altLang="zh-CN" sz="1800" dirty="0" smtClean="0">
                <a:ea typeface="宋体" charset="-122"/>
              </a:rPr>
              <a:t>》</a:t>
            </a:r>
            <a:endParaRPr lang="en-US" altLang="zh-CN" sz="1800" dirty="0" smtClean="0">
              <a:solidFill>
                <a:srgbClr val="F9431F"/>
              </a:solidFill>
              <a:ea typeface="宋体" charset="-122"/>
            </a:endParaRP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Applied Optics《</a:t>
            </a:r>
            <a:r>
              <a:rPr lang="zh-CN" altLang="en-US" sz="1800" dirty="0" smtClean="0">
                <a:ea typeface="宋体" charset="-122"/>
              </a:rPr>
              <a:t>应用光学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Journal of the Optical Society of America A《</a:t>
            </a:r>
            <a:r>
              <a:rPr lang="zh-CN" altLang="en-US" sz="1800" dirty="0" smtClean="0">
                <a:ea typeface="宋体" charset="-122"/>
              </a:rPr>
              <a:t>美国光学学会期刊</a:t>
            </a:r>
            <a:r>
              <a:rPr lang="en-US" altLang="zh-CN" sz="1800" dirty="0" smtClean="0">
                <a:ea typeface="宋体" charset="-122"/>
              </a:rPr>
              <a:t>A</a:t>
            </a:r>
            <a:r>
              <a:rPr lang="zh-CN" altLang="en-US" sz="1800" dirty="0" smtClean="0">
                <a:ea typeface="宋体" charset="-122"/>
              </a:rPr>
              <a:t>辑</a:t>
            </a:r>
            <a:r>
              <a:rPr lang="en-US" altLang="zh-CN" sz="1800" dirty="0" smtClean="0">
                <a:ea typeface="宋体" charset="-122"/>
              </a:rPr>
              <a:t>》</a:t>
            </a:r>
            <a:endParaRPr lang="en-US" altLang="zh-CN" sz="1800" dirty="0" smtClean="0">
              <a:solidFill>
                <a:srgbClr val="F9431F"/>
              </a:solidFill>
              <a:ea typeface="宋体" charset="-122"/>
            </a:endParaRP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Journal of the Optical Society of America B《</a:t>
            </a:r>
            <a:r>
              <a:rPr lang="zh-CN" altLang="en-US" sz="1800" dirty="0" smtClean="0">
                <a:ea typeface="宋体" charset="-122"/>
              </a:rPr>
              <a:t>美国光学学会期刊</a:t>
            </a:r>
            <a:r>
              <a:rPr lang="en-US" altLang="zh-CN" sz="1800" dirty="0" smtClean="0">
                <a:ea typeface="宋体" charset="-122"/>
              </a:rPr>
              <a:t>B</a:t>
            </a:r>
            <a:r>
              <a:rPr lang="zh-CN" altLang="en-US" sz="1800" dirty="0" smtClean="0">
                <a:ea typeface="宋体" charset="-122"/>
              </a:rPr>
              <a:t>辑</a:t>
            </a:r>
            <a:r>
              <a:rPr lang="en-US" altLang="zh-CN" sz="1800" dirty="0" smtClean="0">
                <a:ea typeface="宋体" charset="-122"/>
              </a:rPr>
              <a:t>》</a:t>
            </a:r>
            <a:endParaRPr lang="en-US" altLang="zh-CN" sz="1800" dirty="0" smtClean="0">
              <a:solidFill>
                <a:srgbClr val="F9431F"/>
              </a:solidFill>
              <a:ea typeface="宋体" charset="-122"/>
            </a:endParaRP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Optics Letters《</a:t>
            </a:r>
            <a:r>
              <a:rPr lang="zh-CN" altLang="en-US" sz="1800" dirty="0" smtClean="0">
                <a:ea typeface="宋体" charset="-122"/>
              </a:rPr>
              <a:t>光学快报</a:t>
            </a:r>
            <a:r>
              <a:rPr lang="en-US" altLang="zh-CN" sz="1800" dirty="0" smtClean="0">
                <a:ea typeface="宋体" charset="-122"/>
              </a:rPr>
              <a:t>》</a:t>
            </a:r>
            <a:endParaRPr lang="zh-CN" altLang="en-US" sz="1800" dirty="0" smtClean="0">
              <a:ea typeface="宋体" charset="-122"/>
            </a:endParaRP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Optics &amp; Photonics News 《</a:t>
            </a:r>
            <a:r>
              <a:rPr lang="zh-CN" altLang="en-US" sz="1800" dirty="0" smtClean="0">
                <a:ea typeface="宋体" charset="-122"/>
              </a:rPr>
              <a:t>光学</a:t>
            </a:r>
            <a:r>
              <a:rPr lang="en-US" altLang="zh-CN" sz="1800" dirty="0" smtClean="0">
                <a:ea typeface="宋体" charset="-122"/>
              </a:rPr>
              <a:t>&amp;</a:t>
            </a:r>
            <a:r>
              <a:rPr lang="zh-CN" altLang="en-US" sz="1800" dirty="0" smtClean="0">
                <a:ea typeface="宋体" charset="-122"/>
              </a:rPr>
              <a:t>光子学新闻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Optics Express《</a:t>
            </a:r>
            <a:r>
              <a:rPr lang="zh-CN" altLang="en-US" sz="1800" dirty="0" smtClean="0">
                <a:ea typeface="宋体" charset="-122"/>
              </a:rPr>
              <a:t>光学快讯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Biomedical Optics Express《</a:t>
            </a:r>
            <a:r>
              <a:rPr lang="zh-CN" altLang="en-US" sz="1800" dirty="0" smtClean="0">
                <a:ea typeface="宋体" charset="-122"/>
              </a:rPr>
              <a:t>生物医学光学快报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Optical Materials Express《</a:t>
            </a:r>
            <a:r>
              <a:rPr lang="zh-CN" altLang="en-US" sz="1800" dirty="0" smtClean="0">
                <a:ea typeface="宋体" charset="-122"/>
              </a:rPr>
              <a:t>光学材料快报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Spotlight on Optics《</a:t>
            </a:r>
            <a:r>
              <a:rPr lang="zh-CN" altLang="en-US" sz="1800" dirty="0" smtClean="0">
                <a:ea typeface="宋体" charset="-122"/>
              </a:rPr>
              <a:t>光学集萃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Virtual Journal for Biomedical Optics 《</a:t>
            </a:r>
            <a:r>
              <a:rPr lang="zh-CN" altLang="en-US" sz="1800" dirty="0" smtClean="0">
                <a:ea typeface="宋体" charset="-122"/>
              </a:rPr>
              <a:t>生物医学光学虚拟期刊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CN" sz="900" i="1" dirty="0" smtClean="0">
              <a:ea typeface="宋体" charset="-122"/>
            </a:endParaRPr>
          </a:p>
        </p:txBody>
      </p:sp>
      <p:pic>
        <p:nvPicPr>
          <p:cNvPr id="8" name="Picture 6" descr="O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0231" y="714356"/>
            <a:ext cx="172247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43050"/>
            <a:ext cx="8229600" cy="473234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33400" indent="-533400">
              <a:buNone/>
            </a:pPr>
            <a:r>
              <a:rPr lang="en-US" altLang="zh-CN" sz="2400" dirty="0" smtClean="0">
                <a:ea typeface="宋体" charset="-122"/>
              </a:rPr>
              <a:t>7</a:t>
            </a:r>
            <a:r>
              <a:rPr lang="zh-CN" altLang="en-US" sz="2400" dirty="0" smtClean="0">
                <a:ea typeface="宋体" charset="-122"/>
              </a:rPr>
              <a:t>种合作出版期刊</a:t>
            </a:r>
            <a:endParaRPr lang="en-US" altLang="zh-CN" sz="2400" dirty="0" smtClean="0">
              <a:ea typeface="宋体" charset="-122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2400" dirty="0" smtClean="0">
                <a:ea typeface="宋体" charset="-122"/>
              </a:rPr>
              <a:t>Journal of Optical Communications and Networking《</a:t>
            </a:r>
            <a:r>
              <a:rPr lang="zh-CN" altLang="en-US" sz="2400" dirty="0" smtClean="0">
                <a:ea typeface="宋体" charset="-122"/>
              </a:rPr>
              <a:t>光通信和光网络期刊</a:t>
            </a:r>
            <a:r>
              <a:rPr lang="en-US" altLang="zh-CN" sz="24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2400" dirty="0" smtClean="0">
                <a:ea typeface="宋体" charset="-122"/>
              </a:rPr>
              <a:t>Journal of Display Technology《</a:t>
            </a:r>
            <a:r>
              <a:rPr lang="zh-CN" altLang="en-US" sz="2400" dirty="0" smtClean="0">
                <a:ea typeface="宋体" charset="-122"/>
              </a:rPr>
              <a:t>显示技术期刊</a:t>
            </a:r>
            <a:r>
              <a:rPr lang="en-US" altLang="zh-CN" sz="24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2400" dirty="0" smtClean="0">
                <a:ea typeface="宋体" charset="-122"/>
              </a:rPr>
              <a:t>Journal of </a:t>
            </a:r>
            <a:r>
              <a:rPr lang="en-US" altLang="zh-CN" sz="2400" dirty="0" err="1" smtClean="0">
                <a:ea typeface="宋体" charset="-122"/>
              </a:rPr>
              <a:t>Lightwave</a:t>
            </a:r>
            <a:r>
              <a:rPr lang="en-US" altLang="zh-CN" sz="2400" dirty="0" smtClean="0">
                <a:ea typeface="宋体" charset="-122"/>
              </a:rPr>
              <a:t> Technology《</a:t>
            </a:r>
            <a:r>
              <a:rPr lang="zh-CN" altLang="en-US" sz="2400" dirty="0" smtClean="0">
                <a:ea typeface="宋体" charset="-122"/>
              </a:rPr>
              <a:t>光波技术期刊</a:t>
            </a:r>
            <a:r>
              <a:rPr lang="en-US" altLang="zh-CN" sz="24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2400" dirty="0" smtClean="0">
                <a:ea typeface="宋体" charset="-122"/>
              </a:rPr>
              <a:t>Journal of Optical Technology 《</a:t>
            </a:r>
            <a:r>
              <a:rPr lang="zh-CN" altLang="en-US" sz="2400" dirty="0" smtClean="0">
                <a:ea typeface="宋体" charset="-122"/>
              </a:rPr>
              <a:t>光学技术期刊</a:t>
            </a:r>
            <a:r>
              <a:rPr lang="en-US" altLang="zh-CN" sz="24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2400" dirty="0" smtClean="0">
                <a:ea typeface="宋体" charset="-122"/>
              </a:rPr>
              <a:t>Applied Spectroscopy《</a:t>
            </a:r>
            <a:r>
              <a:rPr lang="zh-CN" altLang="en-US" sz="2400" dirty="0" smtClean="0">
                <a:ea typeface="宋体" charset="-122"/>
              </a:rPr>
              <a:t>应用光谱学</a:t>
            </a:r>
            <a:r>
              <a:rPr lang="en-US" altLang="zh-CN" sz="24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2400" dirty="0" smtClean="0">
                <a:ea typeface="宋体" charset="-122"/>
              </a:rPr>
              <a:t>Chinese Optics Letters《</a:t>
            </a:r>
            <a:r>
              <a:rPr lang="zh-CN" altLang="en-US" sz="2400" dirty="0" smtClean="0">
                <a:ea typeface="宋体" charset="-122"/>
              </a:rPr>
              <a:t>中国光学快报</a:t>
            </a:r>
            <a:r>
              <a:rPr lang="en-US" altLang="zh-CN" sz="24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2400" dirty="0" smtClean="0">
                <a:ea typeface="宋体" charset="-122"/>
              </a:rPr>
              <a:t>Journal of the Optical Society of Korea《</a:t>
            </a:r>
            <a:r>
              <a:rPr lang="zh-CN" altLang="en-US" sz="2400" dirty="0" smtClean="0">
                <a:ea typeface="宋体" charset="-122"/>
              </a:rPr>
              <a:t>韩国光学学会期刊</a:t>
            </a:r>
            <a:r>
              <a:rPr lang="en-US" altLang="zh-CN" sz="24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None/>
            </a:pPr>
            <a:endParaRPr lang="zh-CN" altLang="en-US" sz="2400" dirty="0" smtClean="0">
              <a:ea typeface="宋体" charset="-122"/>
            </a:endParaRP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sz="4400" b="0" dirty="0" smtClean="0">
                <a:ea typeface="宋体" charset="-122"/>
              </a:rPr>
              <a:t>OSA</a:t>
            </a:r>
            <a:r>
              <a:rPr lang="zh-CN" altLang="en-US" sz="4400" b="0" dirty="0" smtClean="0">
                <a:latin typeface="黑体" pitchFamily="2" charset="-122"/>
                <a:ea typeface="黑体" pitchFamily="2" charset="-122"/>
              </a:rPr>
              <a:t>出版物</a:t>
            </a:r>
          </a:p>
        </p:txBody>
      </p:sp>
      <p:pic>
        <p:nvPicPr>
          <p:cNvPr id="8" name="Picture 6" descr="O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0231" y="714356"/>
            <a:ext cx="172247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143116"/>
            <a:ext cx="8001000" cy="3997334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zh-CN" altLang="en-US" dirty="0" smtClean="0">
                <a:ea typeface="宋体" charset="-122"/>
              </a:rPr>
              <a:t>国际会议文献系列出版物</a:t>
            </a:r>
          </a:p>
          <a:p>
            <a:pPr eaLnBrk="1" hangingPunct="1"/>
            <a:endParaRPr lang="zh-CN" altLang="en-US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反映了光学领域的最新进展和动态</a:t>
            </a:r>
          </a:p>
          <a:p>
            <a:pPr eaLnBrk="1" hangingPunct="1"/>
            <a:endParaRPr lang="zh-CN" altLang="en-US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收录了自</a:t>
            </a:r>
            <a:r>
              <a:rPr lang="en-US" altLang="zh-CN" dirty="0" smtClean="0">
                <a:ea typeface="宋体" charset="-122"/>
              </a:rPr>
              <a:t>1979</a:t>
            </a:r>
            <a:r>
              <a:rPr lang="zh-CN" altLang="en-US" dirty="0" smtClean="0">
                <a:ea typeface="宋体" charset="-122"/>
              </a:rPr>
              <a:t>年以来的</a:t>
            </a:r>
            <a:r>
              <a:rPr lang="en-US" altLang="zh-CN" dirty="0" smtClean="0">
                <a:ea typeface="宋体" charset="-122"/>
              </a:rPr>
              <a:t>390</a:t>
            </a:r>
            <a:r>
              <a:rPr lang="zh-CN" altLang="en-US" dirty="0" smtClean="0">
                <a:ea typeface="宋体" charset="-122"/>
              </a:rPr>
              <a:t>卷会议录</a:t>
            </a:r>
          </a:p>
          <a:p>
            <a:pPr eaLnBrk="1" hangingPunct="1"/>
            <a:endParaRPr lang="zh-CN" altLang="en-US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汇集了光学和光子学领域的科学家、工程师、教育家、技术人员及商业领袖</a:t>
            </a:r>
          </a:p>
          <a:p>
            <a:pPr eaLnBrk="1" hangingPunct="1"/>
            <a:endParaRPr lang="zh-CN" altLang="en-US" sz="2000" dirty="0" smtClean="0">
              <a:ea typeface="宋体" charset="-122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white">
          <a:xfrm>
            <a:off x="1219200" y="381000"/>
            <a:ext cx="312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zh-CN" b="1">
                <a:solidFill>
                  <a:schemeClr val="bg1"/>
                </a:solidFill>
                <a:ea typeface="宋体" charset="-122"/>
              </a:rPr>
              <a:t>OSA</a:t>
            </a:r>
            <a:r>
              <a:rPr lang="zh-CN" altLang="en-US" b="1">
                <a:solidFill>
                  <a:schemeClr val="bg1"/>
                </a:solidFill>
                <a:ea typeface="宋体" charset="-122"/>
              </a:rPr>
              <a:t>会议录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42926"/>
            <a:ext cx="8229600" cy="1000124"/>
          </a:xfrm>
          <a:noFill/>
        </p:spPr>
        <p:txBody>
          <a:bodyPr/>
          <a:lstStyle/>
          <a:p>
            <a:pPr eaLnBrk="1" hangingPunct="1"/>
            <a:r>
              <a:rPr lang="en-US" altLang="zh-CN" sz="4400" b="0" dirty="0" smtClean="0">
                <a:ea typeface="宋体" charset="-122"/>
              </a:rPr>
              <a:t>OSA</a:t>
            </a:r>
            <a:r>
              <a:rPr lang="zh-CN" altLang="en-US" sz="4400" b="0" dirty="0" smtClean="0">
                <a:latin typeface="黑体" pitchFamily="2" charset="-122"/>
                <a:ea typeface="黑体" pitchFamily="2" charset="-122"/>
              </a:rPr>
              <a:t>出版物</a:t>
            </a:r>
          </a:p>
        </p:txBody>
      </p:sp>
      <p:pic>
        <p:nvPicPr>
          <p:cNvPr id="9" name="Picture 6" descr="O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0231" y="714356"/>
            <a:ext cx="172247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OSA</a:t>
            </a:r>
            <a:r>
              <a:rPr lang="zh-CN" altLang="en-US" dirty="0" smtClean="0"/>
              <a:t>出版物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Optics Image Bank</a:t>
            </a:r>
            <a:r>
              <a:rPr lang="zh-CN" altLang="en-US" dirty="0" smtClean="0"/>
              <a:t>（光学影像图库）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2012</a:t>
            </a:r>
            <a:r>
              <a:rPr lang="zh-CN" altLang="en-US" dirty="0" smtClean="0"/>
              <a:t>年新推出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包括来自期刊</a:t>
            </a:r>
            <a:r>
              <a:rPr lang="en-US" dirty="0" smtClean="0"/>
              <a:t>Optics Express</a:t>
            </a:r>
            <a:r>
              <a:rPr lang="zh-CN" altLang="en-US" dirty="0" smtClean="0"/>
              <a:t>和</a:t>
            </a:r>
            <a:r>
              <a:rPr lang="en-US" dirty="0" smtClean="0"/>
              <a:t>Optics Letters</a:t>
            </a:r>
            <a:r>
              <a:rPr lang="zh-CN" altLang="en-US" dirty="0" smtClean="0"/>
              <a:t>中超过</a:t>
            </a:r>
            <a:r>
              <a:rPr lang="en-US" dirty="0" smtClean="0"/>
              <a:t>120,000</a:t>
            </a:r>
            <a:r>
              <a:rPr lang="zh-CN" altLang="en-US" dirty="0" smtClean="0"/>
              <a:t>个图片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可通过快速检索查看并链接到来源文章。</a:t>
            </a:r>
            <a:endParaRPr lang="zh-CN" altLang="en-US" dirty="0"/>
          </a:p>
        </p:txBody>
      </p:sp>
      <p:pic>
        <p:nvPicPr>
          <p:cNvPr id="1026" name="Picture 2" descr="1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500570"/>
            <a:ext cx="2747612" cy="1428760"/>
          </a:xfrm>
          <a:prstGeom prst="rect">
            <a:avLst/>
          </a:prstGeom>
          <a:noFill/>
        </p:spPr>
      </p:pic>
      <p:pic>
        <p:nvPicPr>
          <p:cNvPr id="1028" name="Picture 4" descr="5 Rainbow 3D camera [17]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286256"/>
            <a:ext cx="2678923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30"/>
          <p:cNvGraphicFramePr>
            <a:graphicFrameLocks noGrp="1"/>
          </p:cNvGraphicFramePr>
          <p:nvPr>
            <p:ph idx="1"/>
          </p:nvPr>
        </p:nvGraphicFramePr>
        <p:xfrm>
          <a:off x="250825" y="1177925"/>
          <a:ext cx="8642350" cy="5472750"/>
        </p:xfrm>
        <a:graphic>
          <a:graphicData uri="http://schemas.openxmlformats.org/drawingml/2006/table">
            <a:tbl>
              <a:tblPr/>
              <a:tblGrid>
                <a:gridCol w="2678101"/>
                <a:gridCol w="1071570"/>
                <a:gridCol w="1357322"/>
                <a:gridCol w="1928826"/>
                <a:gridCol w="1606531"/>
              </a:tblGrid>
              <a:tr h="54292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2011 Ranking in Optics Category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in JCR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5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Journal 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5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Impact Factor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A5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Total Citations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Rank by Impact Factor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A5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Rank by Total Cites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Optics Express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5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3.587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54,094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Optics Letters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5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3.399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45,759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Journal of </a:t>
                      </a: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Lightwave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 Technology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5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2.784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14,055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Biomedical Optics Express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5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2.333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568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Journal of Display Technology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5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2.280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953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JOSA B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5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2.185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11,210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Applied Optics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5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1.748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34,118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JOSA 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5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1.562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12,697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OSA</a:t>
            </a:r>
            <a:r>
              <a:rPr lang="zh-CN" altLang="en-US" dirty="0" smtClean="0"/>
              <a:t>主要期刊介绍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>
                <a:ea typeface="宋体" charset="-122"/>
              </a:rPr>
              <a:t>Optics Letters (OL) 《</a:t>
            </a:r>
            <a:r>
              <a:rPr lang="zh-CN" altLang="en-US" dirty="0" smtClean="0">
                <a:ea typeface="宋体" charset="-122"/>
              </a:rPr>
              <a:t>光学快报</a:t>
            </a:r>
            <a:r>
              <a:rPr lang="en-US" altLang="zh-CN" dirty="0" smtClean="0">
                <a:ea typeface="宋体" charset="-122"/>
              </a:rPr>
              <a:t>》</a:t>
            </a:r>
          </a:p>
          <a:p>
            <a:pPr lvl="1">
              <a:buFontTx/>
              <a:buChar char="•"/>
            </a:pPr>
            <a:r>
              <a:rPr lang="en-US" altLang="zh-CN" dirty="0" smtClean="0">
                <a:ea typeface="宋体" charset="-122"/>
              </a:rPr>
              <a:t>OSA</a:t>
            </a:r>
            <a:r>
              <a:rPr lang="zh-CN" altLang="en-US" dirty="0" smtClean="0">
                <a:ea typeface="宋体" charset="-122"/>
              </a:rPr>
              <a:t>最广泛应用的同行评审刊，用简短的篇幅提供光学领域内最新的研究成果</a:t>
            </a:r>
            <a:endParaRPr lang="en-US" altLang="zh-CN" dirty="0" smtClean="0">
              <a:ea typeface="宋体" charset="-122"/>
            </a:endParaRPr>
          </a:p>
          <a:p>
            <a:pPr lvl="1">
              <a:buFontTx/>
              <a:buChar char="•"/>
            </a:pPr>
            <a:r>
              <a:rPr lang="zh-CN" altLang="en-US" dirty="0" smtClean="0">
                <a:ea typeface="宋体" charset="-122"/>
              </a:rPr>
              <a:t>内容覆盖：大气光学、量子电子学、傅立叶光学、综合光学、纤维光学等学科主题</a:t>
            </a:r>
            <a:endParaRPr lang="en-US" altLang="zh-CN" dirty="0" smtClean="0">
              <a:ea typeface="宋体" charset="-122"/>
            </a:endParaRPr>
          </a:p>
          <a:p>
            <a:pPr lvl="1">
              <a:buFontTx/>
              <a:buChar char="•"/>
            </a:pPr>
            <a:r>
              <a:rPr lang="en-US" altLang="zh-CN" dirty="0" smtClean="0">
                <a:ea typeface="宋体" charset="-122"/>
              </a:rPr>
              <a:t>2011</a:t>
            </a:r>
            <a:r>
              <a:rPr lang="zh-CN" altLang="en-US" dirty="0" smtClean="0">
                <a:ea typeface="宋体" charset="-122"/>
              </a:rPr>
              <a:t>年</a:t>
            </a:r>
            <a:r>
              <a:rPr lang="en-US" altLang="zh-CN" dirty="0" smtClean="0">
                <a:ea typeface="宋体" charset="-122"/>
              </a:rPr>
              <a:t>JCR</a:t>
            </a:r>
            <a:r>
              <a:rPr lang="zh-CN" altLang="en-US" dirty="0" smtClean="0">
                <a:ea typeface="宋体" charset="-122"/>
              </a:rPr>
              <a:t>收录的光学领域</a:t>
            </a:r>
            <a:r>
              <a:rPr lang="en-US" altLang="zh-CN" dirty="0" smtClean="0">
                <a:ea typeface="宋体" charset="-122"/>
              </a:rPr>
              <a:t>77</a:t>
            </a:r>
            <a:r>
              <a:rPr lang="zh-CN" altLang="en-US" dirty="0" smtClean="0">
                <a:ea typeface="宋体" charset="-122"/>
              </a:rPr>
              <a:t>种期刊中，</a:t>
            </a:r>
            <a:r>
              <a:rPr lang="en-US" altLang="zh-CN" dirty="0" smtClean="0">
                <a:ea typeface="宋体" charset="-122"/>
              </a:rPr>
              <a:t>OL</a:t>
            </a:r>
            <a:r>
              <a:rPr lang="zh-CN" altLang="en-US" dirty="0" smtClean="0">
                <a:ea typeface="宋体" charset="-122"/>
              </a:rPr>
              <a:t>的影响因子排名第</a:t>
            </a:r>
            <a:r>
              <a:rPr lang="en-US" altLang="zh-CN" dirty="0" smtClean="0">
                <a:ea typeface="宋体" charset="-122"/>
              </a:rPr>
              <a:t>6</a:t>
            </a:r>
            <a:r>
              <a:rPr lang="zh-CN" altLang="en-US" dirty="0" smtClean="0">
                <a:ea typeface="宋体" charset="-122"/>
              </a:rPr>
              <a:t>，引用量排名第</a:t>
            </a:r>
            <a:r>
              <a:rPr lang="en-US" altLang="zh-CN" dirty="0" smtClean="0">
                <a:ea typeface="宋体" charset="-122"/>
              </a:rPr>
              <a:t>3</a:t>
            </a:r>
          </a:p>
          <a:p>
            <a:pPr>
              <a:buFontTx/>
              <a:buChar char="•"/>
            </a:pPr>
            <a:endParaRPr lang="en-US" altLang="zh-CN" dirty="0" smtClean="0">
              <a:ea typeface="宋体" charset="-122"/>
            </a:endParaRPr>
          </a:p>
          <a:p>
            <a:pPr>
              <a:buFontTx/>
              <a:buChar char="•"/>
            </a:pPr>
            <a:endParaRPr lang="zh-CN" altLang="en-US" dirty="0" smtClean="0">
              <a:ea typeface="宋体" charset="-122"/>
            </a:endParaRPr>
          </a:p>
          <a:p>
            <a:pPr>
              <a:buFontTx/>
              <a:buChar char="•"/>
            </a:pPr>
            <a:endParaRPr lang="zh-CN" altLang="en-US" dirty="0" smtClean="0">
              <a:ea typeface="宋体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复件 iGROUP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6350">
          <a:solidFill>
            <a:schemeClr val="tx1"/>
          </a:solidFill>
        </a:ln>
      </a:spPr>
      <a:bodyPr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复件 iGROUP模板</Template>
  <TotalTime>233</TotalTime>
  <Words>1636</Words>
  <PresentationFormat>全屏显示(4:3)</PresentationFormat>
  <Paragraphs>213</Paragraphs>
  <Slides>26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复件 iGROUP模板</vt:lpstr>
      <vt:lpstr>OSA数据库使用指南</vt:lpstr>
      <vt:lpstr>内容提纲</vt:lpstr>
      <vt:lpstr>OSA概况</vt:lpstr>
      <vt:lpstr>OSA出版物</vt:lpstr>
      <vt:lpstr>OSA出版物</vt:lpstr>
      <vt:lpstr>OSA出版物</vt:lpstr>
      <vt:lpstr>OSA出版物</vt:lpstr>
      <vt:lpstr>幻灯片 8</vt:lpstr>
      <vt:lpstr>OSA主要期刊介绍</vt:lpstr>
      <vt:lpstr>OSA主要期刊介绍</vt:lpstr>
      <vt:lpstr>OSA主要期刊介绍</vt:lpstr>
      <vt:lpstr>OSA主要期刊介绍</vt:lpstr>
      <vt:lpstr>OSA主要期刊介绍</vt:lpstr>
      <vt:lpstr>OSA 数据库平台  Optics InfoBase</vt:lpstr>
      <vt:lpstr>2013年起，所有来自国内IP地址的、对OSA Optics InfoBase的访问，都将会被自动转向 Optics InfoBase China主页。 </vt:lpstr>
      <vt:lpstr>出版物浏览入口</vt:lpstr>
      <vt:lpstr>对一些图标和分类体系的说明</vt:lpstr>
      <vt:lpstr>期刊主页</vt:lpstr>
      <vt:lpstr>期刊浏览</vt:lpstr>
      <vt:lpstr>浏览文摘页</vt:lpstr>
      <vt:lpstr>会议录浏览</vt:lpstr>
      <vt:lpstr>会议录浏览</vt:lpstr>
      <vt:lpstr>快速检索</vt:lpstr>
      <vt:lpstr>高级检索</vt:lpstr>
      <vt:lpstr>幻灯片 25</vt:lpstr>
      <vt:lpstr>幻灯片 26</vt:lpstr>
    </vt:vector>
  </TitlesOfParts>
  <Company>番茄花园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OSA Optics InfoBase China站点 浏览和检索说明</dc:title>
  <dc:creator>番茄花园</dc:creator>
  <cp:lastModifiedBy>vicky_me</cp:lastModifiedBy>
  <cp:revision>72</cp:revision>
  <dcterms:created xsi:type="dcterms:W3CDTF">2013-01-17T05:10:56Z</dcterms:created>
  <dcterms:modified xsi:type="dcterms:W3CDTF">2013-06-04T08:05:22Z</dcterms:modified>
</cp:coreProperties>
</file>