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5"/>
  </p:notesMasterIdLst>
  <p:sldIdLst>
    <p:sldId id="267" r:id="rId3"/>
    <p:sldId id="268" r:id="rId4"/>
    <p:sldId id="257" r:id="rId5"/>
    <p:sldId id="434" r:id="rId6"/>
    <p:sldId id="435" r:id="rId7"/>
    <p:sldId id="366" r:id="rId8"/>
    <p:sldId id="413" r:id="rId9"/>
    <p:sldId id="279" r:id="rId10"/>
    <p:sldId id="280" r:id="rId11"/>
    <p:sldId id="356" r:id="rId12"/>
    <p:sldId id="398" r:id="rId13"/>
    <p:sldId id="281" r:id="rId14"/>
    <p:sldId id="358" r:id="rId15"/>
    <p:sldId id="282" r:id="rId16"/>
    <p:sldId id="367" r:id="rId17"/>
    <p:sldId id="457" r:id="rId18"/>
    <p:sldId id="458" r:id="rId19"/>
    <p:sldId id="459" r:id="rId20"/>
    <p:sldId id="283" r:id="rId21"/>
    <p:sldId id="284" r:id="rId22"/>
    <p:sldId id="422" r:id="rId23"/>
    <p:sldId id="436" r:id="rId24"/>
    <p:sldId id="437" r:id="rId26"/>
    <p:sldId id="438" r:id="rId27"/>
    <p:sldId id="439" r:id="rId28"/>
    <p:sldId id="440" r:id="rId29"/>
    <p:sldId id="441" r:id="rId30"/>
    <p:sldId id="442" r:id="rId31"/>
    <p:sldId id="443" r:id="rId32"/>
    <p:sldId id="444" r:id="rId33"/>
    <p:sldId id="445" r:id="rId34"/>
    <p:sldId id="470" r:id="rId35"/>
    <p:sldId id="315" r:id="rId36"/>
    <p:sldId id="292" r:id="rId37"/>
    <p:sldId id="293" r:id="rId38"/>
    <p:sldId id="295" r:id="rId39"/>
    <p:sldId id="465" r:id="rId40"/>
    <p:sldId id="376" r:id="rId41"/>
    <p:sldId id="382" r:id="rId42"/>
    <p:sldId id="450" r:id="rId43"/>
    <p:sldId id="464" r:id="rId44"/>
    <p:sldId id="453" r:id="rId45"/>
    <p:sldId id="471" r:id="rId46"/>
    <p:sldId id="451" r:id="rId47"/>
    <p:sldId id="318" r:id="rId48"/>
    <p:sldId id="320" r:id="rId49"/>
    <p:sldId id="467" r:id="rId50"/>
    <p:sldId id="468" r:id="rId51"/>
    <p:sldId id="389" r:id="rId52"/>
    <p:sldId id="405" r:id="rId53"/>
    <p:sldId id="390" r:id="rId54"/>
    <p:sldId id="393" r:id="rId55"/>
    <p:sldId id="432" r:id="rId56"/>
    <p:sldId id="395" r:id="rId57"/>
    <p:sldId id="308" r:id="rId58"/>
    <p:sldId id="454" r:id="rId59"/>
    <p:sldId id="406" r:id="rId60"/>
    <p:sldId id="325" r:id="rId61"/>
    <p:sldId id="461" r:id="rId62"/>
    <p:sldId id="462" r:id="rId63"/>
    <p:sldId id="463" r:id="rId64"/>
    <p:sldId id="460" r:id="rId65"/>
    <p:sldId id="466" r:id="rId66"/>
    <p:sldId id="456" r:id="rId67"/>
  </p:sldIdLst>
  <p:sldSz cx="12192000" cy="6858000"/>
  <p:notesSz cx="6858000" cy="9144000"/>
  <p:defaultTextStyle>
    <a:defPPr>
      <a:defRPr lang="zh-CN"/>
    </a:defPPr>
    <a:lvl1pPr algn="l" rtl="0" eaLnBrk="0" fontAlgn="base" hangingPunct="0">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b="1"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00"/>
    <a:srgbClr val="C2410E"/>
    <a:srgbClr val="0033CC"/>
    <a:srgbClr val="FF9900"/>
    <a:srgbClr val="00FFFF"/>
    <a:srgbClr val="99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3" autoAdjust="0"/>
    <p:restoredTop sz="94625" autoAdjust="0"/>
  </p:normalViewPr>
  <p:slideViewPr>
    <p:cSldViewPr>
      <p:cViewPr varScale="1">
        <p:scale>
          <a:sx n="110" d="100"/>
          <a:sy n="110" d="100"/>
        </p:scale>
        <p:origin x="612" y="108"/>
      </p:cViewPr>
      <p:guideLst>
        <p:guide orient="horz" pos="2160"/>
        <p:guide pos="3840"/>
      </p:guideLst>
    </p:cSldViewPr>
  </p:slideViewPr>
  <p:outlineViewPr>
    <p:cViewPr>
      <p:scale>
        <a:sx n="33" d="100"/>
        <a:sy n="33" d="100"/>
      </p:scale>
      <p:origin x="0" y="53664"/>
    </p:cViewPr>
  </p:outlineViewPr>
  <p:notesTextViewPr>
    <p:cViewPr>
      <p:scale>
        <a:sx n="100" d="100"/>
        <a:sy n="100" d="100"/>
      </p:scale>
      <p:origin x="0" y="0"/>
    </p:cViewPr>
  </p:notesTextViewPr>
  <p:sorterViewPr>
    <p:cViewPr>
      <p:scale>
        <a:sx n="160" d="100"/>
        <a:sy n="160" d="100"/>
      </p:scale>
      <p:origin x="0" y="-6489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0" Type="http://schemas.openxmlformats.org/officeDocument/2006/relationships/tableStyles" Target="tableStyles.xml"/><Relationship Id="rId7" Type="http://schemas.openxmlformats.org/officeDocument/2006/relationships/slide" Target="slides/slide5.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b="0"/>
            </a:lvl1pPr>
          </a:lstStyle>
          <a:p>
            <a:pPr>
              <a:defRPr/>
            </a:pPr>
            <a:endParaRPr lang="en-US" altLang="zh-CN"/>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b="0"/>
            </a:lvl1pPr>
          </a:lstStyle>
          <a:p>
            <a:pPr>
              <a:defRPr/>
            </a:pPr>
            <a:endParaRPr lang="en-US" altLang="zh-CN"/>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b="0"/>
            </a:lvl1pPr>
          </a:lstStyle>
          <a:p>
            <a:pPr>
              <a:defRPr/>
            </a:pPr>
            <a:endParaRPr lang="en-US" altLang="zh-CN"/>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b="0"/>
            </a:lvl1pPr>
          </a:lstStyle>
          <a:p>
            <a:pPr>
              <a:defRPr/>
            </a:pPr>
            <a:fld id="{D01CA608-6B36-4691-9052-850EDD10ED2F}"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p:sp>
      <p:sp>
        <p:nvSpPr>
          <p:cNvPr id="2662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3200"/>
          </a:p>
        </p:txBody>
      </p:sp>
      <p:sp>
        <p:nvSpPr>
          <p:cNvPr id="2662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fld id="{546FFD2B-903C-4833-8A6B-9F8317B9CF4B}" type="slidenum">
              <a:rPr lang="zh-CN" altLang="en-US" b="0" smtClean="0"/>
            </a:fld>
            <a:endParaRPr lang="zh-CN" altLang="en-US"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grpSp>
        <p:nvGrpSpPr>
          <p:cNvPr id="4" name="Group 2"/>
          <p:cNvGrpSpPr/>
          <p:nvPr/>
        </p:nvGrpSpPr>
        <p:grpSpPr bwMode="auto">
          <a:xfrm>
            <a:off x="0" y="927100"/>
            <a:ext cx="119888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sz="2400" b="0">
                <a:latin typeface="Times New Roman" panose="02020603050405020304" pitchFamily="18"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ln>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sz="2400" b="0">
                <a:latin typeface="Times New Roman" panose="02020603050405020304" pitchFamily="18"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1677916 w 4917"/>
                <a:gd name="T3" fmla="*/ 0 h 1000"/>
                <a:gd name="T4" fmla="*/ 1868208 w 4917"/>
                <a:gd name="T5" fmla="*/ 190757 h 1000"/>
                <a:gd name="T6" fmla="*/ 1678291 w 4917"/>
                <a:gd name="T7" fmla="*/ 380877 h 1000"/>
                <a:gd name="T8" fmla="*/ 0 w 4917"/>
                <a:gd name="T9" fmla="*/ 38087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40967" name="Rectangle 7"/>
          <p:cNvSpPr>
            <a:spLocks noGrp="1" noChangeArrowheads="1"/>
          </p:cNvSpPr>
          <p:nvPr>
            <p:ph type="ctrTitle"/>
          </p:nvPr>
        </p:nvSpPr>
        <p:spPr>
          <a:xfrm>
            <a:off x="304800" y="1427164"/>
            <a:ext cx="10769600" cy="1609725"/>
          </a:xfrm>
        </p:spPr>
        <p:txBody>
          <a:bodyPr/>
          <a:lstStyle>
            <a:lvl1pPr>
              <a:defRPr sz="4600"/>
            </a:lvl1pPr>
          </a:lstStyle>
          <a:p>
            <a:r>
              <a:rPr lang="zh-CN" altLang="en-US"/>
              <a:t>单击此处编辑母版标题样式</a:t>
            </a:r>
            <a:endParaRPr lang="zh-CN" altLang="en-US"/>
          </a:p>
        </p:txBody>
      </p:sp>
      <p:sp>
        <p:nvSpPr>
          <p:cNvPr id="40968" name="Rectangle 8"/>
          <p:cNvSpPr>
            <a:spLocks noGrp="1" noChangeArrowheads="1"/>
          </p:cNvSpPr>
          <p:nvPr>
            <p:ph type="subTitle" idx="1"/>
          </p:nvPr>
        </p:nvSpPr>
        <p:spPr>
          <a:xfrm>
            <a:off x="1422400" y="3441700"/>
            <a:ext cx="8839200" cy="1676400"/>
          </a:xfrm>
        </p:spPr>
        <p:txBody>
          <a:bodyPr/>
          <a:lstStyle>
            <a:lvl1pPr marL="0" indent="0">
              <a:buFont typeface="Wingdings" panose="05000000000000000000" pitchFamily="2" charset="2"/>
              <a:buNone/>
              <a:defRPr/>
            </a:lvl1pPr>
          </a:lstStyle>
          <a:p>
            <a:r>
              <a:rPr lang="zh-CN" altLang="en-US"/>
              <a:t>单击此处编辑母版副标题样式</a:t>
            </a:r>
            <a:endParaRPr lang="zh-CN" altLang="en-US"/>
          </a:p>
        </p:txBody>
      </p:sp>
      <p:sp>
        <p:nvSpPr>
          <p:cNvPr id="9" name="Rectangle 9"/>
          <p:cNvSpPr>
            <a:spLocks noGrp="1" noChangeArrowheads="1"/>
          </p:cNvSpPr>
          <p:nvPr>
            <p:ph type="dt" sz="half" idx="10"/>
          </p:nvPr>
        </p:nvSpPr>
        <p:spPr>
          <a:xfrm>
            <a:off x="609600" y="6248400"/>
            <a:ext cx="2844800" cy="471488"/>
          </a:xfrm>
        </p:spPr>
        <p:txBody>
          <a:bodyPr/>
          <a:lstStyle>
            <a:lvl1pPr>
              <a:defRPr smtClean="0"/>
            </a:lvl1pPr>
          </a:lstStyle>
          <a:p>
            <a:pPr>
              <a:defRPr/>
            </a:pPr>
            <a:fld id="{85EBC03E-539B-485C-BF08-24D8A429FCF7}" type="datetime1">
              <a:rPr lang="zh-CN" altLang="en-US"/>
            </a:fld>
            <a:endParaRPr lang="en-US" altLang="zh-CN"/>
          </a:p>
        </p:txBody>
      </p:sp>
      <p:sp>
        <p:nvSpPr>
          <p:cNvPr id="10" name="Rectangle 10"/>
          <p:cNvSpPr>
            <a:spLocks noGrp="1" noChangeArrowheads="1"/>
          </p:cNvSpPr>
          <p:nvPr>
            <p:ph type="ftr" sz="quarter" idx="11"/>
          </p:nvPr>
        </p:nvSpPr>
        <p:spPr>
          <a:xfrm>
            <a:off x="4165600" y="6253163"/>
            <a:ext cx="3860800" cy="457200"/>
          </a:xfrm>
        </p:spPr>
        <p:txBody>
          <a:bodyPr/>
          <a:lstStyle>
            <a:lvl1pPr>
              <a:defRPr/>
            </a:lvl1pPr>
          </a:lstStyle>
          <a:p>
            <a:pPr>
              <a:defRPr/>
            </a:pPr>
            <a:r>
              <a:rPr lang="zh-CN" altLang="en-US"/>
              <a:t>复旦大学图书馆文献检索教研室</a:t>
            </a:r>
            <a:endParaRPr lang="en-US" altLang="zh-CN"/>
          </a:p>
        </p:txBody>
      </p:sp>
      <p:sp>
        <p:nvSpPr>
          <p:cNvPr id="11" name="Rectangle 11"/>
          <p:cNvSpPr>
            <a:spLocks noGrp="1" noChangeArrowheads="1"/>
          </p:cNvSpPr>
          <p:nvPr>
            <p:ph type="sldNum" sz="quarter" idx="12"/>
          </p:nvPr>
        </p:nvSpPr>
        <p:spPr>
          <a:xfrm>
            <a:off x="8737600" y="6248400"/>
            <a:ext cx="2844800" cy="471488"/>
          </a:xfrm>
        </p:spPr>
        <p:txBody>
          <a:bodyPr/>
          <a:lstStyle>
            <a:lvl1pPr>
              <a:defRPr/>
            </a:lvl1pPr>
          </a:lstStyle>
          <a:p>
            <a:pPr>
              <a:defRPr/>
            </a:pPr>
            <a:fld id="{C59F45D9-6CAB-482A-83D1-F6BCA7B54CD5}" type="slidenum">
              <a:rPr lang="en-US" altLang="zh-CN"/>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8"/>
          <p:cNvSpPr>
            <a:spLocks noGrp="1" noChangeArrowheads="1"/>
          </p:cNvSpPr>
          <p:nvPr>
            <p:ph type="dt" sz="half" idx="10"/>
          </p:nvPr>
        </p:nvSpPr>
        <p:spPr/>
        <p:txBody>
          <a:bodyPr/>
          <a:lstStyle>
            <a:lvl1pPr>
              <a:defRPr/>
            </a:lvl1pPr>
          </a:lstStyle>
          <a:p>
            <a:pPr>
              <a:defRPr/>
            </a:pPr>
            <a:fld id="{388AB3FE-B10A-4EA5-A0FE-C74E0CA3A48B}" type="datetime1">
              <a:rPr lang="zh-CN" altLang="en-US"/>
            </a:fld>
            <a:endParaRPr lang="en-US" altLang="zh-CN"/>
          </a:p>
        </p:txBody>
      </p:sp>
      <p:sp>
        <p:nvSpPr>
          <p:cNvPr id="5"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6" name="Rectangle 10"/>
          <p:cNvSpPr>
            <a:spLocks noGrp="1" noChangeArrowheads="1"/>
          </p:cNvSpPr>
          <p:nvPr>
            <p:ph type="sldNum" sz="quarter" idx="12"/>
          </p:nvPr>
        </p:nvSpPr>
        <p:spPr/>
        <p:txBody>
          <a:bodyPr/>
          <a:lstStyle>
            <a:lvl1pPr>
              <a:defRPr/>
            </a:lvl1pPr>
          </a:lstStyle>
          <a:p>
            <a:pPr>
              <a:defRPr/>
            </a:pPr>
            <a:fld id="{05315A6E-B515-4F52-8CD7-506D4B426AEB}" type="slidenum">
              <a:rPr lang="en-US" altLang="zh-CN"/>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00018" y="228600"/>
            <a:ext cx="2779183" cy="57912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260351" y="228600"/>
            <a:ext cx="8136467" cy="57912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8"/>
          <p:cNvSpPr>
            <a:spLocks noGrp="1" noChangeArrowheads="1"/>
          </p:cNvSpPr>
          <p:nvPr>
            <p:ph type="dt" sz="half" idx="10"/>
          </p:nvPr>
        </p:nvSpPr>
        <p:spPr/>
        <p:txBody>
          <a:bodyPr/>
          <a:lstStyle>
            <a:lvl1pPr>
              <a:defRPr/>
            </a:lvl1pPr>
          </a:lstStyle>
          <a:p>
            <a:pPr>
              <a:defRPr/>
            </a:pPr>
            <a:fld id="{1C4EF41A-7A4C-49E1-8A3C-8E5760D0EBB6}" type="datetime1">
              <a:rPr lang="zh-CN" altLang="en-US"/>
            </a:fld>
            <a:endParaRPr lang="en-US" altLang="zh-CN"/>
          </a:p>
        </p:txBody>
      </p:sp>
      <p:sp>
        <p:nvSpPr>
          <p:cNvPr id="5"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6" name="Rectangle 10"/>
          <p:cNvSpPr>
            <a:spLocks noGrp="1" noChangeArrowheads="1"/>
          </p:cNvSpPr>
          <p:nvPr>
            <p:ph type="sldNum" sz="quarter" idx="12"/>
          </p:nvPr>
        </p:nvSpPr>
        <p:spPr/>
        <p:txBody>
          <a:bodyPr/>
          <a:lstStyle>
            <a:lvl1pPr>
              <a:defRPr/>
            </a:lvl1pPr>
          </a:lstStyle>
          <a:p>
            <a:pPr>
              <a:defRPr/>
            </a:pPr>
            <a:fld id="{306F62EB-86DB-4D69-BDCE-D16A00E098F2}" type="slidenum">
              <a:rPr lang="en-US" altLang="zh-CN"/>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260352" y="228600"/>
            <a:ext cx="10687049" cy="9144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812800" y="1600200"/>
            <a:ext cx="5181600" cy="44196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181600" cy="44196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8"/>
          <p:cNvSpPr>
            <a:spLocks noGrp="1" noChangeArrowheads="1"/>
          </p:cNvSpPr>
          <p:nvPr>
            <p:ph type="dt" sz="half" idx="10"/>
          </p:nvPr>
        </p:nvSpPr>
        <p:spPr/>
        <p:txBody>
          <a:bodyPr/>
          <a:lstStyle>
            <a:lvl1pPr>
              <a:defRPr/>
            </a:lvl1pPr>
          </a:lstStyle>
          <a:p>
            <a:pPr>
              <a:defRPr/>
            </a:pPr>
            <a:fld id="{509F0CFA-EAE1-4C47-B5A3-DA1FDF388146}" type="datetime1">
              <a:rPr lang="zh-CN" altLang="en-US"/>
            </a:fld>
            <a:endParaRPr lang="en-US" altLang="zh-CN"/>
          </a:p>
        </p:txBody>
      </p:sp>
      <p:sp>
        <p:nvSpPr>
          <p:cNvPr id="6"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7" name="Rectangle 10"/>
          <p:cNvSpPr>
            <a:spLocks noGrp="1" noChangeArrowheads="1"/>
          </p:cNvSpPr>
          <p:nvPr>
            <p:ph type="sldNum" sz="quarter" idx="12"/>
          </p:nvPr>
        </p:nvSpPr>
        <p:spPr/>
        <p:txBody>
          <a:bodyPr/>
          <a:lstStyle>
            <a:lvl1pPr>
              <a:defRPr/>
            </a:lvl1pPr>
          </a:lstStyle>
          <a:p>
            <a:pPr>
              <a:defRPr/>
            </a:pPr>
            <a:fld id="{9E5D8FC6-67C6-40CE-8F3D-C8077677CE33}" type="slidenum">
              <a:rPr lang="en-US" altLang="zh-CN"/>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260352" y="228600"/>
            <a:ext cx="11118849" cy="57912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Rectangle 8"/>
          <p:cNvSpPr>
            <a:spLocks noGrp="1" noChangeArrowheads="1"/>
          </p:cNvSpPr>
          <p:nvPr>
            <p:ph type="dt" sz="half" idx="10"/>
          </p:nvPr>
        </p:nvSpPr>
        <p:spPr/>
        <p:txBody>
          <a:bodyPr/>
          <a:lstStyle>
            <a:lvl1pPr>
              <a:defRPr/>
            </a:lvl1pPr>
          </a:lstStyle>
          <a:p>
            <a:pPr>
              <a:defRPr/>
            </a:pPr>
            <a:fld id="{23D3115A-02C8-4DE5-9CC8-A8205E8F8ED8}" type="datetime1">
              <a:rPr lang="zh-CN" altLang="en-US"/>
            </a:fld>
            <a:endParaRPr lang="en-US" altLang="zh-CN"/>
          </a:p>
        </p:txBody>
      </p:sp>
      <p:sp>
        <p:nvSpPr>
          <p:cNvPr id="4"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5" name="Rectangle 10"/>
          <p:cNvSpPr>
            <a:spLocks noGrp="1" noChangeArrowheads="1"/>
          </p:cNvSpPr>
          <p:nvPr>
            <p:ph type="sldNum" sz="quarter" idx="12"/>
          </p:nvPr>
        </p:nvSpPr>
        <p:spPr/>
        <p:txBody>
          <a:bodyPr/>
          <a:lstStyle>
            <a:lvl1pPr>
              <a:defRPr/>
            </a:lvl1pPr>
          </a:lstStyle>
          <a:p>
            <a:pPr>
              <a:defRPr/>
            </a:pPr>
            <a:fld id="{E05E7752-CBCE-43D1-8F67-C8AB71885509}" type="slidenum">
              <a:rPr lang="en-US" altLang="zh-CN"/>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5361" y="260648"/>
            <a:ext cx="9361040" cy="914400"/>
          </a:xfrm>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8"/>
          <p:cNvSpPr>
            <a:spLocks noGrp="1" noChangeArrowheads="1"/>
          </p:cNvSpPr>
          <p:nvPr>
            <p:ph type="dt" sz="half" idx="10"/>
          </p:nvPr>
        </p:nvSpPr>
        <p:spPr/>
        <p:txBody>
          <a:bodyPr/>
          <a:lstStyle>
            <a:lvl1pPr>
              <a:defRPr/>
            </a:lvl1pPr>
          </a:lstStyle>
          <a:p>
            <a:pPr>
              <a:defRPr/>
            </a:pPr>
            <a:fld id="{EDEB48CA-19CC-4289-96F0-87657D633B95}" type="datetime1">
              <a:rPr lang="zh-CN" altLang="en-US"/>
            </a:fld>
            <a:endParaRPr lang="en-US" altLang="zh-CN"/>
          </a:p>
        </p:txBody>
      </p:sp>
      <p:sp>
        <p:nvSpPr>
          <p:cNvPr id="5"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6" name="Rectangle 10"/>
          <p:cNvSpPr>
            <a:spLocks noGrp="1" noChangeArrowheads="1"/>
          </p:cNvSpPr>
          <p:nvPr>
            <p:ph type="sldNum" sz="quarter" idx="12"/>
          </p:nvPr>
        </p:nvSpPr>
        <p:spPr/>
        <p:txBody>
          <a:bodyPr/>
          <a:lstStyle>
            <a:lvl1pPr>
              <a:defRPr/>
            </a:lvl1pPr>
          </a:lstStyle>
          <a:p>
            <a:pPr>
              <a:defRPr/>
            </a:pPr>
            <a:fld id="{0DC7AD97-F2C4-4024-8139-95D31878CA9D}" type="slidenum">
              <a:rPr lang="en-US" altLang="zh-CN"/>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8"/>
          <p:cNvSpPr>
            <a:spLocks noGrp="1" noChangeArrowheads="1"/>
          </p:cNvSpPr>
          <p:nvPr>
            <p:ph type="dt" sz="half" idx="10"/>
          </p:nvPr>
        </p:nvSpPr>
        <p:spPr/>
        <p:txBody>
          <a:bodyPr/>
          <a:lstStyle>
            <a:lvl1pPr>
              <a:defRPr/>
            </a:lvl1pPr>
          </a:lstStyle>
          <a:p>
            <a:pPr>
              <a:defRPr/>
            </a:pPr>
            <a:fld id="{B205EA2E-2E0A-42D6-8004-DD8574DF3708}" type="datetime1">
              <a:rPr lang="zh-CN" altLang="en-US"/>
            </a:fld>
            <a:endParaRPr lang="en-US" altLang="zh-CN"/>
          </a:p>
        </p:txBody>
      </p:sp>
      <p:sp>
        <p:nvSpPr>
          <p:cNvPr id="5"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6" name="Rectangle 10"/>
          <p:cNvSpPr>
            <a:spLocks noGrp="1" noChangeArrowheads="1"/>
          </p:cNvSpPr>
          <p:nvPr>
            <p:ph type="sldNum" sz="quarter" idx="12"/>
          </p:nvPr>
        </p:nvSpPr>
        <p:spPr/>
        <p:txBody>
          <a:bodyPr/>
          <a:lstStyle>
            <a:lvl1pPr>
              <a:defRPr/>
            </a:lvl1pPr>
          </a:lstStyle>
          <a:p>
            <a:pPr>
              <a:defRPr/>
            </a:pPr>
            <a:fld id="{D505505F-E289-45DD-AD18-BD52B2F084D0}" type="slidenum">
              <a:rPr lang="en-US" altLang="zh-CN"/>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12800" y="1600200"/>
            <a:ext cx="5181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181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8"/>
          <p:cNvSpPr>
            <a:spLocks noGrp="1" noChangeArrowheads="1"/>
          </p:cNvSpPr>
          <p:nvPr>
            <p:ph type="dt" sz="half" idx="10"/>
          </p:nvPr>
        </p:nvSpPr>
        <p:spPr/>
        <p:txBody>
          <a:bodyPr/>
          <a:lstStyle>
            <a:lvl1pPr>
              <a:defRPr/>
            </a:lvl1pPr>
          </a:lstStyle>
          <a:p>
            <a:pPr>
              <a:defRPr/>
            </a:pPr>
            <a:fld id="{25B05E84-2E2C-4D80-8C0F-86BAD90CFE18}" type="datetime1">
              <a:rPr lang="zh-CN" altLang="en-US"/>
            </a:fld>
            <a:endParaRPr lang="en-US" altLang="zh-CN"/>
          </a:p>
        </p:txBody>
      </p:sp>
      <p:sp>
        <p:nvSpPr>
          <p:cNvPr id="6"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7" name="Rectangle 10"/>
          <p:cNvSpPr>
            <a:spLocks noGrp="1" noChangeArrowheads="1"/>
          </p:cNvSpPr>
          <p:nvPr>
            <p:ph type="sldNum" sz="quarter" idx="12"/>
          </p:nvPr>
        </p:nvSpPr>
        <p:spPr/>
        <p:txBody>
          <a:bodyPr/>
          <a:lstStyle>
            <a:lvl1pPr>
              <a:defRPr/>
            </a:lvl1pPr>
          </a:lstStyle>
          <a:p>
            <a:pPr>
              <a:defRPr/>
            </a:pPr>
            <a:fld id="{5D4672EC-9C8F-40C9-B464-9CFAD1E94210}" type="slidenum">
              <a:rPr lang="en-US" altLang="zh-CN"/>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8"/>
          <p:cNvSpPr>
            <a:spLocks noGrp="1" noChangeArrowheads="1"/>
          </p:cNvSpPr>
          <p:nvPr>
            <p:ph type="dt" sz="half" idx="10"/>
          </p:nvPr>
        </p:nvSpPr>
        <p:spPr/>
        <p:txBody>
          <a:bodyPr/>
          <a:lstStyle>
            <a:lvl1pPr>
              <a:defRPr/>
            </a:lvl1pPr>
          </a:lstStyle>
          <a:p>
            <a:pPr>
              <a:defRPr/>
            </a:pPr>
            <a:fld id="{252AEF54-80D1-4DC5-825A-ED03400152F9}" type="datetime1">
              <a:rPr lang="zh-CN" altLang="en-US"/>
            </a:fld>
            <a:endParaRPr lang="en-US" altLang="zh-CN"/>
          </a:p>
        </p:txBody>
      </p:sp>
      <p:sp>
        <p:nvSpPr>
          <p:cNvPr id="8"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9" name="Rectangle 10"/>
          <p:cNvSpPr>
            <a:spLocks noGrp="1" noChangeArrowheads="1"/>
          </p:cNvSpPr>
          <p:nvPr>
            <p:ph type="sldNum" sz="quarter" idx="12"/>
          </p:nvPr>
        </p:nvSpPr>
        <p:spPr/>
        <p:txBody>
          <a:bodyPr/>
          <a:lstStyle>
            <a:lvl1pPr>
              <a:defRPr/>
            </a:lvl1pPr>
          </a:lstStyle>
          <a:p>
            <a:pPr>
              <a:defRPr/>
            </a:pPr>
            <a:fld id="{7C351F53-FFFC-4B07-AB8A-4BD69FA46B0C}" type="slidenum">
              <a:rPr lang="en-US" altLang="zh-CN"/>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8"/>
          <p:cNvSpPr>
            <a:spLocks noGrp="1" noChangeArrowheads="1"/>
          </p:cNvSpPr>
          <p:nvPr>
            <p:ph type="dt" sz="half" idx="10"/>
          </p:nvPr>
        </p:nvSpPr>
        <p:spPr/>
        <p:txBody>
          <a:bodyPr/>
          <a:lstStyle>
            <a:lvl1pPr>
              <a:defRPr/>
            </a:lvl1pPr>
          </a:lstStyle>
          <a:p>
            <a:pPr>
              <a:defRPr/>
            </a:pPr>
            <a:fld id="{F77A9DCF-E863-499A-BF57-2FDC6EB83BC3}" type="datetime1">
              <a:rPr lang="zh-CN" altLang="en-US"/>
            </a:fld>
            <a:endParaRPr lang="en-US" altLang="zh-CN"/>
          </a:p>
        </p:txBody>
      </p:sp>
      <p:sp>
        <p:nvSpPr>
          <p:cNvPr id="4"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5" name="Rectangle 10"/>
          <p:cNvSpPr>
            <a:spLocks noGrp="1" noChangeArrowheads="1"/>
          </p:cNvSpPr>
          <p:nvPr>
            <p:ph type="sldNum" sz="quarter" idx="12"/>
          </p:nvPr>
        </p:nvSpPr>
        <p:spPr/>
        <p:txBody>
          <a:bodyPr/>
          <a:lstStyle>
            <a:lvl1pPr>
              <a:defRPr/>
            </a:lvl1pPr>
          </a:lstStyle>
          <a:p>
            <a:pPr>
              <a:defRPr/>
            </a:pPr>
            <a:fld id="{7EB1C62E-6A91-4260-9A95-F93C0B799FA4}" type="slidenum">
              <a:rPr lang="en-US" altLang="zh-CN"/>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fld id="{5E4FFD7F-217B-4176-8C92-1F36E8569A22}" type="datetime1">
              <a:rPr lang="zh-CN" altLang="en-US"/>
            </a:fld>
            <a:endParaRPr lang="en-US" altLang="zh-CN"/>
          </a:p>
        </p:txBody>
      </p:sp>
      <p:sp>
        <p:nvSpPr>
          <p:cNvPr id="3"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4" name="Rectangle 10"/>
          <p:cNvSpPr>
            <a:spLocks noGrp="1" noChangeArrowheads="1"/>
          </p:cNvSpPr>
          <p:nvPr>
            <p:ph type="sldNum" sz="quarter" idx="12"/>
          </p:nvPr>
        </p:nvSpPr>
        <p:spPr/>
        <p:txBody>
          <a:bodyPr/>
          <a:lstStyle>
            <a:lvl1pPr>
              <a:defRPr/>
            </a:lvl1pPr>
          </a:lstStyle>
          <a:p>
            <a:pPr>
              <a:defRPr/>
            </a:pPr>
            <a:fld id="{706CA4F3-489B-4139-989C-C2B8ED8525C0}" type="slidenum">
              <a:rPr lang="en-US" altLang="zh-CN"/>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8"/>
          <p:cNvSpPr>
            <a:spLocks noGrp="1" noChangeArrowheads="1"/>
          </p:cNvSpPr>
          <p:nvPr>
            <p:ph type="dt" sz="half" idx="10"/>
          </p:nvPr>
        </p:nvSpPr>
        <p:spPr/>
        <p:txBody>
          <a:bodyPr/>
          <a:lstStyle>
            <a:lvl1pPr>
              <a:defRPr/>
            </a:lvl1pPr>
          </a:lstStyle>
          <a:p>
            <a:pPr>
              <a:defRPr/>
            </a:pPr>
            <a:fld id="{700495DD-334E-49DC-8B0D-A8A36C359858}" type="datetime1">
              <a:rPr lang="zh-CN" altLang="en-US"/>
            </a:fld>
            <a:endParaRPr lang="en-US" altLang="zh-CN"/>
          </a:p>
        </p:txBody>
      </p:sp>
      <p:sp>
        <p:nvSpPr>
          <p:cNvPr id="6"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7" name="Rectangle 10"/>
          <p:cNvSpPr>
            <a:spLocks noGrp="1" noChangeArrowheads="1"/>
          </p:cNvSpPr>
          <p:nvPr>
            <p:ph type="sldNum" sz="quarter" idx="12"/>
          </p:nvPr>
        </p:nvSpPr>
        <p:spPr/>
        <p:txBody>
          <a:bodyPr/>
          <a:lstStyle>
            <a:lvl1pPr>
              <a:defRPr/>
            </a:lvl1pPr>
          </a:lstStyle>
          <a:p>
            <a:pPr>
              <a:defRPr/>
            </a:pPr>
            <a:fld id="{0EA4C56B-FA9F-42AC-9513-E7A66209DA5B}" type="slidenum">
              <a:rPr lang="en-US" altLang="zh-CN"/>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8"/>
          <p:cNvSpPr>
            <a:spLocks noGrp="1" noChangeArrowheads="1"/>
          </p:cNvSpPr>
          <p:nvPr>
            <p:ph type="dt" sz="half" idx="10"/>
          </p:nvPr>
        </p:nvSpPr>
        <p:spPr/>
        <p:txBody>
          <a:bodyPr/>
          <a:lstStyle>
            <a:lvl1pPr>
              <a:defRPr/>
            </a:lvl1pPr>
          </a:lstStyle>
          <a:p>
            <a:pPr>
              <a:defRPr/>
            </a:pPr>
            <a:fld id="{92395C0D-9B53-460A-BCA3-A35E0AC87D2E}" type="datetime1">
              <a:rPr lang="zh-CN" altLang="en-US"/>
            </a:fld>
            <a:endParaRPr lang="en-US" altLang="zh-CN"/>
          </a:p>
        </p:txBody>
      </p:sp>
      <p:sp>
        <p:nvSpPr>
          <p:cNvPr id="6" name="Rectangle 9"/>
          <p:cNvSpPr>
            <a:spLocks noGrp="1" noChangeArrowheads="1"/>
          </p:cNvSpPr>
          <p:nvPr>
            <p:ph type="ftr" sz="quarter" idx="11"/>
          </p:nvPr>
        </p:nvSpPr>
        <p:spPr/>
        <p:txBody>
          <a:bodyPr/>
          <a:lstStyle>
            <a:lvl1pPr>
              <a:defRPr/>
            </a:lvl1pPr>
          </a:lstStyle>
          <a:p>
            <a:pPr>
              <a:defRPr/>
            </a:pPr>
            <a:r>
              <a:rPr lang="zh-CN" altLang="en-US"/>
              <a:t>复旦大学图书馆文献检索教研室</a:t>
            </a:r>
            <a:endParaRPr lang="en-US" altLang="zh-CN"/>
          </a:p>
        </p:txBody>
      </p:sp>
      <p:sp>
        <p:nvSpPr>
          <p:cNvPr id="7" name="Rectangle 10"/>
          <p:cNvSpPr>
            <a:spLocks noGrp="1" noChangeArrowheads="1"/>
          </p:cNvSpPr>
          <p:nvPr>
            <p:ph type="sldNum" sz="quarter" idx="12"/>
          </p:nvPr>
        </p:nvSpPr>
        <p:spPr/>
        <p:txBody>
          <a:bodyPr/>
          <a:lstStyle>
            <a:lvl1pPr>
              <a:defRPr/>
            </a:lvl1pPr>
          </a:lstStyle>
          <a:p>
            <a:pPr>
              <a:defRPr/>
            </a:pPr>
            <a:fld id="{2BC13C07-0CCD-428C-AF0A-DD297FCFD880}" type="slidenum">
              <a:rPr lang="en-US" altLang="zh-CN"/>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p:nvPr/>
        </p:nvGrpSpPr>
        <p:grpSpPr bwMode="auto">
          <a:xfrm>
            <a:off x="260350" y="152400"/>
            <a:ext cx="10156825" cy="6096000"/>
            <a:chOff x="0" y="96"/>
            <a:chExt cx="5472" cy="3840"/>
          </a:xfrm>
        </p:grpSpPr>
        <p:sp>
          <p:nvSpPr>
            <p:cNvPr id="2056"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sz="2400" b="0">
                <a:latin typeface="Times New Roman" panose="02020603050405020304" pitchFamily="18" charset="0"/>
              </a:endParaRPr>
            </a:p>
          </p:txBody>
        </p:sp>
        <p:sp>
          <p:nvSpPr>
            <p:cNvPr id="1034" name="AutoShape 4"/>
            <p:cNvSpPr>
              <a:spLocks noChangeArrowheads="1"/>
            </p:cNvSpPr>
            <p:nvPr/>
          </p:nvSpPr>
          <p:spPr bwMode="blackWhite">
            <a:xfrm>
              <a:off x="0" y="96"/>
              <a:ext cx="5376" cy="768"/>
            </a:xfrm>
            <a:custGeom>
              <a:avLst/>
              <a:gdLst>
                <a:gd name="T0" fmla="*/ 0 w 7000"/>
                <a:gd name="T1" fmla="*/ 0 h 1000"/>
                <a:gd name="T2" fmla="*/ 2 w 7000"/>
                <a:gd name="T3" fmla="*/ 0 h 1000"/>
                <a:gd name="T4" fmla="*/ 2 w 7000"/>
                <a:gd name="T5" fmla="*/ 2 h 1000"/>
                <a:gd name="T6" fmla="*/ 2 w 7000"/>
                <a:gd name="T7" fmla="*/ 2 h 1000"/>
                <a:gd name="T8" fmla="*/ 0 w 7000"/>
                <a:gd name="T9" fmla="*/ 2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499" y="0"/>
                  </a:lnTo>
                  <a:cubicBezTo>
                    <a:pt x="6776" y="0"/>
                    <a:pt x="7000" y="223"/>
                    <a:pt x="7000" y="500"/>
                  </a:cubicBezTo>
                  <a:cubicBezTo>
                    <a:pt x="7000" y="776"/>
                    <a:pt x="6776" y="999"/>
                    <a:pt x="6500"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35" name="Line 5"/>
            <p:cNvSpPr>
              <a:spLocks noChangeShapeType="1"/>
            </p:cNvSpPr>
            <p:nvPr/>
          </p:nvSpPr>
          <p:spPr bwMode="auto">
            <a:xfrm>
              <a:off x="0" y="768"/>
              <a:ext cx="5088" cy="0"/>
            </a:xfrm>
            <a:prstGeom prst="line">
              <a:avLst/>
            </a:prstGeom>
            <a:noFill/>
            <a:ln w="38100">
              <a:solidFill>
                <a:schemeClr val="bg1"/>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1027" name="Rectangle 6"/>
          <p:cNvSpPr>
            <a:spLocks noGrp="1" noChangeArrowheads="1"/>
          </p:cNvSpPr>
          <p:nvPr>
            <p:ph type="title"/>
          </p:nvPr>
        </p:nvSpPr>
        <p:spPr bwMode="auto">
          <a:xfrm>
            <a:off x="260350" y="228600"/>
            <a:ext cx="10687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8" name="Rectangle 7"/>
          <p:cNvSpPr>
            <a:spLocks noGrp="1" noChangeArrowheads="1"/>
          </p:cNvSpPr>
          <p:nvPr>
            <p:ph type="body" idx="1"/>
          </p:nvPr>
        </p:nvSpPr>
        <p:spPr bwMode="auto">
          <a:xfrm>
            <a:off x="812800" y="1600200"/>
            <a:ext cx="10566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9944" name="Rectangle 8"/>
          <p:cNvSpPr>
            <a:spLocks noGrp="1" noChangeArrowheads="1"/>
          </p:cNvSpPr>
          <p:nvPr>
            <p:ph type="dt" sz="half" idx="2"/>
          </p:nvPr>
        </p:nvSpPr>
        <p:spPr bwMode="auto">
          <a:xfrm>
            <a:off x="609600" y="6248400"/>
            <a:ext cx="2844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b="0" smtClean="0"/>
            </a:lvl1pPr>
          </a:lstStyle>
          <a:p>
            <a:pPr>
              <a:defRPr/>
            </a:pPr>
            <a:fld id="{38F00299-78B8-40CC-A865-3131305C11BF}" type="datetime1">
              <a:rPr lang="zh-CN" altLang="en-US"/>
            </a:fld>
            <a:endParaRPr lang="en-US" altLang="zh-CN"/>
          </a:p>
        </p:txBody>
      </p:sp>
      <p:sp>
        <p:nvSpPr>
          <p:cNvPr id="39945" name="Rectangle 9"/>
          <p:cNvSpPr>
            <a:spLocks noGrp="1" noChangeArrowheads="1"/>
          </p:cNvSpPr>
          <p:nvPr>
            <p:ph type="ftr" sz="quarter" idx="3"/>
          </p:nvPr>
        </p:nvSpPr>
        <p:spPr bwMode="auto">
          <a:xfrm>
            <a:off x="4165600" y="6248400"/>
            <a:ext cx="3860800" cy="457200"/>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200" b="0"/>
            </a:lvl1pPr>
          </a:lstStyle>
          <a:p>
            <a:pPr>
              <a:defRPr/>
            </a:pPr>
            <a:r>
              <a:rPr lang="zh-CN" altLang="en-US"/>
              <a:t>复旦大学图书馆文献检索教研室</a:t>
            </a:r>
            <a:endParaRPr lang="en-US" altLang="zh-CN"/>
          </a:p>
        </p:txBody>
      </p:sp>
      <p:sp>
        <p:nvSpPr>
          <p:cNvPr id="39946" name="Rectangle 10"/>
          <p:cNvSpPr>
            <a:spLocks noGrp="1" noChangeArrowheads="1"/>
          </p:cNvSpPr>
          <p:nvPr>
            <p:ph type="sldNum" sz="quarter" idx="4"/>
          </p:nvPr>
        </p:nvSpPr>
        <p:spPr bwMode="auto">
          <a:xfrm>
            <a:off x="8737600" y="6248400"/>
            <a:ext cx="2844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b="0">
                <a:latin typeface="Arial Black" panose="020B0A04020102020204" pitchFamily="34" charset="0"/>
              </a:defRPr>
            </a:lvl1pPr>
          </a:lstStyle>
          <a:p>
            <a:pPr>
              <a:defRPr/>
            </a:pPr>
            <a:fld id="{29D9B303-A0E1-41A5-8476-7885C2B9A3B8}" type="slidenum">
              <a:rPr lang="en-US" altLang="zh-CN"/>
            </a:fld>
            <a:endParaRPr lang="en-US" altLang="zh-CN"/>
          </a:p>
        </p:txBody>
      </p:sp>
      <p:pic>
        <p:nvPicPr>
          <p:cNvPr id="11" name="图片 10" descr="图片1.png"/>
          <p:cNvPicPr/>
          <p:nvPr userDrawn="1"/>
        </p:nvPicPr>
        <p:blipFill>
          <a:blip r:embed="rId14">
            <a:grayscl/>
          </a:blip>
          <a:stretch>
            <a:fillRect/>
          </a:stretch>
        </p:blipFill>
        <p:spPr>
          <a:xfrm>
            <a:off x="10683875" y="123825"/>
            <a:ext cx="1316038" cy="1247775"/>
          </a:xfrm>
          <a:prstGeom prst="rect">
            <a:avLst/>
          </a:prstGeom>
          <a:noFill/>
          <a:ln>
            <a:noFill/>
          </a:ln>
          <a:effectLst>
            <a:outerShdw blurRad="50800" dist="50800" dir="5400000" algn="ctr" rotWithShape="0">
              <a:schemeClr val="bg1"/>
            </a:out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panose="020B0604020202020204" pitchFamily="34" charset="0"/>
          <a:ea typeface="宋体" panose="02010600030101010101" pitchFamily="2" charset="-122"/>
        </a:defRPr>
      </a:lvl2pPr>
      <a:lvl3pPr algn="l" rtl="0" eaLnBrk="0" fontAlgn="base" hangingPunct="0">
        <a:spcBef>
          <a:spcPct val="0"/>
        </a:spcBef>
        <a:spcAft>
          <a:spcPct val="0"/>
        </a:spcAft>
        <a:defRPr sz="4200">
          <a:solidFill>
            <a:schemeClr val="tx2"/>
          </a:solidFill>
          <a:latin typeface="Arial" panose="020B0604020202020204" pitchFamily="34" charset="0"/>
          <a:ea typeface="宋体" panose="02010600030101010101" pitchFamily="2" charset="-122"/>
        </a:defRPr>
      </a:lvl3pPr>
      <a:lvl4pPr algn="l" rtl="0" eaLnBrk="0" fontAlgn="base" hangingPunct="0">
        <a:spcBef>
          <a:spcPct val="0"/>
        </a:spcBef>
        <a:spcAft>
          <a:spcPct val="0"/>
        </a:spcAft>
        <a:defRPr sz="4200">
          <a:solidFill>
            <a:schemeClr val="tx2"/>
          </a:solidFill>
          <a:latin typeface="Arial" panose="020B0604020202020204" pitchFamily="34" charset="0"/>
          <a:ea typeface="宋体" panose="02010600030101010101" pitchFamily="2" charset="-122"/>
        </a:defRPr>
      </a:lvl4pPr>
      <a:lvl5pPr algn="l" rtl="0" eaLnBrk="0" fontAlgn="base" hangingPunct="0">
        <a:spcBef>
          <a:spcPct val="0"/>
        </a:spcBef>
        <a:spcAft>
          <a:spcPct val="0"/>
        </a:spcAft>
        <a:defRPr sz="4200">
          <a:solidFill>
            <a:schemeClr val="tx2"/>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4200">
          <a:solidFill>
            <a:schemeClr val="tx2"/>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4200">
          <a:solidFill>
            <a:schemeClr val="tx2"/>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4200">
          <a:solidFill>
            <a:schemeClr val="tx2"/>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42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5pPr>
      <a:lvl6pPr marL="2514600" indent="-228600" algn="l" rtl="0" fontAlgn="base">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6pPr>
      <a:lvl7pPr marL="2971800" indent="-228600" algn="l" rtl="0" fontAlgn="base">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7pPr>
      <a:lvl8pPr marL="3429000" indent="-228600" algn="l" rtl="0" fontAlgn="base">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8pPr>
      <a:lvl9pPr marL="3886200" indent="-228600" algn="l" rtl="0" fontAlgn="base">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bestpractice.bmj.com/" TargetMode="External"/><Relationship Id="rId2" Type="http://schemas.openxmlformats.org/officeDocument/2006/relationships/hyperlink" Target="http://ncbi.nlm.nih.gov/PubMed" TargetMode="External"/><Relationship Id="rId1" Type="http://schemas.openxmlformats.org/officeDocument/2006/relationships/hyperlink" Target="http://www.thecochranelibrary.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7.png"/><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3.png"/><Relationship Id="rId1" Type="http://schemas.openxmlformats.org/officeDocument/2006/relationships/image" Target="../media/image22.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hyperlink" Target="http://www.thecochranelibrary.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2.png"/><Relationship Id="rId1"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3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ctrTitle"/>
          </p:nvPr>
        </p:nvSpPr>
        <p:spPr>
          <a:xfrm>
            <a:off x="1127125" y="1427163"/>
            <a:ext cx="8702675" cy="1609725"/>
          </a:xfrm>
        </p:spPr>
        <p:txBody>
          <a:bodyPr/>
          <a:lstStyle/>
          <a:p>
            <a:pPr algn="ctr" eaLnBrk="1" hangingPunct="1"/>
            <a:r>
              <a:rPr lang="zh-CN" altLang="en-US" b="1">
                <a:latin typeface="微软雅黑" panose="020B0503020204020204" pitchFamily="34" charset="-122"/>
                <a:ea typeface="微软雅黑" panose="020B0503020204020204" pitchFamily="34" charset="-122"/>
              </a:rPr>
              <a:t>循证医学之证据检索</a:t>
            </a:r>
            <a:endParaRPr lang="zh-CN" altLang="en-US" b="1">
              <a:latin typeface="微软雅黑" panose="020B0503020204020204" pitchFamily="34" charset="-122"/>
              <a:ea typeface="微软雅黑" panose="020B0503020204020204" pitchFamily="34" charset="-122"/>
            </a:endParaRPr>
          </a:p>
        </p:txBody>
      </p:sp>
      <p:sp>
        <p:nvSpPr>
          <p:cNvPr id="4099" name="Rectangle 5"/>
          <p:cNvSpPr>
            <a:spLocks noGrp="1" noChangeArrowheads="1"/>
          </p:cNvSpPr>
          <p:nvPr>
            <p:ph type="subTitle" idx="1"/>
          </p:nvPr>
        </p:nvSpPr>
        <p:spPr>
          <a:xfrm>
            <a:off x="3792538" y="4508500"/>
            <a:ext cx="4564062" cy="609600"/>
          </a:xfrm>
        </p:spPr>
        <p:txBody>
          <a:bodyPr/>
          <a:lstStyle/>
          <a:p>
            <a:pPr algn="ctr" eaLnBrk="1" hangingPunct="1"/>
            <a:r>
              <a:rPr lang="en-US" altLang="zh-CN" dirty="0">
                <a:latin typeface="微软雅黑" panose="020B0503020204020204" pitchFamily="34" charset="-122"/>
                <a:ea typeface="微软雅黑" panose="020B0503020204020204" pitchFamily="34" charset="-122"/>
              </a:rPr>
              <a:t>2022.03</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3315"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0C0F1B28-D1D7-457A-A44D-1C54B670E07F}"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13316" name="Rectangle 2"/>
          <p:cNvSpPr>
            <a:spLocks noGrp="1" noChangeArrowheads="1"/>
          </p:cNvSpPr>
          <p:nvPr>
            <p:ph type="title"/>
          </p:nvPr>
        </p:nvSpPr>
        <p:spPr>
          <a:xfrm>
            <a:off x="334963" y="260350"/>
            <a:ext cx="9361487" cy="914400"/>
          </a:xfrm>
        </p:spPr>
        <p:txBody>
          <a:bodyPr/>
          <a:lstStyle/>
          <a:p>
            <a:pPr eaLnBrk="1" hangingPunct="1"/>
            <a:r>
              <a:rPr lang="zh-CN" altLang="en-US">
                <a:latin typeface="微软雅黑" panose="020B0503020204020204" pitchFamily="34" charset="-122"/>
                <a:ea typeface="微软雅黑" panose="020B0503020204020204" pitchFamily="34" charset="-122"/>
              </a:rPr>
              <a:t>临床问题举例</a:t>
            </a:r>
            <a:endParaRPr lang="zh-CN" altLang="en-US">
              <a:latin typeface="微软雅黑" panose="020B0503020204020204" pitchFamily="34" charset="-122"/>
              <a:ea typeface="微软雅黑" panose="020B0503020204020204" pitchFamily="34" charset="-122"/>
            </a:endParaRPr>
          </a:p>
        </p:txBody>
      </p:sp>
      <p:pic>
        <p:nvPicPr>
          <p:cNvPr id="13317" name="Picture 8"/>
          <p:cNvPicPr>
            <a:picLocks noChangeAspect="1" noChangeArrowheads="1"/>
          </p:cNvPicPr>
          <p:nvPr/>
        </p:nvPicPr>
        <p:blipFill>
          <a:blip r:embed="rId1">
            <a:extLst>
              <a:ext uri="{28A0092B-C50C-407E-A947-70E740481C1C}">
                <a14:useLocalDpi xmlns:a14="http://schemas.microsoft.com/office/drawing/2010/main" val="0"/>
              </a:ext>
            </a:extLst>
          </a:blip>
          <a:srcRect t="8942" b="10310"/>
          <a:stretch>
            <a:fillRect/>
          </a:stretch>
        </p:blipFill>
        <p:spPr bwMode="auto">
          <a:xfrm>
            <a:off x="1343025" y="1628775"/>
            <a:ext cx="792956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4339"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5330DE99-2D44-4C23-889D-1E6E4E0523B8}"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14340" name="Rectangle 2"/>
          <p:cNvSpPr>
            <a:spLocks noGrp="1" noChangeArrowheads="1"/>
          </p:cNvSpPr>
          <p:nvPr>
            <p:ph type="title"/>
          </p:nvPr>
        </p:nvSpPr>
        <p:spPr>
          <a:xfrm>
            <a:off x="334963" y="260350"/>
            <a:ext cx="9361487" cy="914400"/>
          </a:xfrm>
        </p:spPr>
        <p:txBody>
          <a:bodyPr/>
          <a:lstStyle/>
          <a:p>
            <a:pPr eaLnBrk="1" hangingPunct="1"/>
            <a:r>
              <a:rPr lang="zh-CN" altLang="en-US">
                <a:latin typeface="微软雅黑" panose="020B0503020204020204" pitchFamily="34" charset="-122"/>
                <a:ea typeface="微软雅黑" panose="020B0503020204020204" pitchFamily="34" charset="-122"/>
              </a:rPr>
              <a:t>临床问题举例</a:t>
            </a:r>
            <a:endParaRPr lang="zh-CN" altLang="en-US">
              <a:latin typeface="微软雅黑" panose="020B0503020204020204" pitchFamily="34" charset="-122"/>
              <a:ea typeface="微软雅黑" panose="020B0503020204020204" pitchFamily="34" charset="-122"/>
            </a:endParaRPr>
          </a:p>
        </p:txBody>
      </p:sp>
      <p:sp>
        <p:nvSpPr>
          <p:cNvPr id="19463" name="Rectangle 3"/>
          <p:cNvSpPr txBox="1">
            <a:spLocks noChangeArrowheads="1"/>
          </p:cNvSpPr>
          <p:nvPr/>
        </p:nvSpPr>
        <p:spPr bwMode="auto">
          <a:xfrm>
            <a:off x="1127125" y="1484313"/>
            <a:ext cx="907256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440180" indent="-357505" eaLnBrk="0" hangingPunct="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marL="457200" indent="-457200">
              <a:buClrTx/>
              <a:defRPr/>
            </a:pPr>
            <a:r>
              <a:rPr lang="zh-CN" altLang="en-US" sz="2800" b="0" dirty="0">
                <a:latin typeface="微软雅黑" panose="020B0503020204020204" pitchFamily="34" charset="-122"/>
                <a:ea typeface="微软雅黑" panose="020B0503020204020204" pitchFamily="34" charset="-122"/>
              </a:rPr>
              <a:t>构建不够好的问题　</a:t>
            </a:r>
            <a:endParaRPr lang="zh-CN" altLang="en-US" sz="2800" b="0" dirty="0">
              <a:latin typeface="微软雅黑" panose="020B0503020204020204" pitchFamily="34" charset="-122"/>
              <a:ea typeface="微软雅黑" panose="020B0503020204020204" pitchFamily="34" charset="-122"/>
            </a:endParaRPr>
          </a:p>
          <a:p>
            <a:pPr>
              <a:buFontTx/>
              <a:buNone/>
              <a:defRPr/>
            </a:pPr>
            <a:r>
              <a:rPr lang="zh-CN" altLang="en-US" sz="2800" b="0" dirty="0">
                <a:latin typeface="微软雅黑" panose="020B0503020204020204" pitchFamily="34" charset="-122"/>
                <a:ea typeface="微软雅黑" panose="020B0503020204020204" pitchFamily="34" charset="-122"/>
              </a:rPr>
              <a:t>        壳聚糖对肥胖病人有效吗？</a:t>
            </a:r>
            <a:endParaRPr lang="zh-CN" altLang="en-US" sz="2800" b="0" dirty="0">
              <a:latin typeface="微软雅黑" panose="020B0503020204020204" pitchFamily="34" charset="-122"/>
              <a:ea typeface="微软雅黑" panose="020B0503020204020204" pitchFamily="34" charset="-122"/>
            </a:endParaRPr>
          </a:p>
          <a:p>
            <a:pPr>
              <a:buFontTx/>
              <a:buNone/>
              <a:defRPr/>
            </a:pPr>
            <a:r>
              <a:rPr lang="zh-CN" altLang="en-US" sz="2800" b="0" dirty="0">
                <a:latin typeface="微软雅黑" panose="020B0503020204020204" pitchFamily="34" charset="-122"/>
                <a:ea typeface="微软雅黑" panose="020B0503020204020204" pitchFamily="34" charset="-122"/>
              </a:rPr>
              <a:t>              </a:t>
            </a:r>
            <a:r>
              <a:rPr lang="en-US" altLang="zh-CN" sz="2800" b="0" dirty="0">
                <a:solidFill>
                  <a:srgbClr val="FF0000"/>
                </a:solidFill>
                <a:latin typeface="微软雅黑" panose="020B0503020204020204" pitchFamily="34" charset="-122"/>
                <a:ea typeface="微软雅黑" panose="020B0503020204020204" pitchFamily="34" charset="-122"/>
              </a:rPr>
              <a:t>I</a:t>
            </a:r>
            <a:r>
              <a:rPr lang="en-US" altLang="zh-CN" sz="2800" b="0" dirty="0">
                <a:latin typeface="微软雅黑" panose="020B0503020204020204" pitchFamily="34" charset="-122"/>
                <a:ea typeface="微软雅黑" panose="020B0503020204020204" pitchFamily="34" charset="-122"/>
              </a:rPr>
              <a:t> </a:t>
            </a:r>
            <a:r>
              <a:rPr lang="zh-CN" altLang="en-US" sz="2800" b="0" dirty="0">
                <a:latin typeface="微软雅黑" panose="020B0503020204020204" pitchFamily="34" charset="-122"/>
                <a:ea typeface="微软雅黑" panose="020B0503020204020204" pitchFamily="34" charset="-122"/>
              </a:rPr>
              <a:t>　　</a:t>
            </a:r>
            <a:r>
              <a:rPr lang="en-US" altLang="zh-CN" sz="2800" b="0" dirty="0">
                <a:solidFill>
                  <a:srgbClr val="FF0000"/>
                </a:solidFill>
                <a:latin typeface="微软雅黑" panose="020B0503020204020204" pitchFamily="34" charset="-122"/>
                <a:ea typeface="微软雅黑" panose="020B0503020204020204" pitchFamily="34" charset="-122"/>
              </a:rPr>
              <a:t>P</a:t>
            </a:r>
            <a:endParaRPr lang="en-US" altLang="zh-CN" sz="2800" b="0" dirty="0">
              <a:solidFill>
                <a:srgbClr val="FF0000"/>
              </a:solidFill>
              <a:latin typeface="微软雅黑" panose="020B0503020204020204" pitchFamily="34" charset="-122"/>
              <a:ea typeface="微软雅黑" panose="020B0503020204020204" pitchFamily="34" charset="-122"/>
            </a:endParaRPr>
          </a:p>
          <a:p>
            <a:pPr marL="457200" indent="-457200">
              <a:buClrTx/>
              <a:defRPr/>
            </a:pPr>
            <a:endParaRPr lang="en-US" altLang="zh-CN" sz="2800" b="0" dirty="0">
              <a:latin typeface="微软雅黑" panose="020B0503020204020204" pitchFamily="34" charset="-122"/>
              <a:ea typeface="微软雅黑" panose="020B0503020204020204" pitchFamily="34" charset="-122"/>
            </a:endParaRPr>
          </a:p>
          <a:p>
            <a:pPr marL="457200" indent="-457200">
              <a:buClrTx/>
              <a:defRPr/>
            </a:pPr>
            <a:r>
              <a:rPr lang="zh-CN" altLang="en-US" sz="2800" b="0" dirty="0">
                <a:latin typeface="微软雅黑" panose="020B0503020204020204" pitchFamily="34" charset="-122"/>
                <a:ea typeface="微软雅黑" panose="020B0503020204020204" pitchFamily="34" charset="-122"/>
              </a:rPr>
              <a:t>构建良好的问题</a:t>
            </a:r>
            <a:endParaRPr lang="en-US" altLang="zh-CN" sz="2800" b="0" dirty="0">
              <a:latin typeface="微软雅黑" panose="020B0503020204020204" pitchFamily="34" charset="-122"/>
              <a:ea typeface="微软雅黑" panose="020B0503020204020204" pitchFamily="34" charset="-122"/>
            </a:endParaRPr>
          </a:p>
          <a:p>
            <a:pPr>
              <a:buFontTx/>
              <a:buNone/>
              <a:defRPr/>
            </a:pPr>
            <a:r>
              <a:rPr lang="zh-CN" altLang="en-US" sz="2400" b="0" dirty="0">
                <a:latin typeface="微软雅黑" panose="020B0503020204020204" pitchFamily="34" charset="-122"/>
                <a:ea typeface="微软雅黑" panose="020B0503020204020204" pitchFamily="34" charset="-122"/>
              </a:rPr>
              <a:t>壳聚糖与奥利斯他相比是否更能降低肥胖病人的脂肪吸收？ </a:t>
            </a:r>
            <a:endParaRPr lang="en-US" altLang="zh-CN" sz="2800" b="0" dirty="0">
              <a:latin typeface="微软雅黑" panose="020B0503020204020204" pitchFamily="34" charset="-122"/>
              <a:ea typeface="微软雅黑" panose="020B0503020204020204" pitchFamily="34" charset="-122"/>
            </a:endParaRPr>
          </a:p>
          <a:p>
            <a:pPr>
              <a:buFontTx/>
              <a:buNone/>
              <a:defRPr/>
            </a:pPr>
            <a:r>
              <a:rPr lang="en-US" altLang="zh-CN" sz="2800" b="0" dirty="0">
                <a:latin typeface="微软雅黑" panose="020B0503020204020204" pitchFamily="34" charset="-122"/>
                <a:ea typeface="微软雅黑" panose="020B0503020204020204" pitchFamily="34" charset="-122"/>
              </a:rPr>
              <a:t>  </a:t>
            </a:r>
            <a:r>
              <a:rPr lang="en-US" altLang="zh-CN" sz="2800" b="0" dirty="0">
                <a:solidFill>
                  <a:srgbClr val="FF0000"/>
                </a:solidFill>
                <a:latin typeface="微软雅黑" panose="020B0503020204020204" pitchFamily="34" charset="-122"/>
                <a:ea typeface="微软雅黑" panose="020B0503020204020204" pitchFamily="34" charset="-122"/>
              </a:rPr>
              <a:t>I           C                                  P           O</a:t>
            </a:r>
            <a:endParaRPr lang="zh-CN" altLang="en-US" sz="2800" b="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63">
                                            <p:txEl>
                                              <p:pRg st="4" end="4"/>
                                            </p:txEl>
                                          </p:spTgt>
                                        </p:tgtEl>
                                        <p:attrNameLst>
                                          <p:attrName>style.visibility</p:attrName>
                                        </p:attrNameLst>
                                      </p:cBhvr>
                                      <p:to>
                                        <p:strVal val="visible"/>
                                      </p:to>
                                    </p:set>
                                    <p:anim calcmode="lin" valueType="num">
                                      <p:cBhvr additive="base">
                                        <p:cTn id="7" dur="500" fill="hold"/>
                                        <p:tgtEl>
                                          <p:spTgt spid="1946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6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3">
                                            <p:txEl>
                                              <p:pRg st="5" end="5"/>
                                            </p:txEl>
                                          </p:spTgt>
                                        </p:tgtEl>
                                        <p:attrNameLst>
                                          <p:attrName>style.visibility</p:attrName>
                                        </p:attrNameLst>
                                      </p:cBhvr>
                                      <p:to>
                                        <p:strVal val="visible"/>
                                      </p:to>
                                    </p:set>
                                    <p:anim calcmode="lin" valueType="num">
                                      <p:cBhvr additive="base">
                                        <p:cTn id="11" dur="500" fill="hold"/>
                                        <p:tgtEl>
                                          <p:spTgt spid="1946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46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463">
                                            <p:txEl>
                                              <p:pRg st="6" end="6"/>
                                            </p:txEl>
                                          </p:spTgt>
                                        </p:tgtEl>
                                        <p:attrNameLst>
                                          <p:attrName>style.visibility</p:attrName>
                                        </p:attrNameLst>
                                      </p:cBhvr>
                                      <p:to>
                                        <p:strVal val="visible"/>
                                      </p:to>
                                    </p:set>
                                    <p:anim calcmode="lin" valueType="num">
                                      <p:cBhvr additive="base">
                                        <p:cTn id="15" dur="500" fill="hold"/>
                                        <p:tgtEl>
                                          <p:spTgt spid="1946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4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5363"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ED36DA8-17A5-4985-BF43-B3BE7C9059DC}"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15364" name="Rectangle 2"/>
          <p:cNvSpPr>
            <a:spLocks noGrp="1" noChangeArrowheads="1"/>
          </p:cNvSpPr>
          <p:nvPr>
            <p:ph type="title"/>
          </p:nvPr>
        </p:nvSpPr>
        <p:spPr>
          <a:xfrm>
            <a:off x="334963" y="260350"/>
            <a:ext cx="9361487" cy="914400"/>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2. </a:t>
            </a:r>
            <a:r>
              <a:rPr lang="zh-CN" altLang="en-US">
                <a:solidFill>
                  <a:schemeClr val="bg1"/>
                </a:solidFill>
                <a:latin typeface="微软雅黑" panose="020B0503020204020204" pitchFamily="34" charset="-122"/>
                <a:ea typeface="微软雅黑" panose="020B0503020204020204" pitchFamily="34" charset="-122"/>
              </a:rPr>
              <a:t>检索相关文献</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462" name="Rectangle 3"/>
          <p:cNvSpPr>
            <a:spLocks noGrp="1" noChangeArrowheads="1"/>
          </p:cNvSpPr>
          <p:nvPr>
            <p:ph type="body" idx="1"/>
          </p:nvPr>
        </p:nvSpPr>
        <p:spPr>
          <a:xfrm>
            <a:off x="550863" y="1412875"/>
            <a:ext cx="9793287" cy="4419600"/>
          </a:xfrm>
        </p:spPr>
        <p:txBody>
          <a:bodyPr/>
          <a:lstStyle/>
          <a:p>
            <a:pPr marL="990600" lvl="1" indent="-533400" eaLnBrk="1" hangingPunct="1">
              <a:buClrTx/>
              <a:buSzPct val="80000"/>
            </a:pPr>
            <a:r>
              <a:rPr lang="zh-CN" altLang="en-US">
                <a:latin typeface="微软雅黑" panose="020B0503020204020204" pitchFamily="34" charset="-122"/>
                <a:ea typeface="微软雅黑" panose="020B0503020204020204" pitchFamily="34" charset="-122"/>
              </a:rPr>
              <a:t>根据提出的临床问题，确定“检索词”</a:t>
            </a:r>
            <a:endParaRPr lang="zh-CN" altLang="en-US">
              <a:latin typeface="微软雅黑" panose="020B0503020204020204" pitchFamily="34" charset="-122"/>
              <a:ea typeface="微软雅黑" panose="020B0503020204020204" pitchFamily="34" charset="-122"/>
            </a:endParaRPr>
          </a:p>
          <a:p>
            <a:pPr marL="990600" lvl="1" indent="-533400" eaLnBrk="1" hangingPunct="1">
              <a:buClrTx/>
              <a:buSzPct val="80000"/>
            </a:pPr>
            <a:r>
              <a:rPr lang="zh-CN" altLang="en-US">
                <a:latin typeface="微软雅黑" panose="020B0503020204020204" pitchFamily="34" charset="-122"/>
                <a:ea typeface="微软雅黑" panose="020B0503020204020204" pitchFamily="34" charset="-122"/>
              </a:rPr>
              <a:t>利用各种权威的检索系统检索相关文献。</a:t>
            </a:r>
            <a:endParaRPr lang="zh-CN" altLang="en-US">
              <a:latin typeface="微软雅黑" panose="020B0503020204020204" pitchFamily="34" charset="-122"/>
              <a:ea typeface="微软雅黑" panose="020B0503020204020204" pitchFamily="34" charset="-122"/>
            </a:endParaRPr>
          </a:p>
          <a:p>
            <a:pPr marL="1371600" lvl="2" indent="-457200" eaLnBrk="1" hangingPunct="1">
              <a:buClrTx/>
              <a:buSzPct val="80000"/>
            </a:pPr>
            <a:r>
              <a:rPr lang="zh-CN" altLang="en-US" sz="2800">
                <a:latin typeface="微软雅黑" panose="020B0503020204020204" pitchFamily="34" charset="-122"/>
                <a:ea typeface="微软雅黑" panose="020B0503020204020204" pitchFamily="34" charset="-122"/>
              </a:rPr>
              <a:t>原始研究</a:t>
            </a:r>
            <a:endParaRPr lang="zh-CN" altLang="en-US" sz="2800">
              <a:latin typeface="微软雅黑" panose="020B0503020204020204" pitchFamily="34" charset="-122"/>
              <a:ea typeface="微软雅黑" panose="020B0503020204020204" pitchFamily="34" charset="-122"/>
            </a:endParaRPr>
          </a:p>
          <a:p>
            <a:pPr marL="1371600" lvl="2" indent="-457200" eaLnBrk="1" hangingPunct="1">
              <a:buClrTx/>
              <a:buSzPct val="80000"/>
            </a:pPr>
            <a:r>
              <a:rPr lang="zh-CN" altLang="en-US" sz="2800">
                <a:latin typeface="微软雅黑" panose="020B0503020204020204" pitchFamily="34" charset="-122"/>
                <a:ea typeface="微软雅黑" panose="020B0503020204020204" pitchFamily="34" charset="-122"/>
              </a:rPr>
              <a:t>二次研究</a:t>
            </a:r>
            <a:endParaRPr lang="zh-CN" altLang="en-US" sz="2800">
              <a:latin typeface="微软雅黑" panose="020B0503020204020204" pitchFamily="34" charset="-122"/>
              <a:ea typeface="微软雅黑" panose="020B0503020204020204" pitchFamily="34" charset="-122"/>
            </a:endParaRPr>
          </a:p>
          <a:p>
            <a:pPr marL="990600" lvl="1" indent="-533400" eaLnBrk="1" hangingPunct="1">
              <a:buClrTx/>
              <a:buSzPct val="80000"/>
            </a:pPr>
            <a:r>
              <a:rPr lang="zh-CN" altLang="en-US">
                <a:latin typeface="微软雅黑" panose="020B0503020204020204" pitchFamily="34" charset="-122"/>
                <a:ea typeface="微软雅黑" panose="020B0503020204020204" pitchFamily="34" charset="-122"/>
              </a:rPr>
              <a:t>从检索结果中找出与问题关系密切的资料，作为分析评价之用。</a:t>
            </a:r>
            <a:endParaRPr lang="zh-CN" altLang="en-US">
              <a:latin typeface="微软雅黑" panose="020B0503020204020204" pitchFamily="34" charset="-122"/>
              <a:ea typeface="微软雅黑" panose="020B0503020204020204" pitchFamily="34" charset="-122"/>
            </a:endParaRPr>
          </a:p>
          <a:p>
            <a:pPr marL="990600" lvl="1" indent="-533400" eaLnBrk="1" hangingPunct="1">
              <a:buClrTx/>
              <a:buSzPct val="80000"/>
            </a:pPr>
            <a:r>
              <a:rPr kumimoji="1" lang="zh-CN" altLang="en-US" b="1">
                <a:solidFill>
                  <a:srgbClr val="EC4214"/>
                </a:solidFill>
                <a:latin typeface="微软雅黑" panose="020B0503020204020204" pitchFamily="34" charset="-122"/>
                <a:ea typeface="微软雅黑" panose="020B0503020204020204" pitchFamily="34" charset="-122"/>
              </a:rPr>
              <a:t>文献检索虽是循证医学实践中的一个环节，但检索策略的制定很重要。</a:t>
            </a:r>
            <a:endParaRPr kumimoji="1" lang="zh-CN" altLang="en-US" b="1">
              <a:solidFill>
                <a:srgbClr val="EC4214"/>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6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6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6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6387"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D97C2066-DE27-40BC-9D10-10E1A06B84D0}"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16388" name="Rectangle 2"/>
          <p:cNvSpPr>
            <a:spLocks noGrp="1" noChangeArrowheads="1"/>
          </p:cNvSpPr>
          <p:nvPr>
            <p:ph type="title"/>
          </p:nvPr>
        </p:nvSpPr>
        <p:spPr>
          <a:xfrm>
            <a:off x="334963" y="260350"/>
            <a:ext cx="9361487" cy="914400"/>
          </a:xfrm>
        </p:spPr>
        <p:txBody>
          <a:bodyPr/>
          <a:lstStyle/>
          <a:p>
            <a:pPr eaLnBrk="1" hangingPunct="1"/>
            <a:r>
              <a:rPr lang="en-US" altLang="zh-CN" sz="3800">
                <a:latin typeface="微软雅黑" panose="020B0503020204020204" pitchFamily="34" charset="-122"/>
                <a:ea typeface="微软雅黑" panose="020B0503020204020204" pitchFamily="34" charset="-122"/>
              </a:rPr>
              <a:t>EBM</a:t>
            </a:r>
            <a:r>
              <a:rPr lang="zh-CN" altLang="en-US" sz="3800">
                <a:latin typeface="微软雅黑" panose="020B0503020204020204" pitchFamily="34" charset="-122"/>
                <a:ea typeface="微软雅黑" panose="020B0503020204020204" pitchFamily="34" charset="-122"/>
              </a:rPr>
              <a:t>资源</a:t>
            </a:r>
            <a:endParaRPr lang="zh-CN" altLang="zh-CN" sz="3800">
              <a:latin typeface="微软雅黑" panose="020B0503020204020204" pitchFamily="34" charset="-122"/>
              <a:ea typeface="微软雅黑" panose="020B0503020204020204" pitchFamily="34" charset="-122"/>
            </a:endParaRPr>
          </a:p>
        </p:txBody>
      </p:sp>
      <p:sp>
        <p:nvSpPr>
          <p:cNvPr id="145411" name="Rectangle 3"/>
          <p:cNvSpPr>
            <a:spLocks noGrp="1" noChangeArrowheads="1"/>
          </p:cNvSpPr>
          <p:nvPr>
            <p:ph type="body" idx="1"/>
          </p:nvPr>
        </p:nvSpPr>
        <p:spPr>
          <a:xfrm>
            <a:off x="839788" y="1484313"/>
            <a:ext cx="8064500" cy="3825875"/>
          </a:xfrm>
        </p:spPr>
        <p:txBody>
          <a:bodyPr/>
          <a:lstStyle/>
          <a:p>
            <a:pPr eaLnBrk="1" hangingPunct="1">
              <a:buClrTx/>
            </a:pPr>
            <a:r>
              <a:rPr lang="en-US" altLang="zh-CN" sz="2800" dirty="0">
                <a:latin typeface="微软雅黑" panose="020B0503020204020204" pitchFamily="34" charset="-122"/>
                <a:ea typeface="微软雅黑" panose="020B0503020204020204" pitchFamily="34" charset="-122"/>
              </a:rPr>
              <a:t>Cochrane Library</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Cochrane</a:t>
            </a:r>
            <a:r>
              <a:rPr lang="zh-CN" altLang="en-US" sz="2800" dirty="0">
                <a:latin typeface="微软雅黑" panose="020B0503020204020204" pitchFamily="34" charset="-122"/>
                <a:ea typeface="微软雅黑" panose="020B0503020204020204" pitchFamily="34" charset="-122"/>
              </a:rPr>
              <a:t>协作网建立</a:t>
            </a:r>
            <a:r>
              <a:rPr lang="en-US" altLang="zh-CN" sz="2800" dirty="0">
                <a:latin typeface="微软雅黑" panose="020B0503020204020204" pitchFamily="34" charset="-122"/>
                <a:ea typeface="微软雅黑" panose="020B0503020204020204" pitchFamily="34" charset="-122"/>
                <a:hlinkClick r:id="rId1"/>
              </a:rPr>
              <a:t>http://www.thecochranelibrary.com</a:t>
            </a:r>
            <a:endParaRPr lang="en-US" altLang="zh-CN" sz="2800" dirty="0">
              <a:latin typeface="微软雅黑" panose="020B0503020204020204" pitchFamily="34" charset="-122"/>
              <a:ea typeface="微软雅黑" panose="020B0503020204020204" pitchFamily="34" charset="-122"/>
            </a:endParaRPr>
          </a:p>
          <a:p>
            <a:pPr algn="just" eaLnBrk="1" hangingPunct="1">
              <a:buClrTx/>
            </a:pPr>
            <a:r>
              <a:rPr lang="en-US" altLang="zh-CN" sz="2800" dirty="0">
                <a:latin typeface="微软雅黑" panose="020B0503020204020204" pitchFamily="34" charset="-122"/>
                <a:ea typeface="微软雅黑" panose="020B0503020204020204" pitchFamily="34" charset="-122"/>
              </a:rPr>
              <a:t>PubMed</a:t>
            </a:r>
            <a:r>
              <a:rPr lang="zh-CN" altLang="en-US" sz="2800" dirty="0">
                <a:latin typeface="微软雅黑" panose="020B0503020204020204" pitchFamily="34" charset="-122"/>
                <a:ea typeface="微软雅黑" panose="020B0503020204020204" pitchFamily="34" charset="-122"/>
              </a:rPr>
              <a:t>：美国国立医学图书馆创建</a:t>
            </a:r>
            <a:endParaRPr lang="zh-CN" altLang="en-US" sz="2800" dirty="0">
              <a:latin typeface="微软雅黑" panose="020B0503020204020204" pitchFamily="34" charset="-122"/>
              <a:ea typeface="微软雅黑" panose="020B0503020204020204" pitchFamily="34" charset="-122"/>
            </a:endParaRPr>
          </a:p>
          <a:p>
            <a:pPr algn="just" eaLnBrk="1" hangingPunct="1">
              <a:buClrTx/>
              <a:buFont typeface="Wingdings" panose="05000000000000000000" pitchFamily="2" charset="2"/>
              <a:buNone/>
            </a:pP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hlinkClick r:id="rId2"/>
              </a:rPr>
              <a:t>http://ncbi.nlm.nih.gov/PubMed</a:t>
            </a:r>
            <a:r>
              <a:rPr lang="en-US" altLang="zh-CN" sz="2800" dirty="0">
                <a:latin typeface="微软雅黑" panose="020B0503020204020204" pitchFamily="34" charset="-122"/>
                <a:ea typeface="微软雅黑" panose="020B0503020204020204" pitchFamily="34" charset="-122"/>
              </a:rPr>
              <a:t>           </a:t>
            </a:r>
            <a:endParaRPr lang="en-US" altLang="zh-CN" sz="2800" dirty="0">
              <a:latin typeface="微软雅黑" panose="020B0503020204020204" pitchFamily="34" charset="-122"/>
              <a:ea typeface="微软雅黑" panose="020B0503020204020204" pitchFamily="34" charset="-122"/>
            </a:endParaRPr>
          </a:p>
          <a:p>
            <a:pPr eaLnBrk="1" hangingPunct="1">
              <a:buClrTx/>
            </a:pPr>
            <a:r>
              <a:rPr lang="en-US" altLang="zh-CN" sz="2800" dirty="0">
                <a:latin typeface="微软雅黑" panose="020B0503020204020204" pitchFamily="34" charset="-122"/>
                <a:ea typeface="微软雅黑" panose="020B0503020204020204" pitchFamily="34" charset="-122"/>
              </a:rPr>
              <a:t>BMJ Best Practice</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BMJ</a:t>
            </a:r>
            <a:r>
              <a:rPr lang="zh-CN" altLang="en-US" sz="2800" dirty="0">
                <a:latin typeface="微软雅黑" panose="020B0503020204020204" pitchFamily="34" charset="-122"/>
                <a:ea typeface="微软雅黑" panose="020B0503020204020204" pitchFamily="34" charset="-122"/>
              </a:rPr>
              <a:t>创建</a:t>
            </a:r>
            <a:endParaRPr lang="en-US" altLang="zh-CN" sz="2800" dirty="0">
              <a:latin typeface="微软雅黑" panose="020B0503020204020204" pitchFamily="34" charset="-122"/>
              <a:ea typeface="微软雅黑" panose="020B0503020204020204" pitchFamily="34" charset="-122"/>
            </a:endParaRPr>
          </a:p>
          <a:p>
            <a:pPr eaLnBrk="1" hangingPunct="1">
              <a:buClrTx/>
              <a:buFont typeface="Wingdings" panose="05000000000000000000" pitchFamily="2" charset="2"/>
              <a:buNone/>
            </a:pPr>
            <a:r>
              <a:rPr lang="en-US" altLang="zh-CN"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hlinkClick r:id="rId3"/>
              </a:rPr>
              <a:t>http://bestpractice.bmj.com</a:t>
            </a:r>
            <a:endParaRPr lang="en-US" altLang="zh-CN" sz="2800" dirty="0">
              <a:latin typeface="微软雅黑" panose="020B0503020204020204" pitchFamily="34" charset="-122"/>
              <a:ea typeface="微软雅黑" panose="020B0503020204020204" pitchFamily="34" charset="-122"/>
            </a:endParaRPr>
          </a:p>
          <a:p>
            <a:pPr eaLnBrk="1" hangingPunct="1">
              <a:buClrTx/>
            </a:pPr>
            <a:r>
              <a:rPr lang="zh-CN" altLang="en-US" sz="2800" dirty="0">
                <a:latin typeface="微软雅黑" panose="020B0503020204020204" pitchFamily="34" charset="-122"/>
                <a:ea typeface="微软雅黑" panose="020B0503020204020204" pitchFamily="34" charset="-122"/>
              </a:rPr>
              <a:t>中国生物医学文献数据库（</a:t>
            </a:r>
            <a:r>
              <a:rPr lang="en-US" altLang="zh-CN" sz="2800" dirty="0">
                <a:latin typeface="微软雅黑" panose="020B0503020204020204" pitchFamily="34" charset="-122"/>
                <a:ea typeface="微软雅黑" panose="020B0503020204020204" pitchFamily="34" charset="-122"/>
              </a:rPr>
              <a:t>CBM</a:t>
            </a:r>
            <a:r>
              <a:rPr lang="zh-CN" altLang="en-US" sz="2800" dirty="0">
                <a:latin typeface="微软雅黑" panose="020B0503020204020204" pitchFamily="34" charset="-122"/>
                <a:ea typeface="微软雅黑" panose="020B0503020204020204" pitchFamily="34" charset="-122"/>
              </a:rPr>
              <a:t>）：中国医学科学院医学信息研究所研制                                  </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4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54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54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54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5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7411"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321773EF-D9E3-46DB-8393-F401933D25A9}"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17412" name="Rectangle 2"/>
          <p:cNvSpPr>
            <a:spLocks noGrp="1" noChangeArrowheads="1"/>
          </p:cNvSpPr>
          <p:nvPr>
            <p:ph type="title"/>
          </p:nvPr>
        </p:nvSpPr>
        <p:spPr>
          <a:xfrm>
            <a:off x="334963" y="260350"/>
            <a:ext cx="9361487" cy="914400"/>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3. </a:t>
            </a:r>
            <a:r>
              <a:rPr lang="zh-CN" altLang="en-US">
                <a:solidFill>
                  <a:schemeClr val="bg1"/>
                </a:solidFill>
                <a:latin typeface="微软雅黑" panose="020B0503020204020204" pitchFamily="34" charset="-122"/>
                <a:ea typeface="微软雅黑" panose="020B0503020204020204" pitchFamily="34" charset="-122"/>
              </a:rPr>
              <a:t>严格评价文献</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7413" name="Rectangle 3"/>
          <p:cNvSpPr>
            <a:spLocks noGrp="1" noChangeArrowheads="1"/>
          </p:cNvSpPr>
          <p:nvPr>
            <p:ph type="body" idx="1"/>
          </p:nvPr>
        </p:nvSpPr>
        <p:spPr>
          <a:xfrm>
            <a:off x="766763" y="1482725"/>
            <a:ext cx="8929687" cy="4419600"/>
          </a:xfrm>
        </p:spPr>
        <p:txBody>
          <a:bodyPr/>
          <a:lstStyle/>
          <a:p>
            <a:pPr marL="360680" lvl="1" indent="-360680" eaLnBrk="1" hangingPunct="1">
              <a:buClrTx/>
              <a:buSzPct val="80000"/>
            </a:pPr>
            <a:r>
              <a:rPr lang="zh-CN" altLang="en-US">
                <a:latin typeface="微软雅黑" panose="020B0503020204020204" pitchFamily="34" charset="-122"/>
                <a:ea typeface="微软雅黑" panose="020B0503020204020204" pitchFamily="34" charset="-122"/>
              </a:rPr>
              <a:t>应用临床流行病学及</a:t>
            </a:r>
            <a:r>
              <a:rPr lang="en-US" altLang="zh-CN">
                <a:latin typeface="微软雅黑" panose="020B0503020204020204" pitchFamily="34" charset="-122"/>
                <a:ea typeface="微软雅黑" panose="020B0503020204020204" pitchFamily="34" charset="-122"/>
              </a:rPr>
              <a:t>EBM</a:t>
            </a:r>
            <a:r>
              <a:rPr lang="zh-CN" altLang="en-US">
                <a:latin typeface="微软雅黑" panose="020B0503020204020204" pitchFamily="34" charset="-122"/>
                <a:ea typeface="微软雅黑" panose="020B0503020204020204" pitchFamily="34" charset="-122"/>
              </a:rPr>
              <a:t>质量评价标准，从证据的真实性、可靠性、临床价值及其适用性作出具体的评价。</a:t>
            </a:r>
            <a:endParaRPr lang="zh-CN" altLang="en-US">
              <a:latin typeface="微软雅黑" panose="020B0503020204020204" pitchFamily="34" charset="-122"/>
              <a:ea typeface="微软雅黑" panose="020B0503020204020204" pitchFamily="34" charset="-122"/>
            </a:endParaRPr>
          </a:p>
          <a:p>
            <a:pPr marL="360680" lvl="1" indent="-360680" eaLnBrk="1" hangingPunct="1">
              <a:buClrTx/>
              <a:buSzPct val="80000"/>
            </a:pPr>
            <a:endParaRPr lang="en-US" altLang="zh-CN">
              <a:latin typeface="微软雅黑" panose="020B0503020204020204" pitchFamily="34" charset="-122"/>
              <a:ea typeface="微软雅黑" panose="020B0503020204020204" pitchFamily="34" charset="-122"/>
            </a:endParaRPr>
          </a:p>
          <a:p>
            <a:pPr marL="360680" lvl="1" indent="-360680" eaLnBrk="1" hangingPunct="1">
              <a:buClrTx/>
              <a:buSzPct val="80000"/>
            </a:pPr>
            <a:r>
              <a:rPr lang="zh-CN" altLang="en-US">
                <a:latin typeface="微软雅黑" panose="020B0503020204020204" pitchFamily="34" charset="-122"/>
                <a:ea typeface="微软雅黑" panose="020B0503020204020204" pitchFamily="34" charset="-122"/>
              </a:rPr>
              <a:t>如果收集的合格文献较多的话，可以作系统评价</a:t>
            </a:r>
            <a:r>
              <a:rPr lang="en-US" altLang="zh-CN">
                <a:latin typeface="微软雅黑" panose="020B0503020204020204" pitchFamily="34" charset="-122"/>
                <a:ea typeface="微软雅黑" panose="020B0503020204020204" pitchFamily="34" charset="-122"/>
              </a:rPr>
              <a:t>(systematic review) </a:t>
            </a:r>
            <a:r>
              <a:rPr lang="zh-CN" altLang="en-US">
                <a:latin typeface="微软雅黑" panose="020B0503020204020204" pitchFamily="34" charset="-122"/>
                <a:ea typeface="微软雅黑" panose="020B0503020204020204" pitchFamily="34" charset="-122"/>
              </a:rPr>
              <a:t>和</a:t>
            </a:r>
            <a:r>
              <a:rPr lang="en-US" altLang="zh-CN">
                <a:latin typeface="微软雅黑" panose="020B0503020204020204" pitchFamily="34" charset="-122"/>
                <a:ea typeface="微软雅黑" panose="020B0503020204020204" pitchFamily="34" charset="-122"/>
              </a:rPr>
              <a:t>Meta-</a:t>
            </a:r>
            <a:r>
              <a:rPr lang="zh-CN" altLang="en-US">
                <a:latin typeface="微软雅黑" panose="020B0503020204020204" pitchFamily="34" charset="-122"/>
                <a:ea typeface="微软雅黑" panose="020B0503020204020204" pitchFamily="34" charset="-122"/>
              </a:rPr>
              <a:t>分析</a:t>
            </a:r>
            <a:r>
              <a:rPr lang="en-US" altLang="zh-CN">
                <a:latin typeface="微软雅黑" panose="020B0503020204020204" pitchFamily="34" charset="-122"/>
                <a:ea typeface="微软雅黑" panose="020B0503020204020204" pitchFamily="34" charset="-122"/>
              </a:rPr>
              <a:t>(meta- analysis)</a:t>
            </a:r>
            <a:endParaRPr lang="en-US" altLang="zh-CN">
              <a:latin typeface="微软雅黑" panose="020B0503020204020204" pitchFamily="34" charset="-122"/>
              <a:ea typeface="微软雅黑" panose="020B0503020204020204" pitchFamily="34" charset="-122"/>
            </a:endParaRPr>
          </a:p>
          <a:p>
            <a:pPr marL="360680" lvl="1" indent="-360680" eaLnBrk="1" hangingPunct="1">
              <a:buClrTx/>
              <a:buSzPct val="80000"/>
            </a:pPr>
            <a:endParaRPr lang="en-US" altLang="zh-CN">
              <a:latin typeface="微软雅黑" panose="020B0503020204020204" pitchFamily="34" charset="-122"/>
              <a:ea typeface="微软雅黑" panose="020B0503020204020204" pitchFamily="34" charset="-122"/>
            </a:endParaRPr>
          </a:p>
          <a:p>
            <a:pPr marL="360680" lvl="1" indent="-360680" eaLnBrk="1" hangingPunct="1">
              <a:buClrTx/>
              <a:buSzPct val="80000"/>
            </a:pPr>
            <a:r>
              <a:rPr lang="zh-CN" altLang="en-US">
                <a:latin typeface="微软雅黑" panose="020B0503020204020204" pitchFamily="34" charset="-122"/>
                <a:ea typeface="微软雅黑" panose="020B0503020204020204" pitchFamily="34" charset="-122"/>
              </a:rPr>
              <a:t>学习循证医学最好的方法是制作一篇系统评价。</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8435"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323AEFF6-9302-4D5C-A6BA-F41981203CB6}"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18436" name="Rectangle 3"/>
          <p:cNvSpPr>
            <a:spLocks noGrp="1" noChangeArrowheads="1"/>
          </p:cNvSpPr>
          <p:nvPr>
            <p:ph type="body" idx="1"/>
          </p:nvPr>
        </p:nvSpPr>
        <p:spPr>
          <a:xfrm>
            <a:off x="982663" y="1485900"/>
            <a:ext cx="9075737" cy="4895850"/>
          </a:xfrm>
        </p:spPr>
        <p:txBody>
          <a:bodyPr/>
          <a:lstStyle/>
          <a:p>
            <a:pPr marL="532130" indent="-532130" eaLnBrk="1" hangingPunct="1">
              <a:lnSpc>
                <a:spcPct val="150000"/>
              </a:lnSpc>
              <a:spcBef>
                <a:spcPct val="0"/>
              </a:spcBef>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1</a:t>
            </a:r>
            <a:r>
              <a:rPr lang="zh-CN" altLang="en-US" sz="2400">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提出问题，确定系统评价的题目</a:t>
            </a:r>
            <a:endParaRPr lang="zh-CN" altLang="en-US" sz="2000">
              <a:latin typeface="微软雅黑" panose="020B0503020204020204" pitchFamily="34" charset="-122"/>
              <a:ea typeface="微软雅黑" panose="020B0503020204020204" pitchFamily="34" charset="-122"/>
            </a:endParaRPr>
          </a:p>
          <a:p>
            <a:pPr marL="532130" indent="-532130"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2</a:t>
            </a:r>
            <a:r>
              <a:rPr lang="zh-CN" altLang="en-US" sz="2000">
                <a:latin typeface="微软雅黑" panose="020B0503020204020204" pitchFamily="34" charset="-122"/>
                <a:ea typeface="微软雅黑" panose="020B0503020204020204" pitchFamily="34" charset="-122"/>
              </a:rPr>
              <a:t>、与相关的</a:t>
            </a:r>
            <a:r>
              <a:rPr lang="en-US" altLang="zh-CN" sz="2000">
                <a:latin typeface="微软雅黑" panose="020B0503020204020204" pitchFamily="34" charset="-122"/>
                <a:ea typeface="微软雅黑" panose="020B0503020204020204" pitchFamily="34" charset="-122"/>
              </a:rPr>
              <a:t>Cochrane</a:t>
            </a:r>
            <a:r>
              <a:rPr lang="zh-CN" altLang="en-US" sz="2000">
                <a:latin typeface="微软雅黑" panose="020B0503020204020204" pitchFamily="34" charset="-122"/>
                <a:ea typeface="微软雅黑" panose="020B0503020204020204" pitchFamily="34" charset="-122"/>
              </a:rPr>
              <a:t>系统评价组联系，申请注册题目</a:t>
            </a:r>
            <a:endParaRPr lang="zh-CN" altLang="en-US" sz="2000">
              <a:latin typeface="微软雅黑" panose="020B0503020204020204" pitchFamily="34" charset="-122"/>
              <a:ea typeface="微软雅黑" panose="020B0503020204020204" pitchFamily="34" charset="-122"/>
            </a:endParaRPr>
          </a:p>
          <a:p>
            <a:pPr marL="532130" indent="-532130"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3</a:t>
            </a:r>
            <a:r>
              <a:rPr lang="zh-CN" altLang="en-US" sz="2000">
                <a:latin typeface="微软雅黑" panose="020B0503020204020204" pitchFamily="34" charset="-122"/>
                <a:ea typeface="微软雅黑" panose="020B0503020204020204" pitchFamily="34" charset="-122"/>
              </a:rPr>
              <a:t>、题目批准后，根据协作网提供的</a:t>
            </a:r>
            <a:r>
              <a:rPr lang="en-US" altLang="zh-CN" sz="2000">
                <a:latin typeface="微软雅黑" panose="020B0503020204020204" pitchFamily="34" charset="-122"/>
                <a:ea typeface="微软雅黑" panose="020B0503020204020204" pitchFamily="34" charset="-122"/>
              </a:rPr>
              <a:t>RevMan</a:t>
            </a:r>
            <a:r>
              <a:rPr lang="zh-CN" altLang="en-US" sz="2000">
                <a:latin typeface="微软雅黑" panose="020B0503020204020204" pitchFamily="34" charset="-122"/>
                <a:ea typeface="微软雅黑" panose="020B0503020204020204" pitchFamily="34" charset="-122"/>
              </a:rPr>
              <a:t>软件和</a:t>
            </a:r>
            <a:r>
              <a:rPr lang="en-US" altLang="zh-CN" sz="2000">
                <a:latin typeface="微软雅黑" panose="020B0503020204020204" pitchFamily="34" charset="-122"/>
                <a:ea typeface="微软雅黑" panose="020B0503020204020204" pitchFamily="34" charset="-122"/>
              </a:rPr>
              <a:t>Handbook</a:t>
            </a:r>
            <a:r>
              <a:rPr lang="zh-CN" altLang="en-US" sz="2000">
                <a:latin typeface="微软雅黑" panose="020B0503020204020204" pitchFamily="34" charset="-122"/>
                <a:ea typeface="微软雅黑" panose="020B0503020204020204" pitchFamily="34" charset="-122"/>
              </a:rPr>
              <a:t>制作系统评价的</a:t>
            </a:r>
            <a:r>
              <a:rPr lang="en-US" altLang="zh-CN" sz="2000">
                <a:latin typeface="微软雅黑" panose="020B0503020204020204" pitchFamily="34" charset="-122"/>
                <a:ea typeface="微软雅黑" panose="020B0503020204020204" pitchFamily="34" charset="-122"/>
              </a:rPr>
              <a:t>protocol</a:t>
            </a:r>
            <a:endParaRPr lang="en-US" altLang="zh-CN" sz="2000">
              <a:latin typeface="微软雅黑" panose="020B0503020204020204" pitchFamily="34" charset="-122"/>
              <a:ea typeface="微软雅黑" panose="020B0503020204020204" pitchFamily="34" charset="-122"/>
            </a:endParaRPr>
          </a:p>
          <a:p>
            <a:pPr marL="532130" indent="-532130"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4</a:t>
            </a:r>
            <a:r>
              <a:rPr lang="zh-CN" altLang="en-US" sz="2000">
                <a:latin typeface="微软雅黑" panose="020B0503020204020204" pitchFamily="34" charset="-122"/>
                <a:ea typeface="微软雅黑" panose="020B0503020204020204" pitchFamily="34" charset="-122"/>
              </a:rPr>
              <a:t>、计划书完成后提交协作网，接受评价组的修改</a:t>
            </a:r>
            <a:endParaRPr lang="zh-CN" altLang="en-US" sz="2000">
              <a:latin typeface="微软雅黑" panose="020B0503020204020204" pitchFamily="34" charset="-122"/>
              <a:ea typeface="微软雅黑" panose="020B0503020204020204" pitchFamily="34" charset="-122"/>
            </a:endParaRPr>
          </a:p>
          <a:p>
            <a:pPr marL="532130" indent="-532130"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5</a:t>
            </a:r>
            <a:r>
              <a:rPr lang="zh-CN" altLang="en-US" sz="2000">
                <a:latin typeface="微软雅黑" panose="020B0503020204020204" pitchFamily="34" charset="-122"/>
                <a:ea typeface="微软雅黑" panose="020B0503020204020204" pitchFamily="34" charset="-122"/>
              </a:rPr>
              <a:t>、修改到编辑部满意后，发表在</a:t>
            </a:r>
            <a:r>
              <a:rPr lang="en-US" altLang="zh-CN" sz="2000">
                <a:latin typeface="微软雅黑" panose="020B0503020204020204" pitchFamily="34" charset="-122"/>
                <a:ea typeface="微软雅黑" panose="020B0503020204020204" pitchFamily="34" charset="-122"/>
              </a:rPr>
              <a:t>CL</a:t>
            </a:r>
            <a:r>
              <a:rPr lang="zh-CN" altLang="en-US" sz="2000">
                <a:latin typeface="微软雅黑" panose="020B0503020204020204" pitchFamily="34" charset="-122"/>
                <a:ea typeface="微软雅黑" panose="020B0503020204020204" pitchFamily="34" charset="-122"/>
              </a:rPr>
              <a:t>上</a:t>
            </a:r>
            <a:endParaRPr lang="zh-CN" altLang="en-US" sz="2000">
              <a:latin typeface="微软雅黑" panose="020B0503020204020204" pitchFamily="34" charset="-122"/>
              <a:ea typeface="微软雅黑" panose="020B0503020204020204" pitchFamily="34" charset="-122"/>
            </a:endParaRPr>
          </a:p>
          <a:p>
            <a:pPr marL="532130" indent="-532130"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6</a:t>
            </a:r>
            <a:r>
              <a:rPr lang="zh-CN" altLang="en-US" sz="2000">
                <a:latin typeface="微软雅黑" panose="020B0503020204020204" pitchFamily="34" charset="-122"/>
                <a:ea typeface="微软雅黑" panose="020B0503020204020204" pitchFamily="34" charset="-122"/>
              </a:rPr>
              <a:t>、完成</a:t>
            </a:r>
            <a:r>
              <a:rPr lang="en-US" altLang="zh-CN" sz="2000">
                <a:latin typeface="微软雅黑" panose="020B0503020204020204" pitchFamily="34" charset="-122"/>
                <a:ea typeface="微软雅黑" panose="020B0503020204020204" pitchFamily="34" charset="-122"/>
              </a:rPr>
              <a:t>SR</a:t>
            </a:r>
            <a:r>
              <a:rPr lang="zh-CN" altLang="en-US" sz="2000">
                <a:latin typeface="微软雅黑" panose="020B0503020204020204" pitchFamily="34" charset="-122"/>
                <a:ea typeface="微软雅黑" panose="020B0503020204020204" pitchFamily="34" charset="-122"/>
              </a:rPr>
              <a:t>全文并送协作网审批</a:t>
            </a:r>
            <a:endParaRPr lang="zh-CN" altLang="en-US" sz="2000">
              <a:latin typeface="微软雅黑" panose="020B0503020204020204" pitchFamily="34" charset="-122"/>
              <a:ea typeface="微软雅黑" panose="020B0503020204020204" pitchFamily="34" charset="-122"/>
            </a:endParaRPr>
          </a:p>
          <a:p>
            <a:pPr marL="532130" indent="-532130"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7</a:t>
            </a:r>
            <a:r>
              <a:rPr lang="zh-CN" altLang="en-US" sz="2000">
                <a:latin typeface="微软雅黑" panose="020B0503020204020204" pitchFamily="34" charset="-122"/>
                <a:ea typeface="微软雅黑" panose="020B0503020204020204" pitchFamily="34" charset="-122"/>
              </a:rPr>
              <a:t>、再修改直到发表在</a:t>
            </a:r>
            <a:r>
              <a:rPr lang="en-US" altLang="zh-CN" sz="2000">
                <a:latin typeface="微软雅黑" panose="020B0503020204020204" pitchFamily="34" charset="-122"/>
                <a:ea typeface="微软雅黑" panose="020B0503020204020204" pitchFamily="34" charset="-122"/>
              </a:rPr>
              <a:t>CL</a:t>
            </a:r>
            <a:r>
              <a:rPr lang="zh-CN" altLang="en-US" sz="2000">
                <a:latin typeface="微软雅黑" panose="020B0503020204020204" pitchFamily="34" charset="-122"/>
                <a:ea typeface="微软雅黑" panose="020B0503020204020204" pitchFamily="34" charset="-122"/>
              </a:rPr>
              <a:t>上</a:t>
            </a:r>
            <a:endParaRPr lang="zh-CN" altLang="en-US" sz="2000">
              <a:latin typeface="微软雅黑" panose="020B0503020204020204" pitchFamily="34" charset="-122"/>
              <a:ea typeface="微软雅黑" panose="020B0503020204020204" pitchFamily="34" charset="-122"/>
            </a:endParaRPr>
          </a:p>
          <a:p>
            <a:pPr marL="532130" indent="-532130" eaLnBrk="1" hangingPunct="1">
              <a:lnSpc>
                <a:spcPct val="150000"/>
              </a:lnSpc>
              <a:spcBef>
                <a:spcPct val="0"/>
              </a:spcBef>
              <a:buFont typeface="Wingdings" panose="05000000000000000000" pitchFamily="2" charset="2"/>
              <a:buNone/>
            </a:pPr>
            <a:r>
              <a:rPr lang="en-US" altLang="zh-CN" sz="2000">
                <a:latin typeface="微软雅黑" panose="020B0503020204020204" pitchFamily="34" charset="-122"/>
                <a:ea typeface="微软雅黑" panose="020B0503020204020204" pitchFamily="34" charset="-122"/>
              </a:rPr>
              <a:t>8</a:t>
            </a:r>
            <a:r>
              <a:rPr lang="zh-CN" altLang="en-US" sz="2000">
                <a:latin typeface="微软雅黑" panose="020B0503020204020204" pitchFamily="34" charset="-122"/>
                <a:ea typeface="微软雅黑" panose="020B0503020204020204" pitchFamily="34" charset="-122"/>
              </a:rPr>
              <a:t>、跟踪本课题的进展，随时更新。</a:t>
            </a:r>
            <a:endParaRPr lang="zh-CN" altLang="en-US" sz="2000">
              <a:latin typeface="微软雅黑" panose="020B0503020204020204" pitchFamily="34" charset="-122"/>
              <a:ea typeface="微软雅黑" panose="020B0503020204020204" pitchFamily="34" charset="-122"/>
            </a:endParaRPr>
          </a:p>
        </p:txBody>
      </p:sp>
      <p:sp>
        <p:nvSpPr>
          <p:cNvPr id="18437" name="Rectangle 4"/>
          <p:cNvSpPr>
            <a:spLocks noChangeArrowheads="1"/>
          </p:cNvSpPr>
          <p:nvPr/>
        </p:nvSpPr>
        <p:spPr bwMode="auto">
          <a:xfrm>
            <a:off x="407988" y="188913"/>
            <a:ext cx="9131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lnSpc>
                <a:spcPct val="80000"/>
              </a:lnSpc>
              <a:buFont typeface="Wingdings" panose="05000000000000000000" pitchFamily="2" charset="2"/>
              <a:buNone/>
            </a:pPr>
            <a:r>
              <a:rPr lang="zh-CN" altLang="en-US" sz="4400" b="0">
                <a:solidFill>
                  <a:schemeClr val="bg1"/>
                </a:solidFill>
                <a:latin typeface="微软雅黑" panose="020B0503020204020204" pitchFamily="34" charset="-122"/>
                <a:ea typeface="微软雅黑" panose="020B0503020204020204" pitchFamily="34" charset="-122"/>
              </a:rPr>
              <a:t>学习系统评价的历程</a:t>
            </a:r>
            <a:endParaRPr lang="zh-CN" altLang="en-US" sz="4400" b="0">
              <a:solidFill>
                <a:schemeClr val="bg1"/>
              </a:solidFill>
              <a:latin typeface="微软雅黑" panose="020B0503020204020204" pitchFamily="34" charset="-122"/>
              <a:ea typeface="微软雅黑" panose="020B0503020204020204" pitchFamily="34" charset="-122"/>
            </a:endParaRPr>
          </a:p>
        </p:txBody>
      </p:sp>
      <p:sp>
        <p:nvSpPr>
          <p:cNvPr id="18438" name="TextBox 7"/>
          <p:cNvSpPr txBox="1">
            <a:spLocks noChangeArrowheads="1"/>
          </p:cNvSpPr>
          <p:nvPr/>
        </p:nvSpPr>
        <p:spPr bwMode="auto">
          <a:xfrm>
            <a:off x="8112125" y="5589588"/>
            <a:ext cx="1500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zh-CN" altLang="en-US" sz="1800"/>
              <a:t>摘自丁香园</a:t>
            </a:r>
            <a:endParaRPr lang="zh-CN" altLang="en-US"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a:xfrm>
            <a:off x="334963" y="260350"/>
            <a:ext cx="9361487" cy="914400"/>
          </a:xfrm>
        </p:spPr>
        <p:txBody>
          <a:bodyPr/>
          <a:lstStyle/>
          <a:p>
            <a:r>
              <a:rPr lang="zh-CN" altLang="en-US"/>
              <a:t>          系统评价手册</a:t>
            </a:r>
            <a:endParaRPr lang="zh-CN" altLang="en-US"/>
          </a:p>
        </p:txBody>
      </p:sp>
      <p:pic>
        <p:nvPicPr>
          <p:cNvPr id="19459" name="内容占位符 6"/>
          <p:cNvPicPr>
            <a:picLocks noGrp="1" noChangeAspect="1"/>
          </p:cNvPicPr>
          <p:nvPr>
            <p:ph idx="1"/>
          </p:nvPr>
        </p:nvPicPr>
        <p:blipFill>
          <a:blip r:embed="rId1">
            <a:extLst>
              <a:ext uri="{28A0092B-C50C-407E-A947-70E740481C1C}">
                <a14:useLocalDpi xmlns:a14="http://schemas.microsoft.com/office/drawing/2010/main" val="0"/>
              </a:ext>
            </a:extLst>
          </a:blip>
          <a:srcRect l="17415" t="5534" r="18716"/>
          <a:stretch>
            <a:fillRect/>
          </a:stretch>
        </p:blipFill>
        <p:spPr>
          <a:xfrm>
            <a:off x="1189038" y="1557338"/>
            <a:ext cx="3382962" cy="4419600"/>
          </a:xfrm>
          <a:ln>
            <a:solidFill>
              <a:schemeClr val="tx1"/>
            </a:solidFill>
            <a:miter lim="800000"/>
            <a:headEnd/>
            <a:tailEnd/>
          </a:ln>
        </p:spPr>
      </p:pic>
      <p:sp>
        <p:nvSpPr>
          <p:cNvPr id="19460"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9461"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09208B3-69B3-400B-8C5A-A22B8E481B93}"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pic>
        <p:nvPicPr>
          <p:cNvPr id="19462" name="内容占位符 6"/>
          <p:cNvPicPr>
            <a:picLocks noChangeAspect="1"/>
          </p:cNvPicPr>
          <p:nvPr/>
        </p:nvPicPr>
        <p:blipFill>
          <a:blip r:embed="rId2">
            <a:extLst>
              <a:ext uri="{28A0092B-C50C-407E-A947-70E740481C1C}">
                <a14:useLocalDpi xmlns:a14="http://schemas.microsoft.com/office/drawing/2010/main" val="0"/>
              </a:ext>
            </a:extLst>
          </a:blip>
          <a:srcRect l="17415" r="18716"/>
          <a:stretch>
            <a:fillRect/>
          </a:stretch>
        </p:blipFill>
        <p:spPr bwMode="auto">
          <a:xfrm>
            <a:off x="6024563" y="1557338"/>
            <a:ext cx="360045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3" name="矩形 8"/>
          <p:cNvSpPr>
            <a:spLocks noChangeArrowheads="1"/>
          </p:cNvSpPr>
          <p:nvPr/>
        </p:nvSpPr>
        <p:spPr bwMode="auto">
          <a:xfrm>
            <a:off x="6456363" y="3933825"/>
            <a:ext cx="914400" cy="215900"/>
          </a:xfrm>
          <a:prstGeom prst="rect">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0483"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8044994E-7689-477B-8CA1-586A09AF7AAF}"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pic>
        <p:nvPicPr>
          <p:cNvPr id="20484" name="内容占位符 8"/>
          <p:cNvPicPr>
            <a:picLocks noGrp="1" noChangeAspect="1"/>
          </p:cNvPicPr>
          <p:nvPr>
            <p:ph idx="1"/>
          </p:nvPr>
        </p:nvPicPr>
        <p:blipFill>
          <a:blip r:embed="rId1">
            <a:extLst>
              <a:ext uri="{28A0092B-C50C-407E-A947-70E740481C1C}">
                <a14:useLocalDpi xmlns:a14="http://schemas.microsoft.com/office/drawing/2010/main" val="0"/>
              </a:ext>
            </a:extLst>
          </a:blip>
          <a:srcRect l="17415" r="18716"/>
          <a:stretch>
            <a:fillRect/>
          </a:stretch>
        </p:blipFill>
        <p:spPr>
          <a:xfrm>
            <a:off x="1271588" y="1520825"/>
            <a:ext cx="3527425" cy="4419600"/>
          </a:xfrm>
          <a:ln>
            <a:solidFill>
              <a:schemeClr val="tx1"/>
            </a:solidFill>
            <a:miter lim="800000"/>
            <a:headEnd/>
            <a:tailEnd/>
          </a:ln>
        </p:spPr>
      </p:pic>
      <p:pic>
        <p:nvPicPr>
          <p:cNvPr id="20485" name="图片 10"/>
          <p:cNvPicPr>
            <a:picLocks noChangeAspect="1"/>
          </p:cNvPicPr>
          <p:nvPr/>
        </p:nvPicPr>
        <p:blipFill>
          <a:blip r:embed="rId2">
            <a:extLst>
              <a:ext uri="{28A0092B-C50C-407E-A947-70E740481C1C}">
                <a14:useLocalDpi xmlns:a14="http://schemas.microsoft.com/office/drawing/2010/main" val="0"/>
              </a:ext>
            </a:extLst>
          </a:blip>
          <a:srcRect l="17911" r="19496"/>
          <a:stretch>
            <a:fillRect/>
          </a:stretch>
        </p:blipFill>
        <p:spPr bwMode="auto">
          <a:xfrm>
            <a:off x="6096000" y="1543050"/>
            <a:ext cx="3476625" cy="437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6" name="矩形 11"/>
          <p:cNvSpPr>
            <a:spLocks noChangeArrowheads="1"/>
          </p:cNvSpPr>
          <p:nvPr/>
        </p:nvSpPr>
        <p:spPr bwMode="auto">
          <a:xfrm>
            <a:off x="1631950" y="1544638"/>
            <a:ext cx="1728788" cy="157162"/>
          </a:xfrm>
          <a:prstGeom prst="rect">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20487" name="矩形 12"/>
          <p:cNvSpPr>
            <a:spLocks noChangeArrowheads="1"/>
          </p:cNvSpPr>
          <p:nvPr/>
        </p:nvSpPr>
        <p:spPr bwMode="auto">
          <a:xfrm>
            <a:off x="6383338" y="1773238"/>
            <a:ext cx="904875" cy="138112"/>
          </a:xfrm>
          <a:prstGeom prst="rect">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20488" name="矩形 13"/>
          <p:cNvSpPr>
            <a:spLocks noChangeArrowheads="1"/>
          </p:cNvSpPr>
          <p:nvPr/>
        </p:nvSpPr>
        <p:spPr bwMode="auto">
          <a:xfrm>
            <a:off x="6640513" y="5373688"/>
            <a:ext cx="903287" cy="138112"/>
          </a:xfrm>
          <a:prstGeom prst="rect">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20489" name="标题 1"/>
          <p:cNvSpPr>
            <a:spLocks noGrp="1"/>
          </p:cNvSpPr>
          <p:nvPr>
            <p:ph type="title"/>
          </p:nvPr>
        </p:nvSpPr>
        <p:spPr>
          <a:xfrm>
            <a:off x="334963" y="260350"/>
            <a:ext cx="9361487" cy="914400"/>
          </a:xfrm>
        </p:spPr>
        <p:txBody>
          <a:bodyPr/>
          <a:lstStyle/>
          <a:p>
            <a:r>
              <a:rPr lang="zh-CN" altLang="en-US"/>
              <a:t>          系统评价手册</a:t>
            </a: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内容占位符 6"/>
          <p:cNvPicPr>
            <a:picLocks noGrp="1" noChangeAspect="1"/>
          </p:cNvPicPr>
          <p:nvPr>
            <p:ph idx="1"/>
          </p:nvPr>
        </p:nvPicPr>
        <p:blipFill>
          <a:blip r:embed="rId1">
            <a:extLst>
              <a:ext uri="{28A0092B-C50C-407E-A947-70E740481C1C}">
                <a14:useLocalDpi xmlns:a14="http://schemas.microsoft.com/office/drawing/2010/main" val="0"/>
              </a:ext>
            </a:extLst>
          </a:blip>
          <a:srcRect l="18716" r="20021"/>
          <a:stretch>
            <a:fillRect/>
          </a:stretch>
        </p:blipFill>
        <p:spPr>
          <a:xfrm>
            <a:off x="1271588" y="1477963"/>
            <a:ext cx="3382962" cy="4608512"/>
          </a:xfrm>
          <a:ln>
            <a:solidFill>
              <a:schemeClr val="tx1"/>
            </a:solidFill>
            <a:miter lim="800000"/>
            <a:headEnd/>
            <a:tailEnd/>
          </a:ln>
        </p:spPr>
      </p:pic>
      <p:sp>
        <p:nvSpPr>
          <p:cNvPr id="21507"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1508"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E92BBB31-DE18-4366-9DEC-49765AEF4DC3}"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pic>
        <p:nvPicPr>
          <p:cNvPr id="21509" name="图片 9"/>
          <p:cNvPicPr>
            <a:picLocks noChangeAspect="1"/>
          </p:cNvPicPr>
          <p:nvPr/>
        </p:nvPicPr>
        <p:blipFill>
          <a:blip r:embed="rId2">
            <a:extLst>
              <a:ext uri="{28A0092B-C50C-407E-A947-70E740481C1C}">
                <a14:useLocalDpi xmlns:a14="http://schemas.microsoft.com/office/drawing/2010/main" val="0"/>
              </a:ext>
            </a:extLst>
          </a:blip>
          <a:srcRect l="23241" t="13205" r="24994" b="10204"/>
          <a:stretch>
            <a:fillRect/>
          </a:stretch>
        </p:blipFill>
        <p:spPr bwMode="auto">
          <a:xfrm>
            <a:off x="6097588" y="1477963"/>
            <a:ext cx="3529012" cy="460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510" name="标题 1"/>
          <p:cNvSpPr>
            <a:spLocks noGrp="1"/>
          </p:cNvSpPr>
          <p:nvPr>
            <p:ph type="title"/>
          </p:nvPr>
        </p:nvSpPr>
        <p:spPr>
          <a:xfrm>
            <a:off x="334963" y="260350"/>
            <a:ext cx="9361487" cy="914400"/>
          </a:xfrm>
        </p:spPr>
        <p:txBody>
          <a:bodyPr/>
          <a:lstStyle/>
          <a:p>
            <a:r>
              <a:rPr lang="zh-CN" altLang="en-US"/>
              <a:t>          系统评价手册</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2531"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439AE074-C399-4F6C-A577-D9C53FE9F4DC}"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22532" name="Rectangle 2"/>
          <p:cNvSpPr>
            <a:spLocks noGrp="1" noChangeArrowheads="1"/>
          </p:cNvSpPr>
          <p:nvPr>
            <p:ph type="title"/>
          </p:nvPr>
        </p:nvSpPr>
        <p:spPr>
          <a:xfrm>
            <a:off x="334963" y="260350"/>
            <a:ext cx="9361487" cy="914400"/>
          </a:xfrm>
        </p:spPr>
        <p:txBody>
          <a:bodyPr/>
          <a:lstStyle/>
          <a:p>
            <a:pPr eaLnBrk="1" hangingPunct="1"/>
            <a:r>
              <a:rPr lang="en-US" altLang="zh-CN" sz="4400">
                <a:latin typeface="微软雅黑" panose="020B0503020204020204" pitchFamily="34" charset="-122"/>
                <a:ea typeface="微软雅黑" panose="020B0503020204020204" pitchFamily="34" charset="-122"/>
              </a:rPr>
              <a:t>4. </a:t>
            </a:r>
            <a:r>
              <a:rPr lang="zh-CN" altLang="en-US" sz="4400">
                <a:latin typeface="微软雅黑" panose="020B0503020204020204" pitchFamily="34" charset="-122"/>
                <a:ea typeface="微软雅黑" panose="020B0503020204020204" pitchFamily="34" charset="-122"/>
              </a:rPr>
              <a:t>应用最佳证据</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702" name="Rectangle 3"/>
          <p:cNvSpPr>
            <a:spLocks noGrp="1" noChangeArrowheads="1"/>
          </p:cNvSpPr>
          <p:nvPr>
            <p:ph type="body" idx="1"/>
          </p:nvPr>
        </p:nvSpPr>
        <p:spPr>
          <a:xfrm>
            <a:off x="1141413" y="1506538"/>
            <a:ext cx="8555037" cy="4419600"/>
          </a:xfrm>
        </p:spPr>
        <p:txBody>
          <a:bodyPr/>
          <a:lstStyle/>
          <a:p>
            <a:pPr marL="457200" lvl="1" indent="-457200" eaLnBrk="1" hangingPunct="1">
              <a:buClrTx/>
              <a:buSzPct val="80000"/>
              <a:defRPr/>
            </a:pPr>
            <a:r>
              <a:rPr lang="zh-CN" altLang="en-US" dirty="0">
                <a:latin typeface="微软雅黑" panose="020B0503020204020204" pitchFamily="34" charset="-122"/>
                <a:ea typeface="微软雅黑" panose="020B0503020204020204" pitchFamily="34" charset="-122"/>
              </a:rPr>
              <a:t>将获得的真实可靠的并有临床应用价值的最佳证据，用于指导临床决策。</a:t>
            </a:r>
            <a:endParaRPr lang="zh-CN" altLang="en-US" dirty="0">
              <a:latin typeface="微软雅黑" panose="020B0503020204020204" pitchFamily="34" charset="-122"/>
              <a:ea typeface="微软雅黑" panose="020B0503020204020204" pitchFamily="34" charset="-122"/>
            </a:endParaRPr>
          </a:p>
          <a:p>
            <a:pPr marL="457200" lvl="1" indent="-457200" eaLnBrk="1" hangingPunct="1">
              <a:buClrTx/>
              <a:buSzPct val="80000"/>
              <a:defRPr/>
            </a:pPr>
            <a:endParaRPr lang="en-US" altLang="zh-CN" dirty="0">
              <a:latin typeface="微软雅黑" panose="020B0503020204020204" pitchFamily="34" charset="-122"/>
              <a:ea typeface="微软雅黑" panose="020B0503020204020204" pitchFamily="34" charset="-122"/>
            </a:endParaRPr>
          </a:p>
          <a:p>
            <a:pPr marL="457200" lvl="1" indent="-457200" eaLnBrk="1" hangingPunct="1">
              <a:buClrTx/>
              <a:buSzPct val="80000"/>
              <a:defRPr/>
            </a:pPr>
            <a:r>
              <a:rPr lang="zh-CN" altLang="en-US" dirty="0">
                <a:latin typeface="微软雅黑" panose="020B0503020204020204" pitchFamily="34" charset="-122"/>
                <a:ea typeface="微软雅黑" panose="020B0503020204020204" pitchFamily="34" charset="-122"/>
              </a:rPr>
              <a:t>否定经严格评价认为乏效甚至有害的治疗措施。</a:t>
            </a:r>
            <a:endParaRPr lang="zh-CN" altLang="en-US" dirty="0">
              <a:latin typeface="微软雅黑" panose="020B0503020204020204" pitchFamily="34" charset="-122"/>
              <a:ea typeface="微软雅黑" panose="020B0503020204020204" pitchFamily="34" charset="-122"/>
            </a:endParaRPr>
          </a:p>
          <a:p>
            <a:pPr marL="457200" lvl="1" indent="-457200" eaLnBrk="1" hangingPunct="1">
              <a:buClrTx/>
              <a:buSzPct val="80000"/>
              <a:defRPr/>
            </a:pPr>
            <a:endParaRPr lang="en-US" altLang="zh-CN" dirty="0">
              <a:latin typeface="微软雅黑" panose="020B0503020204020204" pitchFamily="34" charset="-122"/>
              <a:ea typeface="微软雅黑" panose="020B0503020204020204" pitchFamily="34" charset="-122"/>
            </a:endParaRPr>
          </a:p>
          <a:p>
            <a:pPr marL="457200" lvl="1" indent="-457200" eaLnBrk="1" hangingPunct="1">
              <a:buClrTx/>
              <a:buSzPct val="80000"/>
              <a:defRPr/>
            </a:pPr>
            <a:r>
              <a:rPr lang="zh-CN" altLang="en-US" dirty="0">
                <a:latin typeface="微软雅黑" panose="020B0503020204020204" pitchFamily="34" charset="-122"/>
                <a:ea typeface="微软雅黑" panose="020B0503020204020204" pitchFamily="34" charset="-122"/>
              </a:rPr>
              <a:t>对于尚难定论并有期望的治疗措施，可为进一步研究提供信息。</a:t>
            </a:r>
            <a:endParaRPr lang="en-US" altLang="zh-CN" dirty="0">
              <a:latin typeface="微软雅黑" panose="020B0503020204020204" pitchFamily="34" charset="-122"/>
              <a:ea typeface="微软雅黑" panose="020B0503020204020204" pitchFamily="34" charset="-122"/>
            </a:endParaRPr>
          </a:p>
          <a:p>
            <a:pPr marL="457200" lvl="1" indent="-457200" eaLnBrk="1" hangingPunct="1">
              <a:buClrTx/>
              <a:buSzPct val="80000"/>
              <a:defRPr/>
            </a:pPr>
            <a:endParaRPr lang="en-US" altLang="zh-CN" dirty="0">
              <a:latin typeface="微软雅黑" panose="020B0503020204020204" pitchFamily="34" charset="-122"/>
              <a:ea typeface="微软雅黑" panose="020B0503020204020204" pitchFamily="34" charset="-122"/>
            </a:endParaRPr>
          </a:p>
          <a:p>
            <a:pPr marL="457200" lvl="1" indent="-457200" eaLnBrk="1" hangingPunct="1">
              <a:buClrTx/>
              <a:buSzPct val="80000"/>
              <a:defRPr/>
            </a:pPr>
            <a:r>
              <a:rPr lang="zh-CN" altLang="en-US" dirty="0">
                <a:latin typeface="微软雅黑" panose="020B0503020204020204" pitchFamily="34" charset="-122"/>
                <a:ea typeface="微软雅黑" panose="020B0503020204020204" pitchFamily="34" charset="-122"/>
              </a:rPr>
              <a:t>遵循个性化原则</a:t>
            </a:r>
            <a:endParaRPr lang="en-US" altLang="zh-CN" dirty="0">
              <a:latin typeface="微软雅黑" panose="020B0503020204020204" pitchFamily="34" charset="-122"/>
              <a:ea typeface="微软雅黑" panose="020B0503020204020204" pitchFamily="34" charset="-122"/>
            </a:endParaRPr>
          </a:p>
          <a:p>
            <a:pPr marL="0" lvl="1" indent="0" eaLnBrk="1" hangingPunct="1">
              <a:buClrTx/>
              <a:buSzPct val="80000"/>
              <a:buFont typeface="Wingdings" panose="05000000000000000000" pitchFamily="2" charset="2"/>
              <a:buNone/>
              <a:defRPr/>
            </a:pP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123"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11C71801-DE98-4D15-B666-0063F754136F}"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5124" name="Rectangle 3"/>
          <p:cNvSpPr>
            <a:spLocks noGrp="1" noChangeArrowheads="1"/>
          </p:cNvSpPr>
          <p:nvPr>
            <p:ph type="body" idx="1"/>
          </p:nvPr>
        </p:nvSpPr>
        <p:spPr>
          <a:xfrm>
            <a:off x="1558925" y="1624013"/>
            <a:ext cx="7561263" cy="4176712"/>
          </a:xfrm>
        </p:spPr>
        <p:txBody>
          <a:bodyPr/>
          <a:lstStyle/>
          <a:p>
            <a:pPr marL="609600" indent="-609600" eaLnBrk="1" hangingPunct="1">
              <a:lnSpc>
                <a:spcPct val="150000"/>
              </a:lnSpc>
              <a:spcBef>
                <a:spcPct val="0"/>
              </a:spcBef>
              <a:buFont typeface="宋体" panose="02010600030101010101" pitchFamily="2" charset="-122"/>
              <a:buAutoNum type="ea1JpnChsDbPeriod"/>
            </a:pPr>
            <a:r>
              <a:rPr lang="zh-CN" altLang="en-US" b="1">
                <a:latin typeface="微软雅黑" panose="020B0503020204020204" pitchFamily="34" charset="-122"/>
                <a:ea typeface="微软雅黑" panose="020B0503020204020204" pitchFamily="34" charset="-122"/>
              </a:rPr>
              <a:t>循证医学的概况</a:t>
            </a:r>
            <a:endParaRPr lang="zh-CN" altLang="en-US" b="1">
              <a:latin typeface="微软雅黑" panose="020B0503020204020204" pitchFamily="34" charset="-122"/>
              <a:ea typeface="微软雅黑" panose="020B0503020204020204" pitchFamily="34" charset="-122"/>
            </a:endParaRPr>
          </a:p>
          <a:p>
            <a:pPr marL="609600" indent="-609600" eaLnBrk="1" hangingPunct="1">
              <a:lnSpc>
                <a:spcPct val="150000"/>
              </a:lnSpc>
              <a:spcBef>
                <a:spcPct val="0"/>
              </a:spcBef>
              <a:buFont typeface="宋体" panose="02010600030101010101" pitchFamily="2" charset="-122"/>
              <a:buAutoNum type="ea1JpnChsDbPeriod"/>
            </a:pPr>
            <a:r>
              <a:rPr lang="zh-CN" altLang="en-US" b="1">
                <a:latin typeface="微软雅黑" panose="020B0503020204020204" pitchFamily="34" charset="-122"/>
                <a:ea typeface="微软雅黑" panose="020B0503020204020204" pitchFamily="34" charset="-122"/>
              </a:rPr>
              <a:t>临床实践的步骤</a:t>
            </a:r>
            <a:endParaRPr lang="en-US" altLang="zh-CN" b="1">
              <a:latin typeface="微软雅黑" panose="020B0503020204020204" pitchFamily="34" charset="-122"/>
              <a:ea typeface="微软雅黑" panose="020B0503020204020204" pitchFamily="34" charset="-122"/>
            </a:endParaRPr>
          </a:p>
          <a:p>
            <a:pPr marL="609600" indent="-609600" eaLnBrk="1" hangingPunct="1">
              <a:lnSpc>
                <a:spcPct val="150000"/>
              </a:lnSpc>
              <a:spcBef>
                <a:spcPct val="0"/>
              </a:spcBef>
              <a:buFont typeface="宋体" panose="02010600030101010101" pitchFamily="2" charset="-122"/>
              <a:buAutoNum type="ea1JpnChsDbPeriod"/>
            </a:pPr>
            <a:r>
              <a:rPr lang="zh-CN" altLang="en-US" b="1">
                <a:latin typeface="微软雅黑" panose="020B0503020204020204" pitchFamily="34" charset="-122"/>
                <a:ea typeface="微软雅黑" panose="020B0503020204020204" pitchFamily="34" charset="-122"/>
              </a:rPr>
              <a:t>证据的种类级别</a:t>
            </a:r>
            <a:endParaRPr lang="en-US" altLang="zh-CN" b="1">
              <a:latin typeface="微软雅黑" panose="020B0503020204020204" pitchFamily="34" charset="-122"/>
              <a:ea typeface="微软雅黑" panose="020B0503020204020204" pitchFamily="34" charset="-122"/>
            </a:endParaRPr>
          </a:p>
          <a:p>
            <a:pPr marL="609600" indent="-609600" eaLnBrk="1" hangingPunct="1">
              <a:lnSpc>
                <a:spcPct val="150000"/>
              </a:lnSpc>
              <a:spcBef>
                <a:spcPct val="0"/>
              </a:spcBef>
              <a:buFont typeface="宋体" panose="02010600030101010101" pitchFamily="2" charset="-122"/>
              <a:buAutoNum type="ea1JpnChsDbPeriod"/>
            </a:pPr>
            <a:r>
              <a:rPr lang="zh-CN" altLang="en-US" b="1">
                <a:latin typeface="微软雅黑" panose="020B0503020204020204" pitchFamily="34" charset="-122"/>
                <a:ea typeface="微软雅黑" panose="020B0503020204020204" pitchFamily="34" charset="-122"/>
              </a:rPr>
              <a:t>证据的检索导出</a:t>
            </a:r>
            <a:endParaRPr lang="en-US" altLang="zh-CN" b="1">
              <a:latin typeface="微软雅黑" panose="020B0503020204020204" pitchFamily="34" charset="-122"/>
              <a:ea typeface="微软雅黑" panose="020B0503020204020204" pitchFamily="34" charset="-122"/>
            </a:endParaRPr>
          </a:p>
        </p:txBody>
      </p:sp>
      <p:sp>
        <p:nvSpPr>
          <p:cNvPr id="5125" name="标题 1"/>
          <p:cNvSpPr>
            <a:spLocks noGrp="1"/>
          </p:cNvSpPr>
          <p:nvPr>
            <p:ph type="title"/>
          </p:nvPr>
        </p:nvSpPr>
        <p:spPr>
          <a:xfrm>
            <a:off x="334963" y="260350"/>
            <a:ext cx="9361487" cy="914400"/>
          </a:xfrm>
        </p:spPr>
        <p:txBody>
          <a:bodyPr/>
          <a:lstStyle/>
          <a:p>
            <a:r>
              <a:rPr lang="zh-CN" altLang="en-US">
                <a:latin typeface="微软雅黑" panose="020B0503020204020204" pitchFamily="34" charset="-122"/>
                <a:ea typeface="微软雅黑" panose="020B0503020204020204" pitchFamily="34" charset="-122"/>
              </a:rPr>
              <a:t>主要内容</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3555"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7EDF266-760A-442D-8DBC-EC672A79CC55}"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23556" name="Rectangle 2"/>
          <p:cNvSpPr>
            <a:spLocks noGrp="1" noChangeArrowheads="1"/>
          </p:cNvSpPr>
          <p:nvPr>
            <p:ph type="title"/>
          </p:nvPr>
        </p:nvSpPr>
        <p:spPr>
          <a:xfrm>
            <a:off x="334963" y="260350"/>
            <a:ext cx="9361487" cy="914400"/>
          </a:xfrm>
        </p:spPr>
        <p:txBody>
          <a:bodyPr/>
          <a:lstStyle/>
          <a:p>
            <a:pPr eaLnBrk="1" hangingPunct="1"/>
            <a:r>
              <a:rPr lang="en-US" altLang="zh-CN" sz="4400">
                <a:latin typeface="微软雅黑" panose="020B0503020204020204" pitchFamily="34" charset="-122"/>
                <a:ea typeface="微软雅黑" panose="020B0503020204020204" pitchFamily="34" charset="-122"/>
              </a:rPr>
              <a:t>5. </a:t>
            </a:r>
            <a:r>
              <a:rPr lang="zh-CN" altLang="en-US" sz="4400">
                <a:latin typeface="微软雅黑" panose="020B0503020204020204" pitchFamily="34" charset="-122"/>
                <a:ea typeface="微软雅黑" panose="020B0503020204020204" pitchFamily="34" charset="-122"/>
              </a:rPr>
              <a:t>不断提高改进 </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3557" name="Rectangle 3"/>
          <p:cNvSpPr>
            <a:spLocks noGrp="1" noChangeArrowheads="1"/>
          </p:cNvSpPr>
          <p:nvPr>
            <p:ph type="body" idx="1"/>
          </p:nvPr>
        </p:nvSpPr>
        <p:spPr>
          <a:xfrm>
            <a:off x="812800" y="1600200"/>
            <a:ext cx="9244013" cy="4419600"/>
          </a:xfrm>
        </p:spPr>
        <p:txBody>
          <a:bodyPr/>
          <a:lstStyle/>
          <a:p>
            <a:pPr lvl="1" eaLnBrk="1" hangingPunct="1">
              <a:lnSpc>
                <a:spcPct val="150000"/>
              </a:lnSpc>
              <a:spcBef>
                <a:spcPct val="0"/>
              </a:spcBef>
            </a:pPr>
            <a:r>
              <a:rPr lang="zh-CN" altLang="en-US">
                <a:latin typeface="微软雅黑" panose="020B0503020204020204" pitchFamily="34" charset="-122"/>
                <a:ea typeface="微软雅黑" panose="020B0503020204020204" pitchFamily="34" charset="-122"/>
              </a:rPr>
              <a:t>通过对患者的实践，总结经验教训，从中获益，促进学术水平和医疗质量的提高。</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4579"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A5686DE-26FD-47F5-B7C5-B6475D99AF9B}"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24580" name="Rectangle 2"/>
          <p:cNvSpPr>
            <a:spLocks noGrp="1" noChangeArrowheads="1"/>
          </p:cNvSpPr>
          <p:nvPr>
            <p:ph type="title"/>
          </p:nvPr>
        </p:nvSpPr>
        <p:spPr>
          <a:xfrm>
            <a:off x="334963" y="260350"/>
            <a:ext cx="6662737" cy="914400"/>
          </a:xfrm>
        </p:spPr>
        <p:txBody>
          <a:bodyPr/>
          <a:lstStyle/>
          <a:p>
            <a:pPr eaLnBrk="1" hangingPunct="1"/>
            <a:r>
              <a:rPr lang="zh-CN" altLang="en-US">
                <a:solidFill>
                  <a:schemeClr val="bg1"/>
                </a:solidFill>
                <a:latin typeface="微软雅黑" panose="020B0503020204020204" pitchFamily="34" charset="-122"/>
                <a:ea typeface="微软雅黑" panose="020B0503020204020204" pitchFamily="34" charset="-122"/>
              </a:rPr>
              <a:t>三</a:t>
            </a:r>
            <a:r>
              <a:rPr lang="en-US" altLang="zh-CN">
                <a:solidFill>
                  <a:schemeClr val="bg1"/>
                </a:solidFill>
                <a:latin typeface="微软雅黑" panose="020B0503020204020204" pitchFamily="34" charset="-122"/>
                <a:ea typeface="微软雅黑" panose="020B0503020204020204" pitchFamily="34" charset="-122"/>
              </a:rPr>
              <a:t>. </a:t>
            </a:r>
            <a:r>
              <a:rPr lang="zh-CN" altLang="en-US">
                <a:solidFill>
                  <a:schemeClr val="bg1"/>
                </a:solidFill>
                <a:latin typeface="微软雅黑" panose="020B0503020204020204" pitchFamily="34" charset="-122"/>
                <a:ea typeface="微软雅黑" panose="020B0503020204020204" pitchFamily="34" charset="-122"/>
              </a:rPr>
              <a:t>证据的种类级别</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4581" name="Rectangle 3"/>
          <p:cNvSpPr>
            <a:spLocks noGrp="1" noChangeArrowheads="1"/>
          </p:cNvSpPr>
          <p:nvPr>
            <p:ph type="body" idx="1"/>
          </p:nvPr>
        </p:nvSpPr>
        <p:spPr>
          <a:xfrm>
            <a:off x="812800" y="1600200"/>
            <a:ext cx="9099550" cy="4419600"/>
          </a:xfrm>
        </p:spPr>
        <p:txBody>
          <a:bodyPr/>
          <a:lstStyle/>
          <a:p>
            <a:pPr eaLnBrk="1" hangingPunct="1">
              <a:lnSpc>
                <a:spcPct val="150000"/>
              </a:lnSpc>
              <a:spcBef>
                <a:spcPct val="0"/>
              </a:spcBef>
              <a:buFont typeface="Wingdings" panose="05000000000000000000" pitchFamily="2" charset="2"/>
              <a:buNone/>
            </a:pPr>
            <a:r>
              <a:rPr lang="en-US" altLang="zh-CN">
                <a:latin typeface="微软雅黑" panose="020B0503020204020204" pitchFamily="34" charset="-122"/>
                <a:ea typeface="微软雅黑" panose="020B0503020204020204" pitchFamily="34" charset="-122"/>
              </a:rPr>
              <a:t>“</a:t>
            </a:r>
            <a:r>
              <a:rPr lang="zh-CN" altLang="en-US">
                <a:solidFill>
                  <a:srgbClr val="C2410E"/>
                </a:solidFill>
                <a:latin typeface="微软雅黑" panose="020B0503020204020204" pitchFamily="34" charset="-122"/>
                <a:ea typeface="微软雅黑" panose="020B0503020204020204" pitchFamily="34" charset="-122"/>
              </a:rPr>
              <a:t>证</a:t>
            </a:r>
            <a:r>
              <a:rPr lang="zh-CN" altLang="en-US">
                <a:latin typeface="微软雅黑" panose="020B0503020204020204" pitchFamily="34" charset="-122"/>
                <a:ea typeface="微软雅黑" panose="020B0503020204020204" pitchFamily="34" charset="-122"/>
              </a:rPr>
              <a:t>”就是对临床研究的文献，应用临床流行病学的原则和方法，经过认真的分析和评价获得的新近的最真实可靠且有临床重要应用价值的</a:t>
            </a:r>
            <a:r>
              <a:rPr lang="zh-CN" altLang="en-US">
                <a:solidFill>
                  <a:srgbClr val="EC4214"/>
                </a:solidFill>
                <a:latin typeface="微软雅黑" panose="020B0503020204020204" pitchFamily="34" charset="-122"/>
                <a:ea typeface="微软雅黑" panose="020B0503020204020204" pitchFamily="34" charset="-122"/>
              </a:rPr>
              <a:t>研究成果</a:t>
            </a:r>
            <a:r>
              <a:rPr lang="zh-CN" altLang="en-US">
                <a:latin typeface="微软雅黑" panose="020B0503020204020204" pitchFamily="34" charset="-122"/>
                <a:ea typeface="微软雅黑" panose="020B0503020204020204" pitchFamily="34" charset="-122"/>
              </a:rPr>
              <a:t>。</a:t>
            </a:r>
            <a:endParaRPr lang="zh-CN" altLang="en-US">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None/>
            </a:pP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25603"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03B86E81-4A48-4773-AF4D-6D6B3063AF93}" type="slidenum">
              <a:rPr lang="en-US" altLang="zh-CN" sz="1200" smtClean="0">
                <a:solidFill>
                  <a:srgbClr val="000000"/>
                </a:solidFill>
                <a:latin typeface="Arial Black" panose="020B0A04020102020204" pitchFamily="34" charset="0"/>
              </a:rPr>
            </a:fld>
            <a:endParaRPr lang="en-US" altLang="zh-CN" sz="1200">
              <a:solidFill>
                <a:srgbClr val="000000"/>
              </a:solidFill>
              <a:latin typeface="Arial Black" panose="020B0A04020102020204" pitchFamily="34" charset="0"/>
            </a:endParaRPr>
          </a:p>
        </p:txBody>
      </p:sp>
      <p:sp>
        <p:nvSpPr>
          <p:cNvPr id="25604" name="Rectangle 2"/>
          <p:cNvSpPr>
            <a:spLocks noGrp="1" noChangeArrowheads="1"/>
          </p:cNvSpPr>
          <p:nvPr>
            <p:ph type="title"/>
          </p:nvPr>
        </p:nvSpPr>
        <p:spPr>
          <a:xfrm>
            <a:off x="334963" y="260350"/>
            <a:ext cx="9361487" cy="914400"/>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1. </a:t>
            </a:r>
            <a:r>
              <a:rPr lang="en-US" altLang="zh-CN" sz="3600">
                <a:latin typeface="微软雅黑" panose="020B0503020204020204" pitchFamily="34" charset="-122"/>
                <a:ea typeface="微软雅黑" panose="020B0503020204020204" pitchFamily="34" charset="-122"/>
              </a:rPr>
              <a:t>Systematic Review </a:t>
            </a:r>
            <a:r>
              <a:rPr lang="zh-CN" altLang="en-US" sz="3600">
                <a:latin typeface="微软雅黑" panose="020B0503020204020204" pitchFamily="34" charset="-122"/>
                <a:ea typeface="微软雅黑" panose="020B0503020204020204" pitchFamily="34" charset="-122"/>
              </a:rPr>
              <a:t>和 </a:t>
            </a:r>
            <a:r>
              <a:rPr lang="en-US" altLang="zh-CN" sz="3600">
                <a:latin typeface="微软雅黑" panose="020B0503020204020204" pitchFamily="34" charset="-122"/>
                <a:ea typeface="微软雅黑" panose="020B0503020204020204" pitchFamily="34" charset="-122"/>
              </a:rPr>
              <a:t>Meta-Analysis</a:t>
            </a:r>
            <a:endParaRPr lang="zh-CN" altLang="en-US" sz="3600">
              <a:solidFill>
                <a:schemeClr val="bg1"/>
              </a:solidFill>
              <a:latin typeface="微软雅黑" panose="020B0503020204020204" pitchFamily="34" charset="-122"/>
              <a:ea typeface="微软雅黑" panose="020B0503020204020204" pitchFamily="34" charset="-122"/>
            </a:endParaRPr>
          </a:p>
        </p:txBody>
      </p:sp>
      <p:sp>
        <p:nvSpPr>
          <p:cNvPr id="64515" name="Rectangle 3"/>
          <p:cNvSpPr>
            <a:spLocks noGrp="1" noChangeArrowheads="1"/>
          </p:cNvSpPr>
          <p:nvPr>
            <p:ph type="body" idx="1"/>
          </p:nvPr>
        </p:nvSpPr>
        <p:spPr>
          <a:xfrm>
            <a:off x="1127448" y="1484784"/>
            <a:ext cx="9172575" cy="4419600"/>
          </a:xfrm>
          <a:noFill/>
          <a:ln>
            <a:gradFill>
              <a:gsLst>
                <a:gs pos="0">
                  <a:schemeClr val="accent1">
                    <a:lumMod val="5000"/>
                    <a:lumOff val="95000"/>
                  </a:schemeClr>
                </a:gs>
                <a:gs pos="5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marL="0" indent="0" eaLnBrk="1" hangingPunct="1">
              <a:buFont typeface="Wingdings" panose="05000000000000000000" pitchFamily="2" charset="2"/>
              <a:buNone/>
              <a:defRPr/>
            </a:pPr>
            <a:r>
              <a:rPr lang="zh-CN" altLang="en-US" dirty="0">
                <a:solidFill>
                  <a:srgbClr val="FF6600"/>
                </a:solidFill>
                <a:latin typeface="微软雅黑" panose="020B0503020204020204" pitchFamily="34" charset="-122"/>
                <a:ea typeface="微软雅黑" panose="020B0503020204020204" pitchFamily="34" charset="-122"/>
              </a:rPr>
              <a:t>系统评价和</a:t>
            </a:r>
            <a:r>
              <a:rPr lang="en-US" altLang="zh-CN" dirty="0">
                <a:solidFill>
                  <a:srgbClr val="FF6600"/>
                </a:solidFill>
                <a:latin typeface="微软雅黑" panose="020B0503020204020204" pitchFamily="34" charset="-122"/>
                <a:ea typeface="微软雅黑" panose="020B0503020204020204" pitchFamily="34" charset="-122"/>
              </a:rPr>
              <a:t>Meta</a:t>
            </a:r>
            <a:r>
              <a:rPr lang="zh-CN" altLang="en-US" dirty="0">
                <a:solidFill>
                  <a:srgbClr val="FF6600"/>
                </a:solidFill>
                <a:latin typeface="微软雅黑" panose="020B0503020204020204" pitchFamily="34" charset="-122"/>
                <a:ea typeface="微软雅黑" panose="020B0503020204020204" pitchFamily="34" charset="-122"/>
              </a:rPr>
              <a:t>分析</a:t>
            </a:r>
            <a:endParaRPr lang="en-US" altLang="zh-CN" dirty="0">
              <a:solidFill>
                <a:srgbClr val="FF6600"/>
              </a:solidFill>
              <a:latin typeface="微软雅黑" panose="020B0503020204020204" pitchFamily="34" charset="-122"/>
              <a:ea typeface="微软雅黑" panose="020B0503020204020204" pitchFamily="34" charset="-122"/>
            </a:endParaRPr>
          </a:p>
          <a:p>
            <a:pPr marL="0" indent="0" eaLnBrk="1" hangingPunct="1">
              <a:buFont typeface="Wingdings" panose="05000000000000000000" pitchFamily="2" charset="2"/>
              <a:buNone/>
              <a:defRPr/>
            </a:pPr>
            <a:endParaRPr lang="en-US" altLang="zh-CN" sz="2400" dirty="0">
              <a:latin typeface="微软雅黑" panose="020B0503020204020204" pitchFamily="34" charset="-122"/>
              <a:ea typeface="微软雅黑" panose="020B0503020204020204" pitchFamily="34" charset="-122"/>
            </a:endParaRPr>
          </a:p>
          <a:p>
            <a:pPr marL="0" indent="0" eaLnBrk="1" hangingPunct="1">
              <a:buFont typeface="Wingdings" panose="05000000000000000000" pitchFamily="2" charset="2"/>
              <a:buNone/>
              <a:defRPr/>
            </a:pPr>
            <a:r>
              <a:rPr lang="zh-CN" altLang="en-US" sz="2400" dirty="0">
                <a:latin typeface="微软雅黑" panose="020B0503020204020204" pitchFamily="34" charset="-122"/>
                <a:ea typeface="微软雅黑" panose="020B0503020204020204" pitchFamily="34" charset="-122"/>
              </a:rPr>
              <a:t>针对某一具体临床问题，全面搜集相关文献，运用统计学的原理和方法，对符合标准的文献进行全新的综合和研究而产生的新文献。</a:t>
            </a:r>
            <a:endParaRPr lang="zh-CN" altLang="en-US" sz="2400" dirty="0">
              <a:latin typeface="微软雅黑" panose="020B0503020204020204" pitchFamily="34" charset="-122"/>
              <a:ea typeface="微软雅黑" panose="020B0503020204020204" pitchFamily="34" charset="-122"/>
            </a:endParaRPr>
          </a:p>
          <a:p>
            <a:pPr marL="0" indent="0" eaLnBrk="1" hangingPunct="1">
              <a:lnSpc>
                <a:spcPct val="80000"/>
              </a:lnSpc>
              <a:buFont typeface="Wingdings" panose="05000000000000000000" pitchFamily="2" charset="2"/>
              <a:buNone/>
              <a:defRPr/>
            </a:pPr>
            <a:endParaRPr lang="zh-CN" altLang="en-US" sz="2400" dirty="0">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Font typeface="Wingdings" panose="05000000000000000000" pitchFamily="2" charset="2"/>
              <a:buNone/>
              <a:defRPr/>
            </a:pPr>
            <a:r>
              <a:rPr lang="en-US" altLang="zh-CN" sz="2400" dirty="0">
                <a:latin typeface="微软雅黑" panose="020B0503020204020204" pitchFamily="34" charset="-122"/>
                <a:ea typeface="微软雅黑" panose="020B0503020204020204" pitchFamily="34" charset="-122"/>
                <a:cs typeface="Tahoma" panose="020B0604030504040204" pitchFamily="34" charset="0"/>
              </a:rPr>
              <a:t>[</a:t>
            </a:r>
            <a:r>
              <a:rPr lang="zh-CN" altLang="en-US" sz="2400" dirty="0">
                <a:latin typeface="微软雅黑" panose="020B0503020204020204" pitchFamily="34" charset="-122"/>
                <a:ea typeface="微软雅黑" panose="020B0503020204020204" pitchFamily="34" charset="-122"/>
                <a:cs typeface="Tahoma" panose="020B0604030504040204" pitchFamily="34" charset="0"/>
              </a:rPr>
              <a:t>例</a:t>
            </a:r>
            <a:r>
              <a:rPr lang="en-US" altLang="zh-CN" sz="2400" dirty="0">
                <a:latin typeface="微软雅黑" panose="020B0503020204020204" pitchFamily="34" charset="-122"/>
                <a:ea typeface="微软雅黑" panose="020B0503020204020204" pitchFamily="34" charset="-122"/>
                <a:cs typeface="Tahoma" panose="020B0604030504040204" pitchFamily="34" charset="0"/>
              </a:rPr>
              <a:t>]  </a:t>
            </a:r>
            <a:r>
              <a:rPr lang="zh-CN" altLang="en-US" sz="2400" dirty="0">
                <a:latin typeface="微软雅黑" panose="020B0503020204020204" pitchFamily="34" charset="-122"/>
                <a:ea typeface="微软雅黑" panose="020B0503020204020204" pitchFamily="34" charset="-122"/>
                <a:cs typeface="Tahoma" panose="020B0604030504040204" pitchFamily="34" charset="0"/>
              </a:rPr>
              <a:t>非小细胞肺癌完全切除术后的放射治疗，存在争议。近年来系统评价得出结论：术后放射治疗不利于完全切除的早期非小细胞肺癌病人。</a:t>
            </a:r>
            <a:r>
              <a:rPr lang="zh-CN" altLang="en-US" sz="2400" dirty="0">
                <a:latin typeface="微软雅黑" panose="020B0503020204020204" pitchFamily="34" charset="-122"/>
                <a:ea typeface="微软雅黑" panose="020B0503020204020204" pitchFamily="34" charset="-122"/>
              </a:rPr>
              <a:t>       </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515">
                                            <p:txEl>
                                              <p:pRg st="2" end="2"/>
                                            </p:txEl>
                                          </p:spTgt>
                                        </p:tgtEl>
                                        <p:attrNameLst>
                                          <p:attrName>style.visibility</p:attrName>
                                        </p:attrNameLst>
                                      </p:cBhvr>
                                      <p:to>
                                        <p:strVal val="visible"/>
                                      </p:to>
                                    </p:set>
                                    <p:anim calcmode="lin" valueType="num">
                                      <p:cBhvr additive="base">
                                        <p:cTn id="7"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4515">
                                            <p:txEl>
                                              <p:pRg st="0" end="0"/>
                                            </p:txEl>
                                          </p:spTgt>
                                        </p:tgtEl>
                                        <p:attrNameLst>
                                          <p:attrName>style.visibility</p:attrName>
                                        </p:attrNameLst>
                                      </p:cBhvr>
                                      <p:to>
                                        <p:strVal val="visible"/>
                                      </p:to>
                                    </p:set>
                                    <p:anim calcmode="lin" valueType="num">
                                      <p:cBhvr additive="base">
                                        <p:cTn id="11"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4515">
                                            <p:txEl>
                                              <p:pRg st="4" end="4"/>
                                            </p:txEl>
                                          </p:spTgt>
                                        </p:tgtEl>
                                        <p:attrNameLst>
                                          <p:attrName>style.visibility</p:attrName>
                                        </p:attrNameLst>
                                      </p:cBhvr>
                                      <p:to>
                                        <p:strVal val="visible"/>
                                      </p:to>
                                    </p:set>
                                    <p:anim calcmode="lin" valueType="num">
                                      <p:cBhvr additive="base">
                                        <p:cTn id="17" dur="5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内容占位符 12"/>
          <p:cNvPicPr>
            <a:picLocks noGrp="1" noChangeAspect="1"/>
          </p:cNvPicPr>
          <p:nvPr>
            <p:ph sz="half" idx="2"/>
          </p:nvPr>
        </p:nvPicPr>
        <p:blipFill>
          <a:blip r:embed="rId1">
            <a:extLst>
              <a:ext uri="{28A0092B-C50C-407E-A947-70E740481C1C}">
                <a14:useLocalDpi xmlns:a14="http://schemas.microsoft.com/office/drawing/2010/main" val="0"/>
              </a:ext>
            </a:extLst>
          </a:blip>
          <a:srcRect l="26099" r="25050" b="56487"/>
          <a:stretch>
            <a:fillRect/>
          </a:stretch>
        </p:blipFill>
        <p:spPr>
          <a:xfrm>
            <a:off x="833438" y="584200"/>
            <a:ext cx="5245100" cy="2689225"/>
          </a:xfrm>
          <a:ln>
            <a:solidFill>
              <a:schemeClr val="tx1"/>
            </a:solidFill>
            <a:miter lim="800000"/>
            <a:headEnd/>
            <a:tailEnd/>
          </a:ln>
        </p:spPr>
      </p:pic>
      <p:pic>
        <p:nvPicPr>
          <p:cNvPr id="15" name="内容占位符 14"/>
          <p:cNvPicPr>
            <a:picLocks noGrp="1" noChangeAspect="1"/>
          </p:cNvPicPr>
          <p:nvPr>
            <p:ph sz="quarter" idx="4"/>
          </p:nvPr>
        </p:nvPicPr>
        <p:blipFill>
          <a:blip r:embed="rId2">
            <a:extLst>
              <a:ext uri="{28A0092B-C50C-407E-A947-70E740481C1C}">
                <a14:useLocalDpi xmlns:a14="http://schemas.microsoft.com/office/drawing/2010/main" val="0"/>
              </a:ext>
            </a:extLst>
          </a:blip>
          <a:srcRect l="29622" t="9164" r="16652" b="7053"/>
          <a:stretch>
            <a:fillRect/>
          </a:stretch>
        </p:blipFill>
        <p:spPr>
          <a:xfrm>
            <a:off x="5160963" y="1957388"/>
            <a:ext cx="4737100" cy="4156075"/>
          </a:xfrm>
          <a:ln>
            <a:solidFill>
              <a:schemeClr val="tx1"/>
            </a:solidFill>
            <a:miter lim="800000"/>
            <a:headEnd/>
            <a:tailEnd/>
          </a:ln>
        </p:spPr>
      </p:pic>
      <p:sp>
        <p:nvSpPr>
          <p:cNvPr id="27652"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27653"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88DB3106-6D93-4D04-BBC9-826B2EF9506B}" type="slidenum">
              <a:rPr lang="en-US" altLang="zh-CN" sz="1200" smtClean="0">
                <a:solidFill>
                  <a:srgbClr val="000000"/>
                </a:solidFill>
                <a:latin typeface="Arial Black" panose="020B0A04020102020204" pitchFamily="34" charset="0"/>
              </a:rPr>
            </a:fld>
            <a:endParaRPr lang="en-US" altLang="zh-CN" sz="1200">
              <a:solidFill>
                <a:srgbClr val="000000"/>
              </a:solidFill>
              <a:latin typeface="Arial Black" panose="020B0A04020102020204" pitchFamily="34" charset="0"/>
            </a:endParaRPr>
          </a:p>
        </p:txBody>
      </p:sp>
      <p:sp>
        <p:nvSpPr>
          <p:cNvPr id="155653" name="AutoShape 5"/>
          <p:cNvSpPr>
            <a:spLocks noChangeArrowheads="1"/>
          </p:cNvSpPr>
          <p:nvPr/>
        </p:nvSpPr>
        <p:spPr bwMode="auto">
          <a:xfrm>
            <a:off x="3732213" y="2190750"/>
            <a:ext cx="1511300" cy="381000"/>
          </a:xfrm>
          <a:prstGeom prst="wedgeRectCallout">
            <a:avLst>
              <a:gd name="adj1" fmla="val -23949"/>
              <a:gd name="adj2" fmla="val -4583"/>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课题背景</a:t>
            </a:r>
            <a:endParaRPr kumimoji="1" lang="zh-CN" altLang="en-US" sz="2000">
              <a:solidFill>
                <a:srgbClr val="000000"/>
              </a:solidFill>
              <a:latin typeface="楷体_GB2312" pitchFamily="49" charset="-122"/>
              <a:ea typeface="楷体_GB2312" pitchFamily="49" charset="-122"/>
            </a:endParaRPr>
          </a:p>
        </p:txBody>
      </p:sp>
      <p:sp>
        <p:nvSpPr>
          <p:cNvPr id="155654" name="AutoShape 6"/>
          <p:cNvSpPr>
            <a:spLocks noChangeArrowheads="1"/>
          </p:cNvSpPr>
          <p:nvPr/>
        </p:nvSpPr>
        <p:spPr bwMode="auto">
          <a:xfrm>
            <a:off x="3732213" y="2663825"/>
            <a:ext cx="1511300" cy="381000"/>
          </a:xfrm>
          <a:prstGeom prst="wedgeRectCallout">
            <a:avLst>
              <a:gd name="adj1" fmla="val -33718"/>
              <a:gd name="adj2" fmla="val -22917"/>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研究目的</a:t>
            </a:r>
            <a:endParaRPr kumimoji="1" lang="zh-CN" altLang="en-US" sz="2000">
              <a:solidFill>
                <a:srgbClr val="000000"/>
              </a:solidFill>
              <a:latin typeface="楷体_GB2312" pitchFamily="49" charset="-122"/>
              <a:ea typeface="楷体_GB2312" pitchFamily="49" charset="-122"/>
            </a:endParaRPr>
          </a:p>
        </p:txBody>
      </p:sp>
      <p:sp>
        <p:nvSpPr>
          <p:cNvPr id="155655" name="AutoShape 7"/>
          <p:cNvSpPr>
            <a:spLocks noChangeArrowheads="1"/>
          </p:cNvSpPr>
          <p:nvPr/>
        </p:nvSpPr>
        <p:spPr bwMode="auto">
          <a:xfrm>
            <a:off x="3732213" y="3143250"/>
            <a:ext cx="1511300" cy="381000"/>
          </a:xfrm>
          <a:prstGeom prst="wedgeRectCallout">
            <a:avLst>
              <a:gd name="adj1" fmla="val -28991"/>
              <a:gd name="adj2" fmla="val 4167"/>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检索方法</a:t>
            </a:r>
            <a:endParaRPr kumimoji="1" lang="zh-CN" altLang="en-US" sz="2000">
              <a:solidFill>
                <a:srgbClr val="000000"/>
              </a:solidFill>
              <a:latin typeface="楷体_GB2312" pitchFamily="49" charset="-122"/>
              <a:ea typeface="楷体_GB2312" pitchFamily="49" charset="-122"/>
            </a:endParaRPr>
          </a:p>
        </p:txBody>
      </p:sp>
      <p:sp>
        <p:nvSpPr>
          <p:cNvPr id="155656" name="AutoShape 8"/>
          <p:cNvSpPr>
            <a:spLocks noChangeArrowheads="1"/>
          </p:cNvSpPr>
          <p:nvPr/>
        </p:nvSpPr>
        <p:spPr bwMode="auto">
          <a:xfrm>
            <a:off x="3732213" y="3641725"/>
            <a:ext cx="1511300" cy="381000"/>
          </a:xfrm>
          <a:prstGeom prst="wedgeRectCallout">
            <a:avLst>
              <a:gd name="adj1" fmla="val -36556"/>
              <a:gd name="adj2" fmla="val 2083"/>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选择标准</a:t>
            </a:r>
            <a:endParaRPr kumimoji="1" lang="zh-CN" altLang="en-US" sz="2000">
              <a:solidFill>
                <a:srgbClr val="000000"/>
              </a:solidFill>
              <a:latin typeface="楷体_GB2312" pitchFamily="49" charset="-122"/>
              <a:ea typeface="楷体_GB2312" pitchFamily="49" charset="-122"/>
            </a:endParaRPr>
          </a:p>
        </p:txBody>
      </p:sp>
      <p:sp>
        <p:nvSpPr>
          <p:cNvPr id="155657" name="AutoShape 9"/>
          <p:cNvSpPr>
            <a:spLocks noChangeArrowheads="1"/>
          </p:cNvSpPr>
          <p:nvPr/>
        </p:nvSpPr>
        <p:spPr bwMode="auto">
          <a:xfrm>
            <a:off x="2938463" y="4081463"/>
            <a:ext cx="2305050" cy="381000"/>
          </a:xfrm>
          <a:prstGeom prst="wedgeRectCallout">
            <a:avLst>
              <a:gd name="adj1" fmla="val -39324"/>
              <a:gd name="adj2" fmla="val 0"/>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数据搜集与分析</a:t>
            </a:r>
            <a:endParaRPr kumimoji="1" lang="zh-CN" altLang="en-US" sz="2000">
              <a:solidFill>
                <a:srgbClr val="000000"/>
              </a:solidFill>
              <a:latin typeface="楷体_GB2312" pitchFamily="49" charset="-122"/>
              <a:ea typeface="楷体_GB2312" pitchFamily="49" charset="-122"/>
            </a:endParaRPr>
          </a:p>
        </p:txBody>
      </p:sp>
      <p:sp>
        <p:nvSpPr>
          <p:cNvPr id="155658" name="AutoShape 10"/>
          <p:cNvSpPr>
            <a:spLocks noChangeArrowheads="1"/>
          </p:cNvSpPr>
          <p:nvPr/>
        </p:nvSpPr>
        <p:spPr bwMode="auto">
          <a:xfrm>
            <a:off x="3732213" y="4597400"/>
            <a:ext cx="1511300" cy="381000"/>
          </a:xfrm>
          <a:prstGeom prst="wedgeRectCallout">
            <a:avLst>
              <a:gd name="adj1" fmla="val -17542"/>
              <a:gd name="adj2" fmla="val 40000"/>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主要结果</a:t>
            </a:r>
            <a:endParaRPr kumimoji="1" lang="zh-CN" altLang="en-US" sz="2000">
              <a:solidFill>
                <a:srgbClr val="000000"/>
              </a:solidFill>
              <a:latin typeface="楷体_GB2312" pitchFamily="49" charset="-122"/>
              <a:ea typeface="楷体_GB2312" pitchFamily="49" charset="-122"/>
            </a:endParaRPr>
          </a:p>
        </p:txBody>
      </p:sp>
      <p:sp>
        <p:nvSpPr>
          <p:cNvPr id="155659" name="AutoShape 11"/>
          <p:cNvSpPr>
            <a:spLocks noChangeArrowheads="1"/>
          </p:cNvSpPr>
          <p:nvPr/>
        </p:nvSpPr>
        <p:spPr bwMode="auto">
          <a:xfrm>
            <a:off x="3732213" y="5499100"/>
            <a:ext cx="1511300" cy="381000"/>
          </a:xfrm>
          <a:prstGeom prst="wedgeRectCallout">
            <a:avLst>
              <a:gd name="adj1" fmla="val -5042"/>
              <a:gd name="adj2" fmla="val 29167"/>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solidFill>
                  <a:srgbClr val="000000"/>
                </a:solidFill>
                <a:latin typeface="楷体_GB2312" pitchFamily="49" charset="-122"/>
                <a:ea typeface="楷体_GB2312" pitchFamily="49" charset="-122"/>
              </a:rPr>
              <a:t>作者结论</a:t>
            </a:r>
            <a:endParaRPr kumimoji="1" lang="zh-CN" altLang="en-US" sz="2000">
              <a:solidFill>
                <a:srgbClr val="000000"/>
              </a:solidFill>
              <a:latin typeface="楷体_GB2312" pitchFamily="49" charset="-122"/>
              <a:ea typeface="楷体_GB2312"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56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6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56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56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56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56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5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3" grpId="0" animBg="1"/>
      <p:bldP spid="155654" grpId="0" animBg="1"/>
      <p:bldP spid="155655" grpId="0" animBg="1"/>
      <p:bldP spid="155656" grpId="0" animBg="1"/>
      <p:bldP spid="155657" grpId="0" animBg="1"/>
      <p:bldP spid="155658" grpId="0" animBg="1"/>
      <p:bldP spid="15565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28675"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3A5F2ECE-DBA6-4086-BF0D-4CF254DA7773}"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28676" name="Rectangle 2"/>
          <p:cNvSpPr>
            <a:spLocks noGrp="1" noChangeArrowheads="1"/>
          </p:cNvSpPr>
          <p:nvPr>
            <p:ph type="title"/>
          </p:nvPr>
        </p:nvSpPr>
        <p:spPr>
          <a:xfrm>
            <a:off x="334963" y="260350"/>
            <a:ext cx="9361487" cy="914400"/>
          </a:xfrm>
        </p:spPr>
        <p:txBody>
          <a:bodyPr/>
          <a:lstStyle/>
          <a:p>
            <a:pPr eaLnBrk="1" hangingPunct="1"/>
            <a:r>
              <a:rPr lang="zh-CN" altLang="en-US">
                <a:latin typeface="微软雅黑" panose="020B0503020204020204" pitchFamily="34" charset="-122"/>
                <a:ea typeface="微软雅黑" panose="020B0503020204020204" pitchFamily="34" charset="-122"/>
              </a:rPr>
              <a:t>系统评价的格式</a:t>
            </a:r>
            <a:endParaRPr lang="zh-CN" altLang="en-US">
              <a:latin typeface="微软雅黑" panose="020B0503020204020204" pitchFamily="34" charset="-122"/>
              <a:ea typeface="微软雅黑" panose="020B0503020204020204" pitchFamily="34" charset="-122"/>
            </a:endParaRPr>
          </a:p>
        </p:txBody>
      </p:sp>
      <p:sp>
        <p:nvSpPr>
          <p:cNvPr id="28677" name="Rectangle 3"/>
          <p:cNvSpPr>
            <a:spLocks noGrp="1" noChangeArrowheads="1"/>
          </p:cNvSpPr>
          <p:nvPr>
            <p:ph type="body" idx="1"/>
          </p:nvPr>
        </p:nvSpPr>
        <p:spPr>
          <a:xfrm>
            <a:off x="7119938" y="1866900"/>
            <a:ext cx="2919412" cy="4073525"/>
          </a:xfrm>
        </p:spPr>
        <p:txBody>
          <a:bodyPr/>
          <a:lstStyle/>
          <a:p>
            <a:pPr eaLnBrk="1" hangingPunct="1"/>
            <a:r>
              <a:rPr lang="zh-CN" altLang="en-US" sz="2400">
                <a:latin typeface="微软雅黑" panose="020B0503020204020204" pitchFamily="34" charset="-122"/>
                <a:ea typeface="微软雅黑" panose="020B0503020204020204" pitchFamily="34" charset="-122"/>
              </a:rPr>
              <a:t>摘要：结构式</a:t>
            </a:r>
            <a:endParaRPr lang="zh-CN" altLang="en-US" sz="2400">
              <a:latin typeface="微软雅黑" panose="020B0503020204020204" pitchFamily="34" charset="-122"/>
              <a:ea typeface="微软雅黑" panose="020B0503020204020204" pitchFamily="34" charset="-122"/>
            </a:endParaRPr>
          </a:p>
          <a:p>
            <a:pPr eaLnBrk="1" hangingPunct="1"/>
            <a:r>
              <a:rPr lang="zh-CN" altLang="en-US" sz="2400">
                <a:latin typeface="微软雅黑" panose="020B0503020204020204" pitchFamily="34" charset="-122"/>
                <a:ea typeface="微软雅黑" panose="020B0503020204020204" pitchFamily="34" charset="-122"/>
              </a:rPr>
              <a:t>课题背景</a:t>
            </a:r>
            <a:endParaRPr lang="zh-CN" altLang="en-US" sz="2400">
              <a:latin typeface="微软雅黑" panose="020B0503020204020204" pitchFamily="34" charset="-122"/>
              <a:ea typeface="微软雅黑" panose="020B0503020204020204" pitchFamily="34" charset="-122"/>
            </a:endParaRPr>
          </a:p>
          <a:p>
            <a:pPr eaLnBrk="1" hangingPunct="1"/>
            <a:r>
              <a:rPr lang="zh-CN" altLang="en-US" sz="2400">
                <a:latin typeface="微软雅黑" panose="020B0503020204020204" pitchFamily="34" charset="-122"/>
                <a:ea typeface="微软雅黑" panose="020B0503020204020204" pitchFamily="34" charset="-122"/>
              </a:rPr>
              <a:t>研究目的</a:t>
            </a:r>
            <a:endParaRPr lang="zh-CN" altLang="en-US" sz="2400">
              <a:latin typeface="微软雅黑" panose="020B0503020204020204" pitchFamily="34" charset="-122"/>
              <a:ea typeface="微软雅黑" panose="020B0503020204020204" pitchFamily="34" charset="-122"/>
            </a:endParaRPr>
          </a:p>
          <a:p>
            <a:pPr eaLnBrk="1" hangingPunct="1"/>
            <a:r>
              <a:rPr lang="zh-CN" altLang="en-US" sz="2400">
                <a:latin typeface="微软雅黑" panose="020B0503020204020204" pitchFamily="34" charset="-122"/>
                <a:ea typeface="微软雅黑" panose="020B0503020204020204" pitchFamily="34" charset="-122"/>
              </a:rPr>
              <a:t>方法</a:t>
            </a:r>
            <a:endParaRPr lang="en-US" altLang="zh-CN" sz="2400">
              <a:latin typeface="微软雅黑" panose="020B0503020204020204" pitchFamily="34" charset="-122"/>
              <a:ea typeface="微软雅黑" panose="020B0503020204020204" pitchFamily="34" charset="-122"/>
            </a:endParaRPr>
          </a:p>
          <a:p>
            <a:pPr eaLnBrk="1" hangingPunct="1"/>
            <a:r>
              <a:rPr lang="zh-CN" altLang="en-US" sz="2400">
                <a:latin typeface="微软雅黑" panose="020B0503020204020204" pitchFamily="34" charset="-122"/>
                <a:ea typeface="微软雅黑" panose="020B0503020204020204" pitchFamily="34" charset="-122"/>
              </a:rPr>
              <a:t>结果</a:t>
            </a:r>
            <a:endParaRPr lang="en-US" altLang="zh-CN" sz="2400">
              <a:latin typeface="微软雅黑" panose="020B0503020204020204" pitchFamily="34" charset="-122"/>
              <a:ea typeface="微软雅黑" panose="020B0503020204020204" pitchFamily="34" charset="-122"/>
            </a:endParaRPr>
          </a:p>
          <a:p>
            <a:pPr eaLnBrk="1" hangingPunct="1"/>
            <a:r>
              <a:rPr lang="zh-CN" altLang="en-US" sz="2400">
                <a:latin typeface="微软雅黑" panose="020B0503020204020204" pitchFamily="34" charset="-122"/>
                <a:ea typeface="微软雅黑" panose="020B0503020204020204" pitchFamily="34" charset="-122"/>
              </a:rPr>
              <a:t>讨论</a:t>
            </a:r>
            <a:endParaRPr lang="zh-CN" altLang="en-US" sz="2400">
              <a:latin typeface="微软雅黑" panose="020B0503020204020204" pitchFamily="34" charset="-122"/>
              <a:ea typeface="微软雅黑" panose="020B0503020204020204" pitchFamily="34" charset="-122"/>
            </a:endParaRPr>
          </a:p>
          <a:p>
            <a:pPr eaLnBrk="1" hangingPunct="1"/>
            <a:r>
              <a:rPr lang="zh-CN" altLang="en-US" sz="2400">
                <a:latin typeface="微软雅黑" panose="020B0503020204020204" pitchFamily="34" charset="-122"/>
                <a:ea typeface="微软雅黑" panose="020B0503020204020204" pitchFamily="34" charset="-122"/>
              </a:rPr>
              <a:t>作者结论	</a:t>
            </a:r>
            <a:endParaRPr lang="en-US" altLang="zh-CN" sz="2400">
              <a:latin typeface="微软雅黑" panose="020B0503020204020204" pitchFamily="34" charset="-122"/>
              <a:ea typeface="微软雅黑" panose="020B0503020204020204" pitchFamily="34" charset="-122"/>
            </a:endParaRPr>
          </a:p>
          <a:p>
            <a:pPr eaLnBrk="1" hangingPunct="1"/>
            <a:r>
              <a:rPr lang="en-US" altLang="zh-CN" sz="2400">
                <a:latin typeface="微软雅黑" panose="020B0503020204020204" pitchFamily="34" charset="-122"/>
                <a:ea typeface="微软雅黑" panose="020B0503020204020204" pitchFamily="34" charset="-122"/>
              </a:rPr>
              <a:t>……</a:t>
            </a:r>
            <a:r>
              <a:rPr lang="zh-CN" altLang="en-US" sz="2800">
                <a:latin typeface="微软雅黑" panose="020B0503020204020204" pitchFamily="34" charset="-122"/>
                <a:ea typeface="微软雅黑" panose="020B0503020204020204" pitchFamily="34" charset="-122"/>
              </a:rPr>
              <a:t>		</a:t>
            </a:r>
            <a:endParaRPr lang="zh-CN" altLang="en-US" sz="2800">
              <a:latin typeface="微软雅黑" panose="020B0503020204020204" pitchFamily="34" charset="-122"/>
              <a:ea typeface="微软雅黑" panose="020B0503020204020204" pitchFamily="34" charset="-122"/>
            </a:endParaRPr>
          </a:p>
        </p:txBody>
      </p:sp>
      <p:pic>
        <p:nvPicPr>
          <p:cNvPr id="28678" name="图片 1"/>
          <p:cNvPicPr>
            <a:picLocks noChangeAspect="1"/>
          </p:cNvPicPr>
          <p:nvPr/>
        </p:nvPicPr>
        <p:blipFill>
          <a:blip r:embed="rId1">
            <a:extLst>
              <a:ext uri="{28A0092B-C50C-407E-A947-70E740481C1C}">
                <a14:useLocalDpi xmlns:a14="http://schemas.microsoft.com/office/drawing/2010/main" val="0"/>
              </a:ext>
            </a:extLst>
          </a:blip>
          <a:srcRect l="20259" t="8498" r="4582" b="5229"/>
          <a:stretch>
            <a:fillRect/>
          </a:stretch>
        </p:blipFill>
        <p:spPr bwMode="auto">
          <a:xfrm>
            <a:off x="842963" y="1847850"/>
            <a:ext cx="6064250" cy="3914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9" name="矩形 2"/>
          <p:cNvSpPr>
            <a:spLocks noChangeArrowheads="1"/>
          </p:cNvSpPr>
          <p:nvPr/>
        </p:nvSpPr>
        <p:spPr bwMode="auto">
          <a:xfrm>
            <a:off x="5803900" y="2305050"/>
            <a:ext cx="1103313" cy="2640013"/>
          </a:xfrm>
          <a:prstGeom prst="rect">
            <a:avLst/>
          </a:prstGeom>
          <a:noFill/>
          <a:ln w="2540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29699"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68C6E277-564D-4D2E-8B27-262C647A2B8B}" type="slidenum">
              <a:rPr lang="en-US" altLang="zh-CN" sz="1200" smtClean="0">
                <a:solidFill>
                  <a:srgbClr val="000000"/>
                </a:solidFill>
                <a:latin typeface="Arial Black" panose="020B0A04020102020204" pitchFamily="34" charset="0"/>
              </a:rPr>
            </a:fld>
            <a:endParaRPr lang="en-US" altLang="zh-CN" sz="1200">
              <a:solidFill>
                <a:srgbClr val="000000"/>
              </a:solidFill>
              <a:latin typeface="Arial Black" panose="020B0A04020102020204" pitchFamily="34" charset="0"/>
            </a:endParaRPr>
          </a:p>
        </p:txBody>
      </p:sp>
      <p:sp>
        <p:nvSpPr>
          <p:cNvPr id="65539" name="Rectangle 3"/>
          <p:cNvSpPr>
            <a:spLocks noGrp="1" noChangeArrowheads="1"/>
          </p:cNvSpPr>
          <p:nvPr>
            <p:ph type="body" idx="1"/>
          </p:nvPr>
        </p:nvSpPr>
        <p:spPr>
          <a:xfrm>
            <a:off x="982663" y="1470025"/>
            <a:ext cx="9286875" cy="4419600"/>
          </a:xfrm>
        </p:spPr>
        <p:txBody>
          <a:bodyPr/>
          <a:lstStyle/>
          <a:p>
            <a:pPr marL="0" indent="0" eaLnBrk="1" hangingPunct="1">
              <a:lnSpc>
                <a:spcPct val="80000"/>
              </a:lnSpc>
              <a:buFont typeface="Wingdings" panose="05000000000000000000" pitchFamily="2" charset="2"/>
              <a:buNone/>
              <a:defRPr/>
            </a:pPr>
            <a:r>
              <a:rPr lang="zh-CN" altLang="en-US" dirty="0">
                <a:solidFill>
                  <a:srgbClr val="FF6600"/>
                </a:solidFill>
                <a:latin typeface="微软雅黑" panose="020B0503020204020204" pitchFamily="34" charset="-122"/>
                <a:ea typeface="微软雅黑" panose="020B0503020204020204" pitchFamily="34" charset="-122"/>
              </a:rPr>
              <a:t>随机对照试验</a:t>
            </a:r>
            <a:endParaRPr lang="en-US" altLang="zh-CN" dirty="0">
              <a:solidFill>
                <a:srgbClr val="FF6600"/>
              </a:solidFill>
              <a:latin typeface="微软雅黑" panose="020B0503020204020204" pitchFamily="34" charset="-122"/>
              <a:ea typeface="微软雅黑" panose="020B0503020204020204" pitchFamily="34" charset="-122"/>
            </a:endParaRPr>
          </a:p>
          <a:p>
            <a:pPr marL="0" indent="0" eaLnBrk="1" hangingPunct="1">
              <a:lnSpc>
                <a:spcPct val="80000"/>
              </a:lnSpc>
              <a:buFont typeface="Wingdings" panose="05000000000000000000" pitchFamily="2" charset="2"/>
              <a:buNone/>
              <a:defRPr/>
            </a:pPr>
            <a:endParaRPr lang="en-US" altLang="zh-CN" sz="2400" dirty="0">
              <a:solidFill>
                <a:srgbClr val="FF6600"/>
              </a:solidFill>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Font typeface="Wingdings" panose="05000000000000000000" pitchFamily="2" charset="2"/>
              <a:buNone/>
              <a:defRPr/>
            </a:pPr>
            <a:r>
              <a:rPr lang="zh-CN" altLang="en-US" sz="2400" dirty="0">
                <a:latin typeface="微软雅黑" panose="020B0503020204020204" pitchFamily="34" charset="-122"/>
                <a:ea typeface="微软雅黑" panose="020B0503020204020204" pitchFamily="34" charset="-122"/>
              </a:rPr>
              <a:t>采用随机分配的方法，将符合要求的研究对象分别分配到试验组与对照组。然后接受相应的人为干预措施，在一致的条件下或相同的环境里，同步进行研究和观察，并采用客观的、公认的效应指标对试验结果进行测量和评价的试验设计。</a:t>
            </a:r>
            <a:endParaRPr lang="zh-CN" altLang="en-US" sz="2400" dirty="0">
              <a:latin typeface="微软雅黑" panose="020B0503020204020204" pitchFamily="34" charset="-122"/>
              <a:ea typeface="微软雅黑" panose="020B0503020204020204" pitchFamily="34" charset="-122"/>
            </a:endParaRPr>
          </a:p>
          <a:p>
            <a:pPr marL="357505" indent="-357505" eaLnBrk="1" hangingPunct="1">
              <a:spcBef>
                <a:spcPct val="0"/>
              </a:spcBef>
              <a:buFont typeface="Wingdings" panose="05000000000000000000" pitchFamily="2" charset="2"/>
              <a:buNone/>
              <a:defRPr/>
            </a:pPr>
            <a:endParaRPr lang="zh-CN" altLang="en-US" sz="2400" dirty="0">
              <a:latin typeface="微软雅黑" panose="020B0503020204020204" pitchFamily="34" charset="-122"/>
              <a:ea typeface="微软雅黑" panose="020B0503020204020204" pitchFamily="34" charset="-122"/>
            </a:endParaRPr>
          </a:p>
          <a:p>
            <a:pPr marL="357505" indent="-357505" eaLnBrk="1" hangingPunct="1">
              <a:buFont typeface="Wingdings" panose="05000000000000000000" pitchFamily="2" charset="2"/>
              <a:buNone/>
              <a:defRPr/>
            </a:pPr>
            <a:endParaRPr lang="zh-CN" altLang="en-US" sz="2400" dirty="0">
              <a:latin typeface="微软雅黑" panose="020B0503020204020204" pitchFamily="34" charset="-122"/>
              <a:ea typeface="微软雅黑" panose="020B0503020204020204" pitchFamily="34" charset="-122"/>
            </a:endParaRPr>
          </a:p>
        </p:txBody>
      </p:sp>
      <p:sp>
        <p:nvSpPr>
          <p:cNvPr id="29701" name="Rectangle 6"/>
          <p:cNvSpPr>
            <a:spLocks noGrp="1" noChangeArrowheads="1"/>
          </p:cNvSpPr>
          <p:nvPr>
            <p:ph type="title"/>
          </p:nvPr>
        </p:nvSpPr>
        <p:spPr>
          <a:xfrm>
            <a:off x="334963" y="260350"/>
            <a:ext cx="9361487" cy="914400"/>
          </a:xfrm>
        </p:spPr>
        <p:txBody>
          <a:bodyPr/>
          <a:lstStyle/>
          <a:p>
            <a:pPr eaLnBrk="1" hangingPunct="1"/>
            <a:r>
              <a:rPr lang="en-US" altLang="zh-CN" sz="3600">
                <a:latin typeface="微软雅黑" panose="020B0503020204020204" pitchFamily="34" charset="-122"/>
                <a:ea typeface="微软雅黑" panose="020B0503020204020204" pitchFamily="34" charset="-122"/>
              </a:rPr>
              <a:t>2. Randomized Controlled Trial</a:t>
            </a:r>
            <a:endParaRPr lang="zh-CN" altLang="en-US" sz="36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553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a:xfrm>
            <a:off x="334963" y="260350"/>
            <a:ext cx="9361487" cy="914400"/>
          </a:xfrm>
        </p:spPr>
        <p:txBody>
          <a:bodyPr/>
          <a:lstStyle/>
          <a:p>
            <a:r>
              <a:rPr lang="zh-CN" altLang="en-US" b="1">
                <a:latin typeface="微软雅黑 Light" panose="020B0502040204020203" pitchFamily="34" charset="-122"/>
                <a:ea typeface="微软雅黑 Light" panose="020B0502040204020203" pitchFamily="34" charset="-122"/>
              </a:rPr>
              <a:t>随机对照试验</a:t>
            </a:r>
            <a:endParaRPr lang="zh-CN" altLang="en-US" b="1">
              <a:latin typeface="微软雅黑 Light" panose="020B0502040204020203" pitchFamily="34" charset="-122"/>
              <a:ea typeface="微软雅黑 Light" panose="020B0502040204020203" pitchFamily="34" charset="-122"/>
            </a:endParaRPr>
          </a:p>
        </p:txBody>
      </p:sp>
      <p:pic>
        <p:nvPicPr>
          <p:cNvPr id="30723" name="内容占位符 6"/>
          <p:cNvPicPr>
            <a:picLocks noGrp="1" noChangeAspect="1"/>
          </p:cNvPicPr>
          <p:nvPr>
            <p:ph idx="1"/>
          </p:nvPr>
        </p:nvPicPr>
        <p:blipFill>
          <a:blip r:embed="rId1">
            <a:extLst>
              <a:ext uri="{28A0092B-C50C-407E-A947-70E740481C1C}">
                <a14:useLocalDpi xmlns:a14="http://schemas.microsoft.com/office/drawing/2010/main" val="0"/>
              </a:ext>
            </a:extLst>
          </a:blip>
          <a:srcRect l="16470" t="6636" r="30560" b="3841"/>
          <a:stretch>
            <a:fillRect/>
          </a:stretch>
        </p:blipFill>
        <p:spPr>
          <a:xfrm>
            <a:off x="1703388" y="1525588"/>
            <a:ext cx="7470775" cy="4156075"/>
          </a:xfrm>
          <a:ln>
            <a:solidFill>
              <a:schemeClr val="tx1"/>
            </a:solidFill>
            <a:miter lim="800000"/>
            <a:headEnd/>
            <a:tailEnd/>
          </a:ln>
        </p:spPr>
      </p:pic>
      <p:sp>
        <p:nvSpPr>
          <p:cNvPr id="30724"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30725"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0697D66B-AE6C-4F26-83C2-46EFF0B7D6FB}"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cxnSp>
        <p:nvCxnSpPr>
          <p:cNvPr id="9" name="直接连接符 8"/>
          <p:cNvCxnSpPr/>
          <p:nvPr/>
        </p:nvCxnSpPr>
        <p:spPr bwMode="auto">
          <a:xfrm flipV="1">
            <a:off x="2597150" y="3603625"/>
            <a:ext cx="6140450" cy="28575"/>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31747"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AA70C3CE-8E66-4CAA-B8B3-7516BE85F9B5}" type="slidenum">
              <a:rPr lang="en-US" altLang="zh-CN" sz="1200" smtClean="0">
                <a:solidFill>
                  <a:srgbClr val="000000"/>
                </a:solidFill>
                <a:latin typeface="Arial Black" panose="020B0A04020102020204" pitchFamily="34" charset="0"/>
              </a:rPr>
            </a:fld>
            <a:endParaRPr lang="en-US" altLang="zh-CN" sz="1200">
              <a:solidFill>
                <a:srgbClr val="000000"/>
              </a:solidFill>
              <a:latin typeface="Arial Black" panose="020B0A04020102020204" pitchFamily="34" charset="0"/>
            </a:endParaRPr>
          </a:p>
        </p:txBody>
      </p:sp>
      <p:sp>
        <p:nvSpPr>
          <p:cNvPr id="66563" name="Rectangle 3"/>
          <p:cNvSpPr>
            <a:spLocks noGrp="1" noChangeArrowheads="1"/>
          </p:cNvSpPr>
          <p:nvPr>
            <p:ph type="body" idx="1"/>
          </p:nvPr>
        </p:nvSpPr>
        <p:spPr>
          <a:xfrm>
            <a:off x="982663" y="1628775"/>
            <a:ext cx="8320087" cy="4132263"/>
          </a:xfrm>
        </p:spPr>
        <p:txBody>
          <a:bodyPr/>
          <a:lstStyle/>
          <a:p>
            <a:pPr marL="0" indent="0" eaLnBrk="1" hangingPunct="1">
              <a:lnSpc>
                <a:spcPct val="80000"/>
              </a:lnSpc>
              <a:buClrTx/>
              <a:buFont typeface="Wingdings" panose="05000000000000000000" pitchFamily="2" charset="2"/>
              <a:buNone/>
              <a:defRPr/>
            </a:pPr>
            <a:r>
              <a:rPr lang="zh-CN" altLang="en-US" dirty="0">
                <a:solidFill>
                  <a:srgbClr val="FF6600"/>
                </a:solidFill>
                <a:latin typeface="微软雅黑" panose="020B0503020204020204" pitchFamily="34" charset="-122"/>
                <a:ea typeface="微软雅黑" panose="020B0503020204020204" pitchFamily="34" charset="-122"/>
              </a:rPr>
              <a:t>卫生技术评估</a:t>
            </a:r>
            <a:endParaRPr lang="en-US" altLang="zh-CN" dirty="0">
              <a:solidFill>
                <a:srgbClr val="FF6600"/>
              </a:solidFill>
              <a:latin typeface="微软雅黑" panose="020B0503020204020204" pitchFamily="34" charset="-122"/>
              <a:ea typeface="微软雅黑" panose="020B0503020204020204" pitchFamily="34" charset="-122"/>
            </a:endParaRPr>
          </a:p>
          <a:p>
            <a:pPr marL="0" indent="0" eaLnBrk="1" hangingPunct="1">
              <a:buFont typeface="Wingdings" panose="05000000000000000000" pitchFamily="2" charset="2"/>
              <a:buNone/>
              <a:defRPr/>
            </a:pPr>
            <a:endParaRPr lang="en-US" altLang="zh-CN" sz="2400" dirty="0">
              <a:latin typeface="微软雅黑" panose="020B0503020204020204" pitchFamily="34" charset="-122"/>
              <a:ea typeface="微软雅黑" panose="020B0503020204020204" pitchFamily="34" charset="-122"/>
            </a:endParaRPr>
          </a:p>
          <a:p>
            <a:pPr marL="0" indent="0" eaLnBrk="1" hangingPunct="1">
              <a:lnSpc>
                <a:spcPct val="150000"/>
              </a:lnSpc>
              <a:spcBef>
                <a:spcPts val="0"/>
              </a:spcBef>
              <a:buFont typeface="Wingdings" panose="05000000000000000000" pitchFamily="2" charset="2"/>
              <a:buNone/>
              <a:defRPr/>
            </a:pPr>
            <a:r>
              <a:rPr lang="zh-CN" altLang="en-US" sz="2400" dirty="0">
                <a:latin typeface="微软雅黑" panose="020B0503020204020204" pitchFamily="34" charset="-122"/>
                <a:ea typeface="微软雅黑" panose="020B0503020204020204" pitchFamily="34" charset="-122"/>
              </a:rPr>
              <a:t>对卫生技术的技术特性、安全性、有效性（效能、效果和生存质量）、经济学特性（成本效果）和社会的适应性（法律、伦理）进行评价，为决策者提供合理选择卫生技术的证据。</a:t>
            </a:r>
            <a:endParaRPr lang="zh-CN" altLang="en-US" sz="2400" dirty="0">
              <a:latin typeface="微软雅黑" panose="020B0503020204020204" pitchFamily="34" charset="-122"/>
              <a:ea typeface="微软雅黑" panose="020B0503020204020204" pitchFamily="34" charset="-122"/>
            </a:endParaRPr>
          </a:p>
          <a:p>
            <a:pPr marL="357505" indent="-357505" eaLnBrk="1" hangingPunct="1">
              <a:lnSpc>
                <a:spcPct val="80000"/>
              </a:lnSpc>
              <a:buFont typeface="Wingdings" panose="05000000000000000000" pitchFamily="2" charset="2"/>
              <a:buNone/>
              <a:defRPr/>
            </a:pPr>
            <a:endParaRPr lang="zh-CN" altLang="en-US" sz="2400" dirty="0">
              <a:latin typeface="微软雅黑" panose="020B0503020204020204" pitchFamily="34" charset="-122"/>
              <a:ea typeface="微软雅黑" panose="020B0503020204020204" pitchFamily="34" charset="-122"/>
            </a:endParaRPr>
          </a:p>
        </p:txBody>
      </p:sp>
      <p:sp>
        <p:nvSpPr>
          <p:cNvPr id="31749" name="Rectangle 6"/>
          <p:cNvSpPr>
            <a:spLocks noGrp="1" noChangeArrowheads="1"/>
          </p:cNvSpPr>
          <p:nvPr>
            <p:ph type="title"/>
          </p:nvPr>
        </p:nvSpPr>
        <p:spPr>
          <a:xfrm>
            <a:off x="334963" y="260350"/>
            <a:ext cx="9793287" cy="914400"/>
          </a:xfrm>
        </p:spPr>
        <p:txBody>
          <a:bodyPr/>
          <a:lstStyle/>
          <a:p>
            <a:pPr eaLnBrk="1" hangingPunct="1"/>
            <a:r>
              <a:rPr lang="en-US" altLang="zh-CN" sz="4400">
                <a:latin typeface="微软雅黑" panose="020B0503020204020204" pitchFamily="34" charset="-122"/>
                <a:ea typeface="微软雅黑" panose="020B0503020204020204" pitchFamily="34" charset="-122"/>
              </a:rPr>
              <a:t>3. Health Technology Assessment</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6"/>
          <p:cNvSpPr>
            <a:spLocks noGrp="1"/>
          </p:cNvSpPr>
          <p:nvPr>
            <p:ph type="title"/>
          </p:nvPr>
        </p:nvSpPr>
        <p:spPr/>
        <p:txBody>
          <a:bodyPr/>
          <a:lstStyle/>
          <a:p>
            <a:r>
              <a:rPr lang="zh-CN" altLang="en-US">
                <a:latin typeface="微软雅黑" panose="020B0503020204020204" pitchFamily="34" charset="-122"/>
                <a:ea typeface="微软雅黑" panose="020B0503020204020204" pitchFamily="34" charset="-122"/>
              </a:rPr>
              <a:t>卫生技术评估</a:t>
            </a:r>
            <a:endParaRPr lang="zh-CN" altLang="en-US">
              <a:latin typeface="微软雅黑" panose="020B0503020204020204" pitchFamily="34" charset="-122"/>
              <a:ea typeface="微软雅黑" panose="020B0503020204020204" pitchFamily="34" charset="-122"/>
            </a:endParaRPr>
          </a:p>
        </p:txBody>
      </p:sp>
      <p:pic>
        <p:nvPicPr>
          <p:cNvPr id="32771" name="内容占位符 9"/>
          <p:cNvPicPr>
            <a:picLocks noGrp="1" noChangeAspect="1"/>
          </p:cNvPicPr>
          <p:nvPr>
            <p:ph sz="half" idx="1"/>
          </p:nvPr>
        </p:nvPicPr>
        <p:blipFill>
          <a:blip r:embed="rId1">
            <a:extLst>
              <a:ext uri="{28A0092B-C50C-407E-A947-70E740481C1C}">
                <a14:useLocalDpi xmlns:a14="http://schemas.microsoft.com/office/drawing/2010/main" val="0"/>
              </a:ext>
            </a:extLst>
          </a:blip>
          <a:srcRect l="29449" r="29147" b="3946"/>
          <a:stretch>
            <a:fillRect/>
          </a:stretch>
        </p:blipFill>
        <p:spPr>
          <a:xfrm>
            <a:off x="1184275" y="1362075"/>
            <a:ext cx="3752850" cy="4667250"/>
          </a:xfrm>
          <a:ln>
            <a:solidFill>
              <a:schemeClr val="tx1"/>
            </a:solidFill>
            <a:miter lim="800000"/>
            <a:headEnd/>
            <a:tailEnd/>
          </a:ln>
        </p:spPr>
      </p:pic>
      <p:pic>
        <p:nvPicPr>
          <p:cNvPr id="32772" name="内容占位符 10"/>
          <p:cNvPicPr>
            <a:picLocks noGrp="1" noChangeAspect="1"/>
          </p:cNvPicPr>
          <p:nvPr>
            <p:ph sz="half" idx="2"/>
          </p:nvPr>
        </p:nvPicPr>
        <p:blipFill>
          <a:blip r:embed="rId2">
            <a:extLst>
              <a:ext uri="{28A0092B-C50C-407E-A947-70E740481C1C}">
                <a14:useLocalDpi xmlns:a14="http://schemas.microsoft.com/office/drawing/2010/main" val="0"/>
              </a:ext>
            </a:extLst>
          </a:blip>
          <a:srcRect l="30054" r="29224" b="3946"/>
          <a:stretch>
            <a:fillRect/>
          </a:stretch>
        </p:blipFill>
        <p:spPr>
          <a:xfrm>
            <a:off x="5603875" y="1362075"/>
            <a:ext cx="3821113" cy="4667250"/>
          </a:xfrm>
          <a:ln>
            <a:solidFill>
              <a:schemeClr val="tx1"/>
            </a:solidFill>
            <a:miter lim="800000"/>
            <a:headEnd/>
            <a:tailEnd/>
          </a:ln>
        </p:spPr>
      </p:pic>
      <p:sp>
        <p:nvSpPr>
          <p:cNvPr id="32773"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32774"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60BB819A-5183-44AA-B52B-8E93F46497C2}"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32775" name="圆角矩形 11"/>
          <p:cNvSpPr>
            <a:spLocks noChangeArrowheads="1"/>
          </p:cNvSpPr>
          <p:nvPr/>
        </p:nvSpPr>
        <p:spPr bwMode="auto">
          <a:xfrm>
            <a:off x="7515225" y="3373438"/>
            <a:ext cx="490538" cy="163512"/>
          </a:xfrm>
          <a:prstGeom prst="roundRect">
            <a:avLst>
              <a:gd name="adj" fmla="val 16667"/>
            </a:avLst>
          </a:prstGeom>
          <a:noFill/>
          <a:ln w="28575"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32776" name="圆角矩形 12"/>
          <p:cNvSpPr>
            <a:spLocks noChangeArrowheads="1"/>
          </p:cNvSpPr>
          <p:nvPr/>
        </p:nvSpPr>
        <p:spPr bwMode="auto">
          <a:xfrm>
            <a:off x="7515225" y="4043363"/>
            <a:ext cx="490538" cy="163512"/>
          </a:xfrm>
          <a:prstGeom prst="roundRect">
            <a:avLst>
              <a:gd name="adj" fmla="val 16667"/>
            </a:avLst>
          </a:prstGeom>
          <a:noFill/>
          <a:ln w="28575"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32777" name="圆角矩形 13"/>
          <p:cNvSpPr>
            <a:spLocks noChangeArrowheads="1"/>
          </p:cNvSpPr>
          <p:nvPr/>
        </p:nvSpPr>
        <p:spPr bwMode="auto">
          <a:xfrm>
            <a:off x="6096000" y="4689475"/>
            <a:ext cx="492125" cy="165100"/>
          </a:xfrm>
          <a:prstGeom prst="roundRect">
            <a:avLst>
              <a:gd name="adj" fmla="val 16667"/>
            </a:avLst>
          </a:prstGeom>
          <a:noFill/>
          <a:ln w="28575"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32778" name="圆角矩形 14"/>
          <p:cNvSpPr>
            <a:spLocks noChangeArrowheads="1"/>
          </p:cNvSpPr>
          <p:nvPr/>
        </p:nvSpPr>
        <p:spPr bwMode="auto">
          <a:xfrm>
            <a:off x="6018213" y="2944813"/>
            <a:ext cx="492125" cy="163512"/>
          </a:xfrm>
          <a:prstGeom prst="roundRect">
            <a:avLst>
              <a:gd name="adj" fmla="val 16667"/>
            </a:avLst>
          </a:prstGeom>
          <a:noFill/>
          <a:ln w="28575"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33795"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F3B47581-6D07-4691-8ACB-D1A7D65F40B7}" type="slidenum">
              <a:rPr lang="en-US" altLang="zh-CN" sz="1200" smtClean="0">
                <a:solidFill>
                  <a:srgbClr val="000000"/>
                </a:solidFill>
                <a:latin typeface="Arial Black" panose="020B0A04020102020204" pitchFamily="34" charset="0"/>
              </a:rPr>
            </a:fld>
            <a:endParaRPr lang="en-US" altLang="zh-CN" sz="1200">
              <a:solidFill>
                <a:srgbClr val="000000"/>
              </a:solidFill>
              <a:latin typeface="Arial Black" panose="020B0A04020102020204" pitchFamily="34" charset="0"/>
            </a:endParaRPr>
          </a:p>
        </p:txBody>
      </p:sp>
      <p:sp>
        <p:nvSpPr>
          <p:cNvPr id="33796" name="Rectangle 3"/>
          <p:cNvSpPr>
            <a:spLocks noGrp="1" noChangeArrowheads="1"/>
          </p:cNvSpPr>
          <p:nvPr>
            <p:ph type="body" idx="1"/>
          </p:nvPr>
        </p:nvSpPr>
        <p:spPr>
          <a:xfrm>
            <a:off x="982663" y="1501775"/>
            <a:ext cx="8713787" cy="4419600"/>
          </a:xfrm>
        </p:spPr>
        <p:txBody>
          <a:bodyPr/>
          <a:lstStyle/>
          <a:p>
            <a:pPr marL="0" indent="0" eaLnBrk="1" hangingPunct="1">
              <a:buFont typeface="Wingdings" panose="05000000000000000000" pitchFamily="2" charset="2"/>
              <a:buNone/>
            </a:pPr>
            <a:r>
              <a:rPr lang="zh-CN" altLang="en-US">
                <a:solidFill>
                  <a:srgbClr val="FF6600"/>
                </a:solidFill>
                <a:latin typeface="微软雅黑" panose="020B0503020204020204" pitchFamily="34" charset="-122"/>
                <a:ea typeface="微软雅黑" panose="020B0503020204020204" pitchFamily="34" charset="-122"/>
              </a:rPr>
              <a:t>临床实践指南</a:t>
            </a:r>
            <a:endParaRPr lang="en-US" altLang="zh-CN">
              <a:solidFill>
                <a:srgbClr val="FF6600"/>
              </a:solidFill>
              <a:latin typeface="微软雅黑" panose="020B0503020204020204" pitchFamily="34" charset="-122"/>
              <a:ea typeface="微软雅黑" panose="020B0503020204020204" pitchFamily="34" charset="-122"/>
            </a:endParaRPr>
          </a:p>
          <a:p>
            <a:pPr marL="0" indent="0" eaLnBrk="1" hangingPunct="1">
              <a:buFont typeface="Wingdings" panose="05000000000000000000" pitchFamily="2" charset="2"/>
              <a:buNone/>
            </a:pPr>
            <a:endParaRPr lang="en-US" altLang="zh-CN" sz="2400">
              <a:latin typeface="微软雅黑" panose="020B0503020204020204" pitchFamily="34" charset="-122"/>
              <a:ea typeface="微软雅黑" panose="020B0503020204020204" pitchFamily="34" charset="-122"/>
            </a:endParaRPr>
          </a:p>
          <a:p>
            <a:pPr marL="0" indent="0" eaLnBrk="1" hangingPunct="1">
              <a:lnSpc>
                <a:spcPct val="150000"/>
              </a:lnSpc>
              <a:spcBef>
                <a:spcPct val="0"/>
              </a:spcBef>
              <a:buFont typeface="Wingdings" panose="05000000000000000000" pitchFamily="2" charset="2"/>
              <a:buNone/>
            </a:pPr>
            <a:r>
              <a:rPr lang="zh-CN" altLang="en-US" sz="2400">
                <a:latin typeface="微软雅黑" panose="020B0503020204020204" pitchFamily="34" charset="-122"/>
                <a:ea typeface="微软雅黑" panose="020B0503020204020204" pitchFamily="34" charset="-122"/>
              </a:rPr>
              <a:t>针对特定的临床问题，系统地制定出指导性意见，帮助临床医师和病人做出的恰当处理。</a:t>
            </a:r>
            <a:endParaRPr lang="zh-CN" altLang="en-US" sz="2400">
              <a:latin typeface="微软雅黑" panose="020B0503020204020204" pitchFamily="34" charset="-122"/>
              <a:ea typeface="微软雅黑" panose="020B0503020204020204" pitchFamily="34" charset="-122"/>
            </a:endParaRPr>
          </a:p>
          <a:p>
            <a:pPr marL="0" indent="0" eaLnBrk="1" hangingPunct="1">
              <a:buFont typeface="Wingdings" panose="05000000000000000000" pitchFamily="2" charset="2"/>
              <a:buNone/>
            </a:pPr>
            <a:endParaRPr lang="en-US" altLang="zh-CN" sz="2400">
              <a:latin typeface="微软雅黑" panose="020B0503020204020204" pitchFamily="34" charset="-122"/>
              <a:ea typeface="微软雅黑" panose="020B0503020204020204" pitchFamily="34" charset="-122"/>
            </a:endParaRPr>
          </a:p>
        </p:txBody>
      </p:sp>
      <p:sp>
        <p:nvSpPr>
          <p:cNvPr id="33797" name="Rectangle 10"/>
          <p:cNvSpPr>
            <a:spLocks noGrp="1" noChangeArrowheads="1"/>
          </p:cNvSpPr>
          <p:nvPr>
            <p:ph type="title"/>
          </p:nvPr>
        </p:nvSpPr>
        <p:spPr>
          <a:xfrm>
            <a:off x="334963" y="260350"/>
            <a:ext cx="9361487" cy="914400"/>
          </a:xfrm>
        </p:spPr>
        <p:txBody>
          <a:bodyPr/>
          <a:lstStyle/>
          <a:p>
            <a:pPr eaLnBrk="1" hangingPunct="1"/>
            <a:r>
              <a:rPr lang="en-US" altLang="zh-CN" sz="4400">
                <a:latin typeface="微软雅黑" panose="020B0503020204020204" pitchFamily="34" charset="-122"/>
                <a:ea typeface="微软雅黑" panose="020B0503020204020204" pitchFamily="34" charset="-122"/>
              </a:rPr>
              <a:t>4. Clinical Practice Guideline</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147"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3F0AD46C-4F6B-421C-9E75-F344AA7107F3}"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6148" name="Rectangle 2"/>
          <p:cNvSpPr>
            <a:spLocks noGrp="1" noChangeArrowheads="1"/>
          </p:cNvSpPr>
          <p:nvPr>
            <p:ph type="title"/>
          </p:nvPr>
        </p:nvSpPr>
        <p:spPr>
          <a:xfrm>
            <a:off x="263525" y="188913"/>
            <a:ext cx="9896475" cy="1011237"/>
          </a:xfrm>
        </p:spPr>
        <p:txBody>
          <a:bodyPr/>
          <a:lstStyle/>
          <a:p>
            <a:pPr marL="609600" indent="-609600" algn="ctr" eaLnBrk="1" hangingPunct="1"/>
            <a:r>
              <a:rPr lang="zh-CN" altLang="en-US">
                <a:solidFill>
                  <a:schemeClr val="bg1"/>
                </a:solidFill>
                <a:latin typeface="微软雅黑" panose="020B0503020204020204" pitchFamily="34" charset="-122"/>
                <a:ea typeface="微软雅黑" panose="020B0503020204020204" pitchFamily="34" charset="-122"/>
              </a:rPr>
              <a:t>循证医学的先驱</a:t>
            </a:r>
            <a:endParaRPr lang="zh-CN" altLang="en-US">
              <a:latin typeface="微软雅黑" panose="020B0503020204020204" pitchFamily="34" charset="-122"/>
              <a:ea typeface="微软雅黑" panose="020B0503020204020204" pitchFamily="34" charset="-122"/>
            </a:endParaRPr>
          </a:p>
        </p:txBody>
      </p:sp>
      <p:sp>
        <p:nvSpPr>
          <p:cNvPr id="6149" name="Rectangle 3"/>
          <p:cNvSpPr>
            <a:spLocks noGrp="1" noChangeArrowheads="1"/>
          </p:cNvSpPr>
          <p:nvPr>
            <p:ph type="body" idx="1"/>
          </p:nvPr>
        </p:nvSpPr>
        <p:spPr>
          <a:xfrm>
            <a:off x="1055688" y="1692275"/>
            <a:ext cx="5327650" cy="3733800"/>
          </a:xfrm>
        </p:spPr>
        <p:txBody>
          <a:bodyPr/>
          <a:lstStyle/>
          <a:p>
            <a:pPr eaLnBrk="1" hangingPunct="1">
              <a:buClrTx/>
            </a:pPr>
            <a:r>
              <a:rPr lang="en-US" altLang="zh-CN" sz="2800" b="1">
                <a:latin typeface="微软雅黑" panose="020B0503020204020204" pitchFamily="34" charset="-122"/>
                <a:ea typeface="微软雅黑" panose="020B0503020204020204" pitchFamily="34" charset="-122"/>
              </a:rPr>
              <a:t>Evidence Based Medicine EBM </a:t>
            </a:r>
            <a:endParaRPr lang="en-US" altLang="zh-CN" sz="2800" b="1">
              <a:latin typeface="微软雅黑" panose="020B0503020204020204" pitchFamily="34" charset="-122"/>
              <a:ea typeface="微软雅黑" panose="020B0503020204020204" pitchFamily="34" charset="-122"/>
            </a:endParaRPr>
          </a:p>
          <a:p>
            <a:pPr eaLnBrk="1" hangingPunct="1">
              <a:buClrTx/>
            </a:pPr>
            <a:r>
              <a:rPr lang="zh-CN" altLang="en-US" sz="2800" b="1">
                <a:latin typeface="微软雅黑" panose="020B0503020204020204" pitchFamily="34" charset="-122"/>
                <a:ea typeface="微软雅黑" panose="020B0503020204020204" pitchFamily="34" charset="-122"/>
              </a:rPr>
              <a:t>循证医学是有意识地、明确地、审慎地利用现有最好的证据制定病人的诊治方案。实施循证医学意味着医生要参照最好的研究证据、临床经验和病人的意见。</a:t>
            </a:r>
            <a:endParaRPr lang="zh-CN" altLang="en-US" sz="2800" b="1">
              <a:latin typeface="微软雅黑" panose="020B0503020204020204" pitchFamily="34" charset="-122"/>
              <a:ea typeface="微软雅黑" panose="020B0503020204020204" pitchFamily="34" charset="-122"/>
            </a:endParaRPr>
          </a:p>
          <a:p>
            <a:pPr eaLnBrk="1" hangingPunct="1">
              <a:buClrTx/>
              <a:buFont typeface="Wingdings" panose="05000000000000000000" pitchFamily="2" charset="2"/>
              <a:buNone/>
            </a:pPr>
            <a:r>
              <a:rPr lang="zh-CN" altLang="en-US" sz="2800" b="1">
                <a:latin typeface="微软雅黑" panose="020B0503020204020204" pitchFamily="34" charset="-122"/>
                <a:ea typeface="微软雅黑" panose="020B0503020204020204" pitchFamily="34" charset="-122"/>
              </a:rPr>
              <a:t>         </a:t>
            </a:r>
            <a:r>
              <a:rPr lang="en-US" altLang="zh-CN" sz="2800" b="1">
                <a:latin typeface="微软雅黑" panose="020B0503020204020204" pitchFamily="34" charset="-122"/>
                <a:ea typeface="微软雅黑" panose="020B0503020204020204" pitchFamily="34" charset="-122"/>
              </a:rPr>
              <a:t>—David L. Sackett </a:t>
            </a:r>
            <a:endParaRPr lang="en-US" altLang="zh-CN" sz="2800" b="1">
              <a:latin typeface="微软雅黑" panose="020B0503020204020204" pitchFamily="34" charset="-122"/>
              <a:ea typeface="微软雅黑" panose="020B0503020204020204" pitchFamily="34" charset="-122"/>
            </a:endParaRPr>
          </a:p>
          <a:p>
            <a:pPr eaLnBrk="1" hangingPunct="1">
              <a:buClrTx/>
              <a:buFont typeface="Wingdings" panose="05000000000000000000" pitchFamily="2" charset="2"/>
              <a:buNone/>
            </a:pPr>
            <a:r>
              <a:rPr lang="zh-CN" altLang="en-US" sz="2800" b="1">
                <a:latin typeface="微软雅黑" panose="020B0503020204020204" pitchFamily="34" charset="-122"/>
                <a:ea typeface="微软雅黑" panose="020B0503020204020204" pitchFamily="34" charset="-122"/>
              </a:rPr>
              <a:t>            （</a:t>
            </a:r>
            <a:r>
              <a:rPr lang="en-US" altLang="zh-CN" sz="2800" b="1">
                <a:latin typeface="微软雅黑" panose="020B0503020204020204" pitchFamily="34" charset="-122"/>
                <a:ea typeface="微软雅黑" panose="020B0503020204020204" pitchFamily="34" charset="-122"/>
              </a:rPr>
              <a:t>1934-2015</a:t>
            </a:r>
            <a:r>
              <a:rPr lang="zh-CN" altLang="en-US" sz="2800" b="1">
                <a:latin typeface="微软雅黑" panose="020B0503020204020204" pitchFamily="34" charset="-122"/>
                <a:ea typeface="微软雅黑" panose="020B0503020204020204" pitchFamily="34" charset="-122"/>
              </a:rPr>
              <a:t>）</a:t>
            </a:r>
            <a:r>
              <a:rPr lang="en-US" altLang="zh-CN" sz="2800" b="1">
                <a:latin typeface="微软雅黑" panose="020B0503020204020204" pitchFamily="34" charset="-122"/>
                <a:ea typeface="微软雅黑" panose="020B0503020204020204" pitchFamily="34" charset="-122"/>
              </a:rPr>
              <a:t>                                </a:t>
            </a:r>
            <a:endParaRPr lang="en-US" altLang="zh-CN" sz="2800" b="1">
              <a:latin typeface="微软雅黑" panose="020B0503020204020204" pitchFamily="34" charset="-122"/>
              <a:ea typeface="微软雅黑" panose="020B0503020204020204" pitchFamily="34" charset="-122"/>
            </a:endParaRPr>
          </a:p>
        </p:txBody>
      </p:sp>
      <p:pic>
        <p:nvPicPr>
          <p:cNvPr id="6150" name="图片 1"/>
          <p:cNvPicPr>
            <a:picLocks noChangeAspect="1"/>
          </p:cNvPicPr>
          <p:nvPr/>
        </p:nvPicPr>
        <p:blipFill>
          <a:blip r:embed="rId1">
            <a:extLst>
              <a:ext uri="{28A0092B-C50C-407E-A947-70E740481C1C}">
                <a14:useLocalDpi xmlns:a14="http://schemas.microsoft.com/office/drawing/2010/main" val="0"/>
              </a:ext>
            </a:extLst>
          </a:blip>
          <a:srcRect l="7362" r="4083"/>
          <a:stretch>
            <a:fillRect/>
          </a:stretch>
        </p:blipFill>
        <p:spPr bwMode="auto">
          <a:xfrm>
            <a:off x="6672263" y="1700213"/>
            <a:ext cx="3487737"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zh-CN" altLang="en-US">
                <a:latin typeface="微软雅黑" panose="020B0503020204020204" pitchFamily="34" charset="-122"/>
                <a:ea typeface="微软雅黑" panose="020B0503020204020204" pitchFamily="34" charset="-122"/>
              </a:rPr>
              <a:t>临床实践指南</a:t>
            </a:r>
            <a:endParaRPr lang="zh-CN" altLang="en-US">
              <a:latin typeface="微软雅黑" panose="020B0503020204020204" pitchFamily="34" charset="-122"/>
              <a:ea typeface="微软雅黑" panose="020B0503020204020204" pitchFamily="34" charset="-122"/>
            </a:endParaRPr>
          </a:p>
        </p:txBody>
      </p:sp>
      <p:pic>
        <p:nvPicPr>
          <p:cNvPr id="34819" name="内容占位符 2"/>
          <p:cNvPicPr>
            <a:picLocks noGrp="1" noChangeAspect="1"/>
          </p:cNvPicPr>
          <p:nvPr>
            <p:ph sz="half" idx="1"/>
          </p:nvPr>
        </p:nvPicPr>
        <p:blipFill>
          <a:blip r:embed="rId1">
            <a:extLst>
              <a:ext uri="{28A0092B-C50C-407E-A947-70E740481C1C}">
                <a14:useLocalDpi xmlns:a14="http://schemas.microsoft.com/office/drawing/2010/main" val="0"/>
              </a:ext>
            </a:extLst>
          </a:blip>
          <a:srcRect l="18607" t="18011" r="22273" b="122"/>
          <a:stretch>
            <a:fillRect/>
          </a:stretch>
        </p:blipFill>
        <p:spPr>
          <a:xfrm>
            <a:off x="1127125" y="1508125"/>
            <a:ext cx="3816350" cy="4368800"/>
          </a:xfrm>
          <a:ln>
            <a:solidFill>
              <a:schemeClr val="tx1"/>
            </a:solidFill>
            <a:miter lim="800000"/>
            <a:headEnd/>
            <a:tailEnd/>
          </a:ln>
        </p:spPr>
      </p:pic>
      <p:sp>
        <p:nvSpPr>
          <p:cNvPr id="34820"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34821"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641D0962-8D2F-4E6E-B04F-55A42F43D4D4}" type="slidenum">
              <a:rPr lang="en-US" altLang="zh-CN" sz="1200" smtClean="0">
                <a:solidFill>
                  <a:srgbClr val="000000"/>
                </a:solidFill>
                <a:latin typeface="Arial Black" panose="020B0A04020102020204" pitchFamily="34" charset="0"/>
              </a:rPr>
            </a:fld>
            <a:endParaRPr lang="en-US" altLang="zh-CN" sz="1200">
              <a:solidFill>
                <a:srgbClr val="000000"/>
              </a:solidFill>
              <a:latin typeface="Arial Black" panose="020B0A04020102020204" pitchFamily="34" charset="0"/>
            </a:endParaRPr>
          </a:p>
        </p:txBody>
      </p:sp>
      <p:pic>
        <p:nvPicPr>
          <p:cNvPr id="34822" name="内容占位符 2"/>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21664" r="22749"/>
          <a:stretch>
            <a:fillRect/>
          </a:stretch>
        </p:blipFill>
        <p:spPr>
          <a:xfrm>
            <a:off x="5808663" y="1508125"/>
            <a:ext cx="3816350" cy="4368800"/>
          </a:xfrm>
          <a:ln w="12700">
            <a:solidFill>
              <a:schemeClr val="tx1"/>
            </a:solid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407988" y="260350"/>
            <a:ext cx="6662737" cy="914400"/>
          </a:xfrm>
        </p:spPr>
        <p:txBody>
          <a:bodyPr/>
          <a:lstStyle/>
          <a:p>
            <a:r>
              <a:rPr lang="zh-CN" altLang="en-US">
                <a:latin typeface="微软雅黑" panose="020B0503020204020204" pitchFamily="34" charset="-122"/>
                <a:ea typeface="微软雅黑" panose="020B0503020204020204" pitchFamily="34" charset="-122"/>
              </a:rPr>
              <a:t>临床实践指南</a:t>
            </a:r>
            <a:endParaRPr lang="zh-CN" altLang="en-US">
              <a:latin typeface="微软雅黑" panose="020B0503020204020204" pitchFamily="34" charset="-122"/>
              <a:ea typeface="微软雅黑" panose="020B0503020204020204" pitchFamily="34" charset="-122"/>
            </a:endParaRPr>
          </a:p>
        </p:txBody>
      </p:sp>
      <p:sp>
        <p:nvSpPr>
          <p:cNvPr id="35843"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35844"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5D14F838-6E4E-4C9E-B8C8-1B39ABEF601A}" type="slidenum">
              <a:rPr lang="en-US" altLang="zh-CN" sz="1200" smtClean="0">
                <a:solidFill>
                  <a:srgbClr val="000000"/>
                </a:solidFill>
                <a:latin typeface="Arial Black" panose="020B0A04020102020204" pitchFamily="34" charset="0"/>
              </a:rPr>
            </a:fld>
            <a:endParaRPr lang="en-US" altLang="zh-CN" sz="1200">
              <a:solidFill>
                <a:srgbClr val="000000"/>
              </a:solidFill>
              <a:latin typeface="Arial Black" panose="020B0A04020102020204" pitchFamily="34" charset="0"/>
            </a:endParaRPr>
          </a:p>
        </p:txBody>
      </p:sp>
      <p:pic>
        <p:nvPicPr>
          <p:cNvPr id="35845" name="图片 2"/>
          <p:cNvPicPr>
            <a:picLocks noChangeAspect="1"/>
          </p:cNvPicPr>
          <p:nvPr/>
        </p:nvPicPr>
        <p:blipFill>
          <a:blip r:embed="rId1">
            <a:extLst>
              <a:ext uri="{28A0092B-C50C-407E-A947-70E740481C1C}">
                <a14:useLocalDpi xmlns:a14="http://schemas.microsoft.com/office/drawing/2010/main" val="0"/>
              </a:ext>
            </a:extLst>
          </a:blip>
          <a:srcRect r="27132"/>
          <a:stretch>
            <a:fillRect/>
          </a:stretch>
        </p:blipFill>
        <p:spPr bwMode="auto">
          <a:xfrm>
            <a:off x="1127125" y="1447800"/>
            <a:ext cx="8713788" cy="44291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6"/>
          <p:cNvSpPr>
            <a:spLocks noGrp="1"/>
          </p:cNvSpPr>
          <p:nvPr>
            <p:ph type="title"/>
          </p:nvPr>
        </p:nvSpPr>
        <p:spPr>
          <a:xfrm>
            <a:off x="334963" y="260350"/>
            <a:ext cx="9361487" cy="914400"/>
          </a:xfrm>
        </p:spPr>
        <p:txBody>
          <a:bodyPr/>
          <a:lstStyle/>
          <a:p>
            <a:r>
              <a:rPr lang="zh-CN" altLang="en-US" b="1">
                <a:latin typeface="微软雅黑" panose="020B0503020204020204" pitchFamily="34" charset="-122"/>
                <a:ea typeface="微软雅黑" panose="020B0503020204020204" pitchFamily="34" charset="-122"/>
              </a:rPr>
              <a:t>         证据级别</a:t>
            </a:r>
            <a:endParaRPr lang="zh-CN" altLang="en-US" b="1">
              <a:latin typeface="微软雅黑" panose="020B0503020204020204" pitchFamily="34" charset="-122"/>
              <a:ea typeface="微软雅黑" panose="020B0503020204020204" pitchFamily="34" charset="-122"/>
            </a:endParaRPr>
          </a:p>
        </p:txBody>
      </p:sp>
      <p:sp>
        <p:nvSpPr>
          <p:cNvPr id="36867"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 typeface="Wingdings" panose="05000000000000000000" pitchFamily="2" charset="2"/>
              <a:buNone/>
            </a:pPr>
            <a:r>
              <a:rPr lang="zh-CN" altLang="en-US" sz="1200">
                <a:solidFill>
                  <a:srgbClr val="000000"/>
                </a:solidFill>
              </a:rPr>
              <a:t>复旦大学图书馆文献检索教研室</a:t>
            </a:r>
            <a:endParaRPr lang="en-US" altLang="zh-CN" sz="1200">
              <a:solidFill>
                <a:srgbClr val="000000"/>
              </a:solidFill>
            </a:endParaRPr>
          </a:p>
        </p:txBody>
      </p:sp>
      <p:pic>
        <p:nvPicPr>
          <p:cNvPr id="36868"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t="7436" b="10129"/>
          <a:stretch>
            <a:fillRect/>
          </a:stretch>
        </p:blipFill>
        <p:spPr>
          <a:xfrm>
            <a:off x="1790700" y="1373188"/>
            <a:ext cx="8609013" cy="4645025"/>
          </a:xfrm>
        </p:spPr>
      </p:pic>
      <p:sp>
        <p:nvSpPr>
          <p:cNvPr id="36869" name="灯片编号占位符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44DF1CD2-1213-4048-86B1-F800BC0A62BA}" type="slidenum">
              <a:rPr lang="en-US" altLang="zh-CN" sz="1200" smtClean="0">
                <a:solidFill>
                  <a:srgbClr val="000000"/>
                </a:solidFill>
                <a:latin typeface="Arial Black" panose="020B0A04020102020204" pitchFamily="34" charset="0"/>
              </a:rPr>
            </a:fld>
            <a:endParaRPr lang="en-US" altLang="zh-CN" sz="1200">
              <a:solidFill>
                <a:srgbClr val="000000"/>
              </a:solidFill>
              <a:latin typeface="Arial Black" panose="020B0A040201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37891"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47F36FF8-84A8-4221-A329-621A6B2C569C}"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37892" name="Rectangle 2"/>
          <p:cNvSpPr>
            <a:spLocks noGrp="1" noChangeArrowheads="1"/>
          </p:cNvSpPr>
          <p:nvPr>
            <p:ph type="title"/>
          </p:nvPr>
        </p:nvSpPr>
        <p:spPr>
          <a:xfrm>
            <a:off x="334963" y="260350"/>
            <a:ext cx="9361487" cy="914400"/>
          </a:xfrm>
        </p:spPr>
        <p:txBody>
          <a:bodyPr/>
          <a:lstStyle/>
          <a:p>
            <a:pPr eaLnBrk="1" hangingPunct="1"/>
            <a:r>
              <a:rPr lang="zh-CN" altLang="en-US">
                <a:solidFill>
                  <a:schemeClr val="bg1"/>
                </a:solidFill>
                <a:latin typeface="微软雅黑" panose="020B0503020204020204" pitchFamily="34" charset="-122"/>
                <a:ea typeface="微软雅黑" panose="020B0503020204020204" pitchFamily="34" charset="-122"/>
              </a:rPr>
              <a:t>四、证据的检索</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8918" name="Rectangle 3"/>
          <p:cNvSpPr>
            <a:spLocks noGrp="1" noChangeArrowheads="1"/>
          </p:cNvSpPr>
          <p:nvPr>
            <p:ph type="body" idx="1"/>
          </p:nvPr>
        </p:nvSpPr>
        <p:spPr>
          <a:xfrm>
            <a:off x="695325" y="1312863"/>
            <a:ext cx="10566400" cy="4419600"/>
          </a:xfrm>
        </p:spPr>
        <p:txBody>
          <a:bodyPr/>
          <a:lstStyle/>
          <a:p>
            <a:pPr eaLnBrk="1" hangingPunct="1">
              <a:lnSpc>
                <a:spcPct val="150000"/>
              </a:lnSpc>
              <a:spcBef>
                <a:spcPct val="0"/>
              </a:spcBef>
              <a:buClr>
                <a:srgbClr val="00B0F0"/>
              </a:buClr>
            </a:pPr>
            <a:r>
              <a:rPr lang="en-US" altLang="zh-CN" b="1">
                <a:latin typeface="微软雅黑" panose="020B0503020204020204" pitchFamily="34" charset="-122"/>
                <a:ea typeface="微软雅黑" panose="020B0503020204020204" pitchFamily="34" charset="-122"/>
              </a:rPr>
              <a:t>EBM</a:t>
            </a:r>
            <a:r>
              <a:rPr lang="zh-CN" altLang="en-US" b="1">
                <a:latin typeface="微软雅黑" panose="020B0503020204020204" pitchFamily="34" charset="-122"/>
                <a:ea typeface="微软雅黑" panose="020B0503020204020204" pitchFamily="34" charset="-122"/>
              </a:rPr>
              <a:t>数据库</a:t>
            </a:r>
            <a:endParaRPr lang="en-US" altLang="zh-CN" b="1">
              <a:latin typeface="微软雅黑" panose="020B0503020204020204" pitchFamily="34" charset="-122"/>
              <a:ea typeface="微软雅黑" panose="020B0503020204020204" pitchFamily="34" charset="-122"/>
            </a:endParaRPr>
          </a:p>
          <a:p>
            <a:pPr marL="971550" lvl="1" indent="-514350" eaLnBrk="1" hangingPunct="1">
              <a:lnSpc>
                <a:spcPct val="150000"/>
              </a:lnSpc>
              <a:spcBef>
                <a:spcPct val="0"/>
              </a:spcBef>
              <a:buClr>
                <a:srgbClr val="00B0F0"/>
              </a:buClr>
              <a:buFont typeface="Arial" panose="020B0604020202020204" pitchFamily="34" charset="0"/>
              <a:buAutoNum type="arabicPeriod"/>
            </a:pPr>
            <a:r>
              <a:rPr lang="en-US" altLang="zh-CN" b="1">
                <a:latin typeface="微软雅黑" panose="020B0503020204020204" pitchFamily="34" charset="-122"/>
                <a:ea typeface="微软雅黑" panose="020B0503020204020204" pitchFamily="34" charset="-122"/>
              </a:rPr>
              <a:t>The Cochrane Library</a:t>
            </a:r>
            <a:endParaRPr lang="en-US" altLang="zh-CN" b="1">
              <a:latin typeface="微软雅黑" panose="020B0503020204020204" pitchFamily="34" charset="-122"/>
              <a:ea typeface="微软雅黑" panose="020B0503020204020204" pitchFamily="34" charset="-122"/>
            </a:endParaRPr>
          </a:p>
          <a:p>
            <a:pPr marL="971550" lvl="1" indent="-514350" eaLnBrk="1" hangingPunct="1">
              <a:lnSpc>
                <a:spcPct val="150000"/>
              </a:lnSpc>
              <a:spcBef>
                <a:spcPct val="0"/>
              </a:spcBef>
              <a:buClr>
                <a:srgbClr val="00B0F0"/>
              </a:buClr>
              <a:buFont typeface="Arial" panose="020B0604020202020204" pitchFamily="34" charset="0"/>
              <a:buAutoNum type="arabicPeriod"/>
            </a:pPr>
            <a:r>
              <a:rPr lang="en-US" altLang="zh-CN" b="1">
                <a:latin typeface="微软雅黑" panose="020B0503020204020204" pitchFamily="34" charset="-122"/>
                <a:ea typeface="微软雅黑" panose="020B0503020204020204" pitchFamily="34" charset="-122"/>
              </a:rPr>
              <a:t>BMJ Best</a:t>
            </a:r>
            <a:r>
              <a:rPr lang="zh-CN" altLang="en-US" b="1">
                <a:latin typeface="微软雅黑" panose="020B0503020204020204" pitchFamily="34" charset="-122"/>
                <a:ea typeface="微软雅黑" panose="020B0503020204020204" pitchFamily="34" charset="-122"/>
              </a:rPr>
              <a:t> </a:t>
            </a:r>
            <a:r>
              <a:rPr lang="en-US" altLang="zh-CN" b="1">
                <a:latin typeface="微软雅黑" panose="020B0503020204020204" pitchFamily="34" charset="-122"/>
                <a:ea typeface="微软雅黑" panose="020B0503020204020204" pitchFamily="34" charset="-122"/>
              </a:rPr>
              <a:t>Practice</a:t>
            </a:r>
            <a:endParaRPr lang="zh-CN" altLang="en-US" b="1">
              <a:latin typeface="微软雅黑" panose="020B0503020204020204" pitchFamily="34" charset="-122"/>
              <a:ea typeface="微软雅黑" panose="020B0503020204020204" pitchFamily="34" charset="-122"/>
            </a:endParaRPr>
          </a:p>
          <a:p>
            <a:pPr eaLnBrk="1" hangingPunct="1">
              <a:lnSpc>
                <a:spcPct val="150000"/>
              </a:lnSpc>
              <a:spcBef>
                <a:spcPct val="0"/>
              </a:spcBef>
              <a:buClr>
                <a:srgbClr val="00B0F0"/>
              </a:buClr>
            </a:pPr>
            <a:r>
              <a:rPr lang="zh-CN" altLang="en-US" b="1">
                <a:latin typeface="微软雅黑" panose="020B0503020204020204" pitchFamily="34" charset="-122"/>
                <a:ea typeface="微软雅黑" panose="020B0503020204020204" pitchFamily="34" charset="-122"/>
              </a:rPr>
              <a:t>综合性数据库</a:t>
            </a:r>
            <a:endParaRPr lang="en-US" altLang="zh-CN" b="1">
              <a:latin typeface="微软雅黑" panose="020B0503020204020204" pitchFamily="34" charset="-122"/>
              <a:ea typeface="微软雅黑" panose="020B0503020204020204" pitchFamily="34" charset="-122"/>
            </a:endParaRPr>
          </a:p>
          <a:p>
            <a:pPr marL="971550" lvl="1" indent="-514350" eaLnBrk="1" hangingPunct="1">
              <a:lnSpc>
                <a:spcPct val="150000"/>
              </a:lnSpc>
              <a:spcBef>
                <a:spcPct val="0"/>
              </a:spcBef>
              <a:buClr>
                <a:srgbClr val="00B0F0"/>
              </a:buClr>
              <a:buFont typeface="Arial" panose="020B0604020202020204" pitchFamily="34" charset="0"/>
              <a:buAutoNum type="arabicPeriod" startAt="3"/>
            </a:pPr>
            <a:r>
              <a:rPr lang="en-US" altLang="zh-CN" b="1">
                <a:latin typeface="微软雅黑" panose="020B0503020204020204" pitchFamily="34" charset="-122"/>
                <a:ea typeface="微软雅黑" panose="020B0503020204020204" pitchFamily="34" charset="-122"/>
              </a:rPr>
              <a:t>PubMed</a:t>
            </a:r>
            <a:endParaRPr lang="en-US" altLang="zh-CN" b="1">
              <a:latin typeface="微软雅黑" panose="020B0503020204020204" pitchFamily="34" charset="-122"/>
              <a:ea typeface="微软雅黑" panose="020B0503020204020204" pitchFamily="34" charset="-122"/>
            </a:endParaRPr>
          </a:p>
          <a:p>
            <a:pPr marL="971550" lvl="1" indent="-514350" eaLnBrk="1" hangingPunct="1">
              <a:lnSpc>
                <a:spcPct val="150000"/>
              </a:lnSpc>
              <a:spcBef>
                <a:spcPct val="0"/>
              </a:spcBef>
              <a:buClr>
                <a:srgbClr val="00B0F0"/>
              </a:buClr>
              <a:buFont typeface="Arial" panose="020B0604020202020204" pitchFamily="34" charset="0"/>
              <a:buAutoNum type="arabicPeriod" startAt="3"/>
            </a:pPr>
            <a:r>
              <a:rPr lang="zh-CN" altLang="en-US" b="1">
                <a:latin typeface="微软雅黑" panose="020B0503020204020204" pitchFamily="34" charset="-122"/>
                <a:ea typeface="微软雅黑" panose="020B0503020204020204" pitchFamily="34" charset="-122"/>
              </a:rPr>
              <a:t>中国生物医学数据库</a:t>
            </a:r>
            <a:r>
              <a:rPr lang="en-US" altLang="zh-CN" b="1">
                <a:latin typeface="微软雅黑" panose="020B0503020204020204" pitchFamily="34" charset="-122"/>
                <a:ea typeface="微软雅黑" panose="020B0503020204020204" pitchFamily="34" charset="-122"/>
              </a:rPr>
              <a:t>(CBM)</a:t>
            </a:r>
            <a:endParaRPr lang="zh-CN" altLang="en-US" b="1">
              <a:latin typeface="微软雅黑" panose="020B0503020204020204" pitchFamily="34" charset="-122"/>
              <a:ea typeface="微软雅黑" panose="020B0503020204020204" pitchFamily="34" charset="-122"/>
            </a:endParaRPr>
          </a:p>
        </p:txBody>
      </p:sp>
      <p:pic>
        <p:nvPicPr>
          <p:cNvPr id="8" name="Picture 6" descr="1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78588" y="1582738"/>
            <a:ext cx="368141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91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891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8918">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8918">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8918">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89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38915"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D6C768BB-5E92-45F5-AD9D-F7E26FAAB17B}"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38916" name="Rectangle 3"/>
          <p:cNvSpPr>
            <a:spLocks noGrp="1" noChangeArrowheads="1"/>
          </p:cNvSpPr>
          <p:nvPr>
            <p:ph type="body" idx="1"/>
          </p:nvPr>
        </p:nvSpPr>
        <p:spPr>
          <a:xfrm>
            <a:off x="1049338" y="1268413"/>
            <a:ext cx="8783637" cy="4752975"/>
          </a:xfrm>
        </p:spPr>
        <p:txBody>
          <a:bodyPr/>
          <a:lstStyle/>
          <a:p>
            <a:pPr eaLnBrk="1" hangingPunct="1">
              <a:lnSpc>
                <a:spcPct val="150000"/>
              </a:lnSpc>
              <a:spcBef>
                <a:spcPct val="0"/>
              </a:spcBef>
              <a:buClrTx/>
            </a:pPr>
            <a:r>
              <a:rPr lang="zh-CN" altLang="en-US" sz="2800">
                <a:latin typeface="微软雅黑" panose="020B0503020204020204" pitchFamily="34" charset="-122"/>
                <a:ea typeface="微软雅黑" panose="020B0503020204020204" pitchFamily="34" charset="-122"/>
              </a:rPr>
              <a:t>是获取循证医学证据的主要来源，由</a:t>
            </a:r>
            <a:r>
              <a:rPr lang="en-US" altLang="zh-CN" sz="2800">
                <a:latin typeface="微软雅黑" panose="020B0503020204020204" pitchFamily="34" charset="-122"/>
                <a:ea typeface="微软雅黑" panose="020B0503020204020204" pitchFamily="34" charset="-122"/>
              </a:rPr>
              <a:t>Cochrane</a:t>
            </a:r>
            <a:r>
              <a:rPr lang="zh-CN" altLang="en-US" sz="2800">
                <a:latin typeface="微软雅黑" panose="020B0503020204020204" pitchFamily="34" charset="-122"/>
                <a:ea typeface="微软雅黑" panose="020B0503020204020204" pitchFamily="34" charset="-122"/>
              </a:rPr>
              <a:t>协作网创建。</a:t>
            </a:r>
            <a:r>
              <a:rPr lang="en-US" altLang="zh-CN" sz="2800">
                <a:latin typeface="微软雅黑" panose="020B0503020204020204" pitchFamily="34" charset="-122"/>
                <a:ea typeface="微软雅黑" panose="020B0503020204020204" pitchFamily="34" charset="-122"/>
                <a:hlinkClick r:id="rId1"/>
              </a:rPr>
              <a:t>http://www.thecochranelibrary.com</a:t>
            </a:r>
            <a:endParaRPr lang="en-US" altLang="zh-CN" sz="2800">
              <a:latin typeface="微软雅黑" panose="020B0503020204020204" pitchFamily="34" charset="-122"/>
              <a:ea typeface="微软雅黑" panose="020B0503020204020204" pitchFamily="34" charset="-122"/>
            </a:endParaRPr>
          </a:p>
          <a:p>
            <a:pPr eaLnBrk="1" hangingPunct="1">
              <a:lnSpc>
                <a:spcPct val="150000"/>
              </a:lnSpc>
              <a:spcBef>
                <a:spcPct val="0"/>
              </a:spcBef>
              <a:buClrTx/>
            </a:pPr>
            <a:endParaRPr lang="en-US" altLang="zh-CN" sz="2800">
              <a:latin typeface="微软雅黑" panose="020B0503020204020204" pitchFamily="34" charset="-122"/>
              <a:ea typeface="微软雅黑" panose="020B0503020204020204" pitchFamily="34" charset="-122"/>
            </a:endParaRPr>
          </a:p>
        </p:txBody>
      </p:sp>
      <p:sp>
        <p:nvSpPr>
          <p:cNvPr id="38917" name="Rectangle 2"/>
          <p:cNvSpPr>
            <a:spLocks noGrp="1" noChangeArrowheads="1"/>
          </p:cNvSpPr>
          <p:nvPr>
            <p:ph type="title"/>
          </p:nvPr>
        </p:nvSpPr>
        <p:spPr>
          <a:xfrm>
            <a:off x="334963" y="188913"/>
            <a:ext cx="8964612" cy="989012"/>
          </a:xfrm>
        </p:spPr>
        <p:txBody>
          <a:bodyPr/>
          <a:lstStyle/>
          <a:p>
            <a:pPr eaLnBrk="1" hangingPunct="1"/>
            <a:r>
              <a:rPr lang="en-US" altLang="zh-CN" sz="3800" b="1">
                <a:latin typeface="微软雅黑" panose="020B0503020204020204" pitchFamily="34" charset="-122"/>
                <a:ea typeface="微软雅黑" panose="020B0503020204020204" pitchFamily="34" charset="-122"/>
              </a:rPr>
              <a:t>1. </a:t>
            </a:r>
            <a:r>
              <a:rPr lang="en-US" altLang="zh-CN" b="1">
                <a:solidFill>
                  <a:schemeClr val="bg1"/>
                </a:solidFill>
                <a:latin typeface="微软雅黑" panose="020B0503020204020204" pitchFamily="34" charset="-122"/>
                <a:ea typeface="微软雅黑" panose="020B0503020204020204" pitchFamily="34" charset="-122"/>
              </a:rPr>
              <a:t>The Cochrane  Library</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38919" name="矩形 8"/>
          <p:cNvSpPr>
            <a:spLocks noChangeArrowheads="1"/>
          </p:cNvSpPr>
          <p:nvPr/>
        </p:nvSpPr>
        <p:spPr bwMode="auto">
          <a:xfrm>
            <a:off x="1339850" y="5883275"/>
            <a:ext cx="14109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dirty="0">
                <a:solidFill>
                  <a:srgbClr val="000000"/>
                </a:solidFill>
                <a:latin typeface="Calibri" panose="020F0502020204030204" pitchFamily="34" charset="0"/>
              </a:rPr>
              <a:t>截屏日期：</a:t>
            </a:r>
            <a:r>
              <a:rPr lang="en-US" altLang="zh-CN" sz="1000" dirty="0">
                <a:solidFill>
                  <a:srgbClr val="000000"/>
                </a:solidFill>
                <a:latin typeface="Calibri" panose="020F0502020204030204" pitchFamily="34" charset="0"/>
              </a:rPr>
              <a:t>2022</a:t>
            </a:r>
            <a:r>
              <a:rPr lang="zh-CN" altLang="en-US" sz="1000" dirty="0">
                <a:solidFill>
                  <a:srgbClr val="000000"/>
                </a:solidFill>
                <a:latin typeface="Calibri" panose="020F0502020204030204" pitchFamily="34" charset="0"/>
              </a:rPr>
              <a:t>年</a:t>
            </a:r>
            <a:r>
              <a:rPr lang="en-US" altLang="zh-CN" sz="1000" dirty="0">
                <a:solidFill>
                  <a:srgbClr val="000000"/>
                </a:solidFill>
                <a:latin typeface="Calibri" panose="020F0502020204030204" pitchFamily="34" charset="0"/>
              </a:rPr>
              <a:t>3</a:t>
            </a:r>
            <a:r>
              <a:rPr lang="zh-CN" altLang="en-US" sz="1000" dirty="0">
                <a:solidFill>
                  <a:srgbClr val="000000"/>
                </a:solidFill>
                <a:latin typeface="Calibri" panose="020F0502020204030204" pitchFamily="34" charset="0"/>
              </a:rPr>
              <a:t>月</a:t>
            </a:r>
            <a:endParaRPr lang="zh-CN" altLang="en-US" sz="1000" dirty="0">
              <a:solidFill>
                <a:srgbClr val="000000"/>
              </a:solidFill>
              <a:latin typeface="Calibri" panose="020F0502020204030204" pitchFamily="34" charset="0"/>
            </a:endParaRPr>
          </a:p>
        </p:txBody>
      </p:sp>
      <p:pic>
        <p:nvPicPr>
          <p:cNvPr id="2" name="图片 1"/>
          <p:cNvPicPr>
            <a:picLocks noChangeAspect="1"/>
          </p:cNvPicPr>
          <p:nvPr/>
        </p:nvPicPr>
        <p:blipFill rotWithShape="1">
          <a:blip r:embed="rId2"/>
          <a:srcRect l="10990" t="6427" r="18107" b="985"/>
          <a:stretch>
            <a:fillRect/>
          </a:stretch>
        </p:blipFill>
        <p:spPr>
          <a:xfrm>
            <a:off x="2816224" y="2779472"/>
            <a:ext cx="5210175" cy="2810115"/>
          </a:xfrm>
          <a:prstGeom prst="rect">
            <a:avLst/>
          </a:prstGeom>
          <a:ln>
            <a:solidFill>
              <a:schemeClr val="tx1"/>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39939"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EDFCFE02-5128-4BC3-A51B-FF11B0A4ED6A}"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39940" name="Rectangle 2"/>
          <p:cNvSpPr>
            <a:spLocks noGrp="1" noChangeArrowheads="1"/>
          </p:cNvSpPr>
          <p:nvPr>
            <p:ph type="title"/>
          </p:nvPr>
        </p:nvSpPr>
        <p:spPr>
          <a:xfrm>
            <a:off x="334963" y="333375"/>
            <a:ext cx="8015287" cy="792163"/>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CL</a:t>
            </a:r>
            <a:r>
              <a:rPr lang="zh-CN" altLang="en-US">
                <a:solidFill>
                  <a:schemeClr val="bg1"/>
                </a:solidFill>
                <a:latin typeface="微软雅黑" panose="020B0503020204020204" pitchFamily="34" charset="-122"/>
                <a:ea typeface="微软雅黑" panose="020B0503020204020204" pitchFamily="34" charset="-122"/>
              </a:rPr>
              <a:t>的主要子库</a:t>
            </a:r>
            <a:r>
              <a:rPr lang="zh-CN" altLang="en-US">
                <a:latin typeface="微软雅黑" panose="020B0503020204020204" pitchFamily="34" charset="-122"/>
                <a:ea typeface="微软雅黑" panose="020B0503020204020204" pitchFamily="34" charset="-122"/>
              </a:rPr>
              <a:t> </a:t>
            </a:r>
            <a:endParaRPr lang="zh-CN" altLang="en-US">
              <a:latin typeface="微软雅黑" panose="020B0503020204020204" pitchFamily="34" charset="-122"/>
              <a:ea typeface="微软雅黑" panose="020B0503020204020204" pitchFamily="34" charset="-122"/>
            </a:endParaRPr>
          </a:p>
        </p:txBody>
      </p:sp>
      <p:sp>
        <p:nvSpPr>
          <p:cNvPr id="39941" name="Rectangle 3"/>
          <p:cNvSpPr>
            <a:spLocks noGrp="1" noChangeArrowheads="1"/>
          </p:cNvSpPr>
          <p:nvPr>
            <p:ph type="body" idx="1"/>
          </p:nvPr>
        </p:nvSpPr>
        <p:spPr>
          <a:xfrm>
            <a:off x="982663" y="1484313"/>
            <a:ext cx="7991475" cy="4191000"/>
          </a:xfrm>
        </p:spPr>
        <p:txBody>
          <a:bodyPr/>
          <a:lstStyle/>
          <a:p>
            <a:pPr marL="269875" indent="-269875" eaLnBrk="1" hangingPunct="1">
              <a:buFont typeface="Wingdings" panose="05000000000000000000" pitchFamily="2" charset="2"/>
              <a:buNone/>
            </a:pPr>
            <a:r>
              <a:rPr lang="en-US" altLang="zh-CN" sz="2800" dirty="0">
                <a:latin typeface="微软雅黑" panose="020B0503020204020204" pitchFamily="34" charset="-122"/>
                <a:ea typeface="微软雅黑" panose="020B0503020204020204" pitchFamily="34" charset="-122"/>
              </a:rPr>
              <a:t>(1) Cochrane</a:t>
            </a:r>
            <a:r>
              <a:rPr lang="zh-CN" altLang="en-US" sz="2800" dirty="0">
                <a:latin typeface="微软雅黑" panose="020B0503020204020204" pitchFamily="34" charset="-122"/>
                <a:ea typeface="微软雅黑" panose="020B0503020204020204" pitchFamily="34" charset="-122"/>
              </a:rPr>
              <a:t> </a:t>
            </a:r>
            <a:r>
              <a:rPr lang="en-US" altLang="zh-CN" sz="2800" dirty="0">
                <a:latin typeface="微软雅黑" panose="020B0503020204020204" pitchFamily="34" charset="-122"/>
                <a:ea typeface="微软雅黑" panose="020B0503020204020204" pitchFamily="34" charset="-122"/>
              </a:rPr>
              <a:t>Reviews &amp; Protocol</a:t>
            </a:r>
            <a:endParaRPr lang="en-US" altLang="zh-CN" sz="2800" dirty="0">
              <a:latin typeface="微软雅黑" panose="020B0503020204020204" pitchFamily="34" charset="-122"/>
              <a:ea typeface="微软雅黑" panose="020B0503020204020204" pitchFamily="34" charset="-122"/>
            </a:endParaRPr>
          </a:p>
          <a:p>
            <a:pPr marL="269875" indent="-269875" eaLnBrk="1" hangingPunct="1">
              <a:lnSpc>
                <a:spcPct val="150000"/>
              </a:lnSpc>
              <a:spcBef>
                <a:spcPct val="0"/>
              </a:spcBef>
              <a:buNone/>
            </a:pPr>
            <a:r>
              <a:rPr lang="zh-CN" altLang="en-US" sz="28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收录由</a:t>
            </a:r>
            <a:r>
              <a:rPr lang="en-US" altLang="zh-CN" sz="2400" dirty="0">
                <a:latin typeface="微软雅黑" panose="020B0503020204020204" pitchFamily="34" charset="-122"/>
                <a:ea typeface="微软雅黑" panose="020B0503020204020204" pitchFamily="34" charset="-122"/>
              </a:rPr>
              <a:t>Cochrane</a:t>
            </a:r>
            <a:r>
              <a:rPr lang="zh-CN" altLang="en-US" sz="2400" dirty="0">
                <a:latin typeface="微软雅黑" panose="020B0503020204020204" pitchFamily="34" charset="-122"/>
                <a:ea typeface="微软雅黑" panose="020B0503020204020204" pitchFamily="34" charset="-122"/>
              </a:rPr>
              <a:t>协作网系统评价组在统一工作手册</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(The Reviewer’s Handbook</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指导下完成的系统评价，包括系统评价</a:t>
            </a:r>
            <a:r>
              <a:rPr lang="en-US" altLang="zh-CN" sz="2400" dirty="0">
                <a:latin typeface="微软雅黑" panose="020B0503020204020204" pitchFamily="34" charset="-122"/>
                <a:ea typeface="微软雅黑" panose="020B0503020204020204" pitchFamily="34" charset="-122"/>
              </a:rPr>
              <a:t>(Review)</a:t>
            </a:r>
            <a:r>
              <a:rPr lang="zh-CN" altLang="en-US" sz="2400" dirty="0">
                <a:latin typeface="微软雅黑" panose="020B0503020204020204" pitchFamily="34" charset="-122"/>
                <a:ea typeface="微软雅黑" panose="020B0503020204020204" pitchFamily="34" charset="-122"/>
              </a:rPr>
              <a:t>和研究方案</a:t>
            </a:r>
            <a:r>
              <a:rPr lang="en-US" altLang="zh-CN" sz="2400" dirty="0">
                <a:latin typeface="微软雅黑" panose="020B0503020204020204" pitchFamily="34" charset="-122"/>
                <a:ea typeface="微软雅黑" panose="020B0503020204020204" pitchFamily="34" charset="-122"/>
              </a:rPr>
              <a:t>(Protocol)</a:t>
            </a:r>
            <a:r>
              <a:rPr lang="zh-CN" altLang="en-US" sz="2400" dirty="0">
                <a:latin typeface="微软雅黑" panose="020B0503020204020204" pitchFamily="34" charset="-122"/>
                <a:ea typeface="微软雅黑" panose="020B0503020204020204" pitchFamily="34" charset="-122"/>
              </a:rPr>
              <a:t>，并随着读者的建议和评论以及新的临床试验的出现不断补充和更新。</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0963"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91EDE2A2-7106-4AA3-8B45-2A6AF98003F5}"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53254" name="Rectangle 3"/>
          <p:cNvSpPr>
            <a:spLocks noGrp="1" noChangeArrowheads="1"/>
          </p:cNvSpPr>
          <p:nvPr>
            <p:ph type="body" idx="1"/>
          </p:nvPr>
        </p:nvSpPr>
        <p:spPr>
          <a:xfrm>
            <a:off x="760413" y="1412875"/>
            <a:ext cx="9439275" cy="4752975"/>
          </a:xfrm>
        </p:spPr>
        <p:txBody>
          <a:bodyPr/>
          <a:lstStyle/>
          <a:p>
            <a:pPr marL="269875" indent="-269875" eaLnBrk="1" hangingPunct="1">
              <a:lnSpc>
                <a:spcPct val="150000"/>
              </a:lnSpc>
              <a:spcBef>
                <a:spcPts val="0"/>
              </a:spcBef>
              <a:buFont typeface="Wingdings" panose="05000000000000000000" pitchFamily="2" charset="2"/>
              <a:buNone/>
              <a:defRPr/>
            </a:pPr>
            <a:r>
              <a:rPr lang="en-US" altLang="zh-CN" sz="2800" dirty="0">
                <a:latin typeface="微软雅黑" panose="020B0503020204020204" pitchFamily="34" charset="-122"/>
                <a:ea typeface="微软雅黑" panose="020B0503020204020204" pitchFamily="34" charset="-122"/>
              </a:rPr>
              <a:t>(2)Trials</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Cochrane</a:t>
            </a:r>
            <a:r>
              <a:rPr lang="zh-CN" altLang="en-US" sz="2800" dirty="0">
                <a:latin typeface="微软雅黑" panose="020B0503020204020204" pitchFamily="34" charset="-122"/>
                <a:ea typeface="微软雅黑" panose="020B0503020204020204" pitchFamily="34" charset="-122"/>
              </a:rPr>
              <a:t>中心对照试验注册库，</a:t>
            </a:r>
            <a:r>
              <a:rPr lang="en-US" altLang="zh-CN" sz="2800" dirty="0">
                <a:latin typeface="微软雅黑" panose="020B0503020204020204" pitchFamily="34" charset="-122"/>
                <a:ea typeface="微软雅黑" panose="020B0503020204020204" pitchFamily="34" charset="-122"/>
              </a:rPr>
              <a:t> CENTRAL</a:t>
            </a:r>
            <a:r>
              <a:rPr lang="zh-CN" altLang="en-US" sz="2800" dirty="0">
                <a:latin typeface="微软雅黑" panose="020B0503020204020204" pitchFamily="34" charset="-122"/>
                <a:ea typeface="微软雅黑" panose="020B0503020204020204" pitchFamily="34" charset="-122"/>
              </a:rPr>
              <a:t>）</a:t>
            </a:r>
            <a:endParaRPr lang="en-US" altLang="zh-CN" sz="2800" dirty="0">
              <a:latin typeface="微软雅黑" panose="020B0503020204020204" pitchFamily="34" charset="-122"/>
              <a:ea typeface="微软雅黑" panose="020B0503020204020204" pitchFamily="34" charset="-122"/>
            </a:endParaRPr>
          </a:p>
          <a:p>
            <a:pPr marL="612775" eaLnBrk="1" hangingPunct="1">
              <a:lnSpc>
                <a:spcPct val="150000"/>
              </a:lnSpc>
              <a:spcBef>
                <a:spcPts val="0"/>
              </a:spcBef>
              <a:defRPr/>
            </a:pPr>
            <a:r>
              <a:rPr lang="zh-CN" altLang="en-US" sz="2000" dirty="0">
                <a:latin typeface="微软雅黑" panose="020B0503020204020204" pitchFamily="34" charset="-122"/>
                <a:ea typeface="微软雅黑" panose="020B0503020204020204" pitchFamily="34" charset="-122"/>
              </a:rPr>
              <a:t>来源于协作网各系统评价小组和其它组织的专业临床试验资料库以及在</a:t>
            </a:r>
            <a:r>
              <a:rPr lang="en-US" altLang="zh-CN" sz="2000" dirty="0">
                <a:latin typeface="微软雅黑" panose="020B0503020204020204" pitchFamily="34" charset="-122"/>
                <a:ea typeface="微软雅黑" panose="020B0503020204020204" pitchFamily="34" charset="-122"/>
              </a:rPr>
              <a:t>MEDLINE</a:t>
            </a:r>
            <a:r>
              <a:rPr lang="zh-CN" altLang="en-US" sz="2000" dirty="0">
                <a:latin typeface="微软雅黑" panose="020B0503020204020204" pitchFamily="34" charset="-122"/>
                <a:ea typeface="微软雅黑" panose="020B0503020204020204" pitchFamily="34" charset="-122"/>
              </a:rPr>
              <a:t>上被检索出的随机对照试验（</a:t>
            </a:r>
            <a:r>
              <a:rPr lang="en-US" altLang="zh-CN" sz="2000" dirty="0">
                <a:latin typeface="微软雅黑" panose="020B0503020204020204" pitchFamily="34" charset="-122"/>
                <a:ea typeface="微软雅黑" panose="020B0503020204020204" pitchFamily="34" charset="-122"/>
              </a:rPr>
              <a:t>RCT</a:t>
            </a:r>
            <a:r>
              <a:rPr lang="zh-CN" altLang="en-US" sz="2000" dirty="0">
                <a:latin typeface="微软雅黑" panose="020B0503020204020204" pitchFamily="34" charset="-122"/>
                <a:ea typeface="微软雅黑" panose="020B0503020204020204" pitchFamily="34" charset="-122"/>
              </a:rPr>
              <a:t>）和临床对照试验（</a:t>
            </a:r>
            <a:r>
              <a:rPr lang="en-US" altLang="zh-CN" sz="2000" dirty="0">
                <a:latin typeface="微软雅黑" panose="020B0503020204020204" pitchFamily="34" charset="-122"/>
                <a:ea typeface="微软雅黑" panose="020B0503020204020204" pitchFamily="34" charset="-122"/>
              </a:rPr>
              <a:t>CCT</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marL="612775" eaLnBrk="1" hangingPunct="1">
              <a:lnSpc>
                <a:spcPct val="150000"/>
              </a:lnSpc>
              <a:spcBef>
                <a:spcPts val="0"/>
              </a:spcBef>
              <a:defRPr/>
            </a:pPr>
            <a:r>
              <a:rPr lang="zh-CN" altLang="en-US" sz="2000" dirty="0">
                <a:latin typeface="微软雅黑" panose="020B0503020204020204" pitchFamily="34" charset="-122"/>
                <a:ea typeface="微软雅黑" panose="020B0503020204020204" pitchFamily="34" charset="-122"/>
              </a:rPr>
              <a:t>还包括了全世界</a:t>
            </a:r>
            <a:r>
              <a:rPr lang="en-US" altLang="zh-CN" sz="2000" dirty="0">
                <a:latin typeface="微软雅黑" panose="020B0503020204020204" pitchFamily="34" charset="-122"/>
                <a:ea typeface="微软雅黑" panose="020B0503020204020204" pitchFamily="34" charset="-122"/>
              </a:rPr>
              <a:t>Cochrane</a:t>
            </a:r>
            <a:r>
              <a:rPr lang="zh-CN" altLang="en-US" sz="2000" dirty="0">
                <a:latin typeface="微软雅黑" panose="020B0503020204020204" pitchFamily="34" charset="-122"/>
                <a:ea typeface="微软雅黑" panose="020B0503020204020204" pitchFamily="34" charset="-122"/>
              </a:rPr>
              <a:t>协作网成员从有关医学杂志会议论文集和其他来源中收集到的</a:t>
            </a:r>
            <a:r>
              <a:rPr lang="en-US" altLang="zh-CN" sz="2000" dirty="0">
                <a:latin typeface="微软雅黑" panose="020B0503020204020204" pitchFamily="34" charset="-122"/>
                <a:ea typeface="微软雅黑" panose="020B0503020204020204" pitchFamily="34" charset="-122"/>
              </a:rPr>
              <a:t>CCT</a:t>
            </a:r>
            <a:r>
              <a:rPr lang="zh-CN" altLang="en-US" sz="2000" dirty="0">
                <a:latin typeface="微软雅黑" panose="020B0503020204020204" pitchFamily="34" charset="-122"/>
                <a:ea typeface="微软雅黑" panose="020B0503020204020204" pitchFamily="34" charset="-122"/>
              </a:rPr>
              <a:t>报告。</a:t>
            </a:r>
            <a:endParaRPr lang="en-US" altLang="zh-CN" sz="2000" dirty="0">
              <a:latin typeface="微软雅黑" panose="020B0503020204020204" pitchFamily="34" charset="-122"/>
              <a:ea typeface="微软雅黑" panose="020B0503020204020204" pitchFamily="34" charset="-122"/>
            </a:endParaRPr>
          </a:p>
          <a:p>
            <a:pPr marL="612775" eaLnBrk="1" hangingPunct="1">
              <a:lnSpc>
                <a:spcPct val="150000"/>
              </a:lnSpc>
              <a:spcBef>
                <a:spcPts val="0"/>
              </a:spcBef>
              <a:defRPr/>
            </a:pPr>
            <a:r>
              <a:rPr lang="zh-CN" altLang="en-US" sz="2000" dirty="0">
                <a:latin typeface="微软雅黑" panose="020B0503020204020204" pitchFamily="34" charset="-122"/>
                <a:ea typeface="微软雅黑" panose="020B0503020204020204" pitchFamily="34" charset="-122"/>
              </a:rPr>
              <a:t>是获得</a:t>
            </a:r>
            <a:r>
              <a:rPr lang="en-US" altLang="zh-CN" sz="2000" dirty="0">
                <a:latin typeface="微软雅黑" panose="020B0503020204020204" pitchFamily="34" charset="-122"/>
                <a:ea typeface="微软雅黑" panose="020B0503020204020204" pitchFamily="34" charset="-122"/>
              </a:rPr>
              <a:t>Cochrane</a:t>
            </a:r>
            <a:r>
              <a:rPr lang="zh-CN" altLang="en-US" sz="2000" dirty="0">
                <a:latin typeface="微软雅黑" panose="020B0503020204020204" pitchFamily="34" charset="-122"/>
                <a:ea typeface="微软雅黑" panose="020B0503020204020204" pitchFamily="34" charset="-122"/>
              </a:rPr>
              <a:t>系统评价合格试验的最好来源。</a:t>
            </a:r>
            <a:endParaRPr lang="en-US" altLang="zh-CN" sz="2000" dirty="0">
              <a:latin typeface="微软雅黑" panose="020B0503020204020204" pitchFamily="34" charset="-122"/>
              <a:ea typeface="微软雅黑" panose="020B0503020204020204" pitchFamily="34" charset="-122"/>
            </a:endParaRPr>
          </a:p>
          <a:p>
            <a:pPr marL="612775" eaLnBrk="1" hangingPunct="1">
              <a:lnSpc>
                <a:spcPct val="150000"/>
              </a:lnSpc>
              <a:spcBef>
                <a:spcPts val="0"/>
              </a:spcBef>
              <a:defRPr/>
            </a:pPr>
            <a:r>
              <a:rPr lang="zh-CN" altLang="en-US" sz="2000" dirty="0">
                <a:latin typeface="微软雅黑" panose="020B0503020204020204" pitchFamily="34" charset="-122"/>
                <a:ea typeface="微软雅黑" panose="020B0503020204020204" pitchFamily="34" charset="-122"/>
              </a:rPr>
              <a:t>普遍认为</a:t>
            </a:r>
            <a:r>
              <a:rPr lang="en-US" altLang="zh-CN" sz="2000" dirty="0">
                <a:solidFill>
                  <a:srgbClr val="FF0000"/>
                </a:solidFill>
                <a:latin typeface="微软雅黑" panose="020B0503020204020204" pitchFamily="34" charset="-122"/>
                <a:ea typeface="微软雅黑" panose="020B0503020204020204" pitchFamily="34" charset="-122"/>
              </a:rPr>
              <a:t>CENTRAL</a:t>
            </a:r>
            <a:r>
              <a:rPr lang="zh-CN" altLang="en-US" sz="2000" dirty="0">
                <a:solidFill>
                  <a:srgbClr val="FF0000"/>
                </a:solidFill>
                <a:latin typeface="微软雅黑" panose="020B0503020204020204" pitchFamily="34" charset="-122"/>
                <a:ea typeface="微软雅黑" panose="020B0503020204020204" pitchFamily="34" charset="-122"/>
              </a:rPr>
              <a:t>、</a:t>
            </a:r>
            <a:r>
              <a:rPr lang="en-US" altLang="zh-CN" sz="2000" dirty="0">
                <a:solidFill>
                  <a:srgbClr val="FF0000"/>
                </a:solidFill>
                <a:latin typeface="微软雅黑" panose="020B0503020204020204" pitchFamily="34" charset="-122"/>
                <a:ea typeface="微软雅黑" panose="020B0503020204020204" pitchFamily="34" charset="-122"/>
              </a:rPr>
              <a:t>MEDLINE</a:t>
            </a:r>
            <a:r>
              <a:rPr lang="zh-CN" altLang="en-US" sz="2000" dirty="0">
                <a:solidFill>
                  <a:srgbClr val="FF0000"/>
                </a:solidFill>
                <a:latin typeface="微软雅黑" panose="020B0503020204020204" pitchFamily="34" charset="-122"/>
                <a:ea typeface="微软雅黑" panose="020B0503020204020204" pitchFamily="34" charset="-122"/>
              </a:rPr>
              <a:t>和 </a:t>
            </a:r>
            <a:r>
              <a:rPr lang="en-US" altLang="zh-CN" sz="2000" dirty="0">
                <a:solidFill>
                  <a:srgbClr val="FF0000"/>
                </a:solidFill>
                <a:latin typeface="微软雅黑" panose="020B0503020204020204" pitchFamily="34" charset="-122"/>
                <a:ea typeface="微软雅黑" panose="020B0503020204020204" pitchFamily="34" charset="-122"/>
              </a:rPr>
              <a:t>EMBASE</a:t>
            </a:r>
            <a:r>
              <a:rPr lang="zh-CN" altLang="en-US" sz="2000" dirty="0">
                <a:latin typeface="微软雅黑" panose="020B0503020204020204" pitchFamily="34" charset="-122"/>
                <a:ea typeface="微软雅黑" panose="020B0503020204020204" pitchFamily="34" charset="-122"/>
              </a:rPr>
              <a:t>这三个数据库是检索试验报</a:t>
            </a:r>
            <a:endParaRPr lang="zh-CN" altLang="en-US" sz="2000" dirty="0">
              <a:latin typeface="微软雅黑" panose="020B0503020204020204" pitchFamily="34" charset="-122"/>
              <a:ea typeface="微软雅黑" panose="020B0503020204020204" pitchFamily="34" charset="-122"/>
            </a:endParaRPr>
          </a:p>
          <a:p>
            <a:pPr marL="625475" indent="0" eaLnBrk="1" hangingPunct="1">
              <a:lnSpc>
                <a:spcPct val="150000"/>
              </a:lnSpc>
              <a:spcBef>
                <a:spcPts val="0"/>
              </a:spcBef>
              <a:buFont typeface="Wingdings" panose="05000000000000000000" pitchFamily="2" charset="2"/>
              <a:buNone/>
              <a:defRPr/>
            </a:pPr>
            <a:r>
              <a:rPr lang="zh-CN" altLang="en-US" sz="2000" dirty="0">
                <a:latin typeface="微软雅黑" panose="020B0503020204020204" pitchFamily="34" charset="-122"/>
                <a:ea typeface="微软雅黑" panose="020B0503020204020204" pitchFamily="34" charset="-122"/>
              </a:rPr>
              <a:t>告最重要的信息源，也是</a:t>
            </a:r>
            <a:r>
              <a:rPr lang="zh-CN" altLang="en-US" sz="2000" dirty="0">
                <a:solidFill>
                  <a:srgbClr val="FF0000"/>
                </a:solidFill>
                <a:latin typeface="微软雅黑" panose="020B0503020204020204" pitchFamily="34" charset="-122"/>
                <a:ea typeface="微软雅黑" panose="020B0503020204020204" pitchFamily="34" charset="-122"/>
              </a:rPr>
              <a:t>撰写系统评价</a:t>
            </a:r>
            <a:r>
              <a:rPr lang="zh-CN" altLang="en-US" sz="2000" dirty="0">
                <a:latin typeface="微软雅黑" panose="020B0503020204020204" pitchFamily="34" charset="-122"/>
                <a:ea typeface="微软雅黑" panose="020B0503020204020204" pitchFamily="34" charset="-122"/>
              </a:rPr>
              <a:t>时必查的数据库。</a:t>
            </a:r>
            <a:endParaRPr lang="zh-CN" altLang="en-US" sz="2000" dirty="0">
              <a:latin typeface="微软雅黑" panose="020B0503020204020204" pitchFamily="34" charset="-122"/>
              <a:ea typeface="微软雅黑" panose="020B0503020204020204" pitchFamily="34" charset="-122"/>
            </a:endParaRPr>
          </a:p>
        </p:txBody>
      </p:sp>
      <p:sp>
        <p:nvSpPr>
          <p:cNvPr id="40965" name="Rectangle 2"/>
          <p:cNvSpPr>
            <a:spLocks noGrp="1" noChangeArrowheads="1"/>
          </p:cNvSpPr>
          <p:nvPr>
            <p:ph type="title"/>
          </p:nvPr>
        </p:nvSpPr>
        <p:spPr>
          <a:xfrm>
            <a:off x="334963" y="333375"/>
            <a:ext cx="8015287" cy="792163"/>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CL</a:t>
            </a:r>
            <a:r>
              <a:rPr lang="zh-CN" altLang="en-US">
                <a:solidFill>
                  <a:schemeClr val="bg1"/>
                </a:solidFill>
                <a:latin typeface="微软雅黑" panose="020B0503020204020204" pitchFamily="34" charset="-122"/>
                <a:ea typeface="微软雅黑" panose="020B0503020204020204" pitchFamily="34" charset="-122"/>
              </a:rPr>
              <a:t>的主要子库</a:t>
            </a:r>
            <a:r>
              <a:rPr lang="zh-CN" altLang="en-US">
                <a:latin typeface="微软雅黑" panose="020B0503020204020204" pitchFamily="34" charset="-122"/>
                <a:ea typeface="微软雅黑" panose="020B0503020204020204" pitchFamily="34" charset="-122"/>
              </a:rPr>
              <a:t> </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334963" y="260350"/>
            <a:ext cx="9361487" cy="914400"/>
          </a:xfrm>
        </p:spPr>
        <p:txBody>
          <a:bodyPr/>
          <a:lstStyle/>
          <a:p>
            <a:r>
              <a:rPr lang="en-US" altLang="zh-CN">
                <a:solidFill>
                  <a:schemeClr val="bg1"/>
                </a:solidFill>
                <a:latin typeface="微软雅黑" panose="020B0503020204020204" pitchFamily="34" charset="-122"/>
                <a:ea typeface="微软雅黑" panose="020B0503020204020204" pitchFamily="34" charset="-122"/>
              </a:rPr>
              <a:t>CL</a:t>
            </a:r>
            <a:r>
              <a:rPr lang="zh-CN" altLang="en-US">
                <a:solidFill>
                  <a:schemeClr val="bg1"/>
                </a:solidFill>
                <a:latin typeface="微软雅黑" panose="020B0503020204020204" pitchFamily="34" charset="-122"/>
                <a:ea typeface="微软雅黑" panose="020B0503020204020204" pitchFamily="34" charset="-122"/>
              </a:rPr>
              <a:t>的主要子库</a:t>
            </a:r>
            <a:r>
              <a:rPr lang="zh-CN" altLang="en-US">
                <a:latin typeface="微软雅黑" panose="020B0503020204020204" pitchFamily="34" charset="-122"/>
                <a:ea typeface="微软雅黑" panose="020B0503020204020204" pitchFamily="34" charset="-122"/>
              </a:rPr>
              <a:t> </a:t>
            </a:r>
            <a:endParaRPr lang="zh-CN" altLang="en-US"/>
          </a:p>
        </p:txBody>
      </p:sp>
      <p:sp>
        <p:nvSpPr>
          <p:cNvPr id="3" name="内容占位符 2"/>
          <p:cNvSpPr>
            <a:spLocks noGrp="1"/>
          </p:cNvSpPr>
          <p:nvPr>
            <p:ph idx="1"/>
          </p:nvPr>
        </p:nvSpPr>
        <p:spPr>
          <a:xfrm>
            <a:off x="812800" y="1600200"/>
            <a:ext cx="9386888" cy="4419600"/>
          </a:xfrm>
        </p:spPr>
        <p:txBody>
          <a:bodyPr/>
          <a:lstStyle/>
          <a:p>
            <a:pPr marL="0" indent="0">
              <a:buFont typeface="Wingdings" panose="05000000000000000000" pitchFamily="2" charset="2"/>
              <a:buNone/>
              <a:defRPr/>
            </a:pPr>
            <a:r>
              <a:rPr lang="zh-CN" altLang="en-US" dirty="0"/>
              <a:t>（</a:t>
            </a:r>
            <a:r>
              <a:rPr lang="en-US" altLang="zh-CN" dirty="0"/>
              <a:t>3</a:t>
            </a:r>
            <a:r>
              <a:rPr lang="zh-CN" altLang="en-US" dirty="0"/>
              <a:t>）</a:t>
            </a:r>
            <a:r>
              <a:rPr lang="en-US" altLang="zh-CN" dirty="0"/>
              <a:t>Cochrane Clinical Answers</a:t>
            </a:r>
            <a:endParaRPr lang="en-US" altLang="zh-CN" dirty="0"/>
          </a:p>
          <a:p>
            <a:pPr>
              <a:defRPr/>
            </a:pPr>
            <a:r>
              <a:rPr lang="zh-CN" altLang="en-US" dirty="0"/>
              <a:t>基于高质量的</a:t>
            </a:r>
            <a:r>
              <a:rPr lang="en-US" altLang="zh-CN" dirty="0"/>
              <a:t>Cochrane</a:t>
            </a:r>
            <a:r>
              <a:rPr lang="zh-CN" altLang="en-US" dirty="0"/>
              <a:t>系统评价证据。</a:t>
            </a:r>
            <a:endParaRPr lang="en-US" altLang="zh-CN" dirty="0"/>
          </a:p>
          <a:p>
            <a:pPr>
              <a:defRPr/>
            </a:pPr>
            <a:r>
              <a:rPr lang="zh-CN" altLang="en-US" dirty="0"/>
              <a:t>为床旁诊疗提供研究证据和决策支持。</a:t>
            </a:r>
            <a:endParaRPr lang="en-US" altLang="zh-CN" dirty="0"/>
          </a:p>
          <a:p>
            <a:pPr>
              <a:defRPr/>
            </a:pPr>
            <a:r>
              <a:rPr lang="zh-CN" altLang="en-US" dirty="0"/>
              <a:t>每个</a:t>
            </a:r>
            <a:r>
              <a:rPr lang="en-US" altLang="zh-CN" dirty="0"/>
              <a:t>CCA</a:t>
            </a:r>
            <a:r>
              <a:rPr lang="zh-CN" altLang="en-US" dirty="0"/>
              <a:t>都包含一个临床问题、一个简短的答案和来自</a:t>
            </a:r>
            <a:r>
              <a:rPr lang="en-US" altLang="zh-CN" dirty="0"/>
              <a:t>Cochrane</a:t>
            </a:r>
            <a:r>
              <a:rPr lang="zh-CN" altLang="en-US" dirty="0"/>
              <a:t>系统评价结论中的数据。</a:t>
            </a:r>
            <a:endParaRPr lang="en-US" altLang="zh-CN" dirty="0"/>
          </a:p>
          <a:p>
            <a:pPr>
              <a:defRPr/>
            </a:pPr>
            <a:endParaRPr lang="zh-CN" altLang="en-US" dirty="0"/>
          </a:p>
        </p:txBody>
      </p:sp>
      <p:sp>
        <p:nvSpPr>
          <p:cNvPr id="41988"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1989"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45E0683E-CE05-4A82-9812-6C0DE814B0B5}"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3011"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C20C3C13-5877-4BD2-BA1A-EC98DB391252}"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43012" name="Rectangle 3"/>
          <p:cNvSpPr txBox="1">
            <a:spLocks noChangeArrowheads="1"/>
          </p:cNvSpPr>
          <p:nvPr/>
        </p:nvSpPr>
        <p:spPr bwMode="auto">
          <a:xfrm>
            <a:off x="263525" y="188913"/>
            <a:ext cx="94551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zh-CN" altLang="en-US" sz="4200" b="0">
                <a:solidFill>
                  <a:schemeClr val="bg1"/>
                </a:solidFill>
                <a:latin typeface="微软雅黑" panose="020B0503020204020204" pitchFamily="34" charset="-122"/>
                <a:ea typeface="微软雅黑" panose="020B0503020204020204" pitchFamily="34" charset="-122"/>
              </a:rPr>
              <a:t>浏览与检索</a:t>
            </a:r>
            <a:endParaRPr lang="zh-CN" altLang="en-US" sz="4200" b="0">
              <a:solidFill>
                <a:schemeClr val="bg1"/>
              </a:solidFill>
              <a:latin typeface="微软雅黑" panose="020B0503020204020204" pitchFamily="34" charset="-122"/>
              <a:ea typeface="微软雅黑" panose="020B0503020204020204" pitchFamily="34" charset="-122"/>
            </a:endParaRPr>
          </a:p>
        </p:txBody>
      </p:sp>
      <p:sp>
        <p:nvSpPr>
          <p:cNvPr id="9" name="Rectangle 6"/>
          <p:cNvSpPr>
            <a:spLocks noChangeArrowheads="1"/>
          </p:cNvSpPr>
          <p:nvPr/>
        </p:nvSpPr>
        <p:spPr bwMode="auto">
          <a:xfrm>
            <a:off x="7608888" y="1830388"/>
            <a:ext cx="719137" cy="230187"/>
          </a:xfrm>
          <a:prstGeom prst="rect">
            <a:avLst/>
          </a:prstGeom>
          <a:noFill/>
          <a:ln w="38100">
            <a:solidFill>
              <a:srgbClr val="EC4214"/>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nvGrpSpPr>
          <p:cNvPr id="43014" name="组合 3"/>
          <p:cNvGrpSpPr/>
          <p:nvPr/>
        </p:nvGrpSpPr>
        <p:grpSpPr bwMode="auto">
          <a:xfrm>
            <a:off x="1992313" y="1484313"/>
            <a:ext cx="6824662" cy="4321175"/>
            <a:chOff x="1991544" y="1484784"/>
            <a:chExt cx="6825447" cy="4320480"/>
          </a:xfrm>
        </p:grpSpPr>
        <p:pic>
          <p:nvPicPr>
            <p:cNvPr id="43016" name="图片 2"/>
            <p:cNvPicPr>
              <a:picLocks noChangeAspect="1"/>
            </p:cNvPicPr>
            <p:nvPr/>
          </p:nvPicPr>
          <p:blipFill>
            <a:blip r:embed="rId1">
              <a:extLst>
                <a:ext uri="{28A0092B-C50C-407E-A947-70E740481C1C}">
                  <a14:useLocalDpi xmlns:a14="http://schemas.microsoft.com/office/drawing/2010/main" val="0"/>
                </a:ext>
              </a:extLst>
            </a:blip>
            <a:srcRect l="12331" t="8768" r="12044" b="3551"/>
            <a:stretch>
              <a:fillRect/>
            </a:stretch>
          </p:blipFill>
          <p:spPr bwMode="auto">
            <a:xfrm>
              <a:off x="1991544" y="1484784"/>
              <a:ext cx="6624736" cy="432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7" name="AutoShape 8"/>
            <p:cNvSpPr>
              <a:spLocks noChangeArrowheads="1"/>
            </p:cNvSpPr>
            <p:nvPr/>
          </p:nvSpPr>
          <p:spPr bwMode="auto">
            <a:xfrm>
              <a:off x="7508891" y="2460979"/>
              <a:ext cx="1308100" cy="381000"/>
            </a:xfrm>
            <a:prstGeom prst="wedgeRectCallout">
              <a:avLst>
                <a:gd name="adj1" fmla="val -1722"/>
                <a:gd name="adj2" fmla="val -160468"/>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高级检索</a:t>
              </a:r>
              <a:endParaRPr kumimoji="1" lang="zh-CN" altLang="en-US" sz="2000">
                <a:latin typeface="楷体_GB2312" pitchFamily="49" charset="-122"/>
                <a:ea typeface="楷体_GB2312" pitchFamily="49" charset="-122"/>
              </a:endParaRPr>
            </a:p>
          </p:txBody>
        </p:sp>
        <p:sp>
          <p:nvSpPr>
            <p:cNvPr id="43018" name="AutoShape 8"/>
            <p:cNvSpPr>
              <a:spLocks noChangeArrowheads="1"/>
            </p:cNvSpPr>
            <p:nvPr/>
          </p:nvSpPr>
          <p:spPr bwMode="auto">
            <a:xfrm>
              <a:off x="5591589" y="2460978"/>
              <a:ext cx="1624013" cy="381000"/>
            </a:xfrm>
            <a:prstGeom prst="wedgeRectCallout">
              <a:avLst>
                <a:gd name="adj1" fmla="val 52055"/>
                <a:gd name="adj2" fmla="val -172960"/>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按主题浏览</a:t>
              </a:r>
              <a:endParaRPr kumimoji="1" lang="zh-CN" altLang="en-US" sz="2000">
                <a:latin typeface="楷体_GB2312" pitchFamily="49" charset="-122"/>
                <a:ea typeface="楷体_GB2312" pitchFamily="49" charset="-122"/>
              </a:endParaRPr>
            </a:p>
          </p:txBody>
        </p:sp>
      </p:grpSp>
      <p:sp>
        <p:nvSpPr>
          <p:cNvPr id="43015" name="矩形 12"/>
          <p:cNvSpPr>
            <a:spLocks noChangeArrowheads="1"/>
          </p:cNvSpPr>
          <p:nvPr/>
        </p:nvSpPr>
        <p:spPr bwMode="auto">
          <a:xfrm>
            <a:off x="1339850" y="5883275"/>
            <a:ext cx="1476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rgbClr val="000000"/>
                </a:solidFill>
                <a:latin typeface="Calibri" panose="020F0502020204030204" pitchFamily="34" charset="0"/>
              </a:rPr>
              <a:t>截屏日期：</a:t>
            </a:r>
            <a:r>
              <a:rPr lang="en-US" altLang="zh-CN" sz="1000">
                <a:solidFill>
                  <a:srgbClr val="000000"/>
                </a:solidFill>
                <a:latin typeface="Calibri" panose="020F0502020204030204" pitchFamily="34" charset="0"/>
              </a:rPr>
              <a:t>2021</a:t>
            </a:r>
            <a:r>
              <a:rPr lang="zh-CN" altLang="en-US" sz="1000">
                <a:solidFill>
                  <a:srgbClr val="000000"/>
                </a:solidFill>
                <a:latin typeface="Calibri" panose="020F0502020204030204" pitchFamily="34" charset="0"/>
              </a:rPr>
              <a:t>年</a:t>
            </a:r>
            <a:r>
              <a:rPr lang="en-US" altLang="zh-CN" sz="1000">
                <a:solidFill>
                  <a:srgbClr val="000000"/>
                </a:solidFill>
                <a:latin typeface="Calibri" panose="020F0502020204030204" pitchFamily="34" charset="0"/>
              </a:rPr>
              <a:t>11</a:t>
            </a:r>
            <a:r>
              <a:rPr lang="zh-CN" altLang="en-US" sz="1000">
                <a:solidFill>
                  <a:srgbClr val="000000"/>
                </a:solidFill>
                <a:latin typeface="Calibri" panose="020F0502020204030204" pitchFamily="34" charset="0"/>
              </a:rPr>
              <a:t>月</a:t>
            </a:r>
            <a:endParaRPr lang="zh-CN" altLang="en-US" sz="1000">
              <a:solidFill>
                <a:srgbClr val="00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34963" y="198438"/>
            <a:ext cx="4929187" cy="914400"/>
          </a:xfrm>
        </p:spPr>
        <p:txBody>
          <a:bodyPr/>
          <a:lstStyle/>
          <a:p>
            <a:r>
              <a:rPr lang="en-US" altLang="zh-CN">
                <a:latin typeface="微软雅黑" panose="020B0503020204020204" pitchFamily="34" charset="-122"/>
                <a:ea typeface="微软雅黑" panose="020B0503020204020204" pitchFamily="34" charset="-122"/>
              </a:rPr>
              <a:t>CL</a:t>
            </a:r>
            <a:r>
              <a:rPr lang="zh-CN" altLang="en-US">
                <a:latin typeface="微软雅黑" panose="020B0503020204020204" pitchFamily="34" charset="-122"/>
                <a:ea typeface="微软雅黑" panose="020B0503020204020204" pitchFamily="34" charset="-122"/>
              </a:rPr>
              <a:t>检索规则</a:t>
            </a:r>
            <a:endParaRPr lang="zh-CN" altLang="en-US">
              <a:latin typeface="微软雅黑" panose="020B0503020204020204" pitchFamily="34" charset="-122"/>
              <a:ea typeface="微软雅黑" panose="020B0503020204020204" pitchFamily="34" charset="-122"/>
            </a:endParaRPr>
          </a:p>
        </p:txBody>
      </p:sp>
      <p:sp>
        <p:nvSpPr>
          <p:cNvPr id="44035" name="Rectangle 3"/>
          <p:cNvSpPr>
            <a:spLocks noGrp="1" noChangeArrowheads="1"/>
          </p:cNvSpPr>
          <p:nvPr>
            <p:ph type="body" idx="1"/>
          </p:nvPr>
        </p:nvSpPr>
        <p:spPr>
          <a:xfrm>
            <a:off x="982663" y="1341438"/>
            <a:ext cx="9145587" cy="4678362"/>
          </a:xfrm>
        </p:spPr>
        <p:txBody>
          <a:bodyPr/>
          <a:lstStyle/>
          <a:p>
            <a:pPr>
              <a:lnSpc>
                <a:spcPct val="90000"/>
              </a:lnSpc>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1.</a:t>
            </a:r>
            <a:r>
              <a:rPr lang="zh-CN" altLang="en-US" sz="2400">
                <a:latin typeface="微软雅黑" panose="020B0503020204020204" pitchFamily="34" charset="-122"/>
                <a:ea typeface="微软雅黑" panose="020B0503020204020204" pitchFamily="34" charset="-122"/>
              </a:rPr>
              <a:t>支持布尔算符，运算符大写，优先运算用括弧</a:t>
            </a:r>
            <a:endParaRPr lang="en-US" altLang="zh-CN" sz="240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zh-CN" altLang="en-US" sz="2400">
                <a:latin typeface="微软雅黑" panose="020B0503020204020204" pitchFamily="34" charset="-122"/>
                <a:ea typeface="微软雅黑" panose="020B0503020204020204" pitchFamily="34" charset="-122"/>
              </a:rPr>
              <a:t>如：</a:t>
            </a: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liver AND (fibrosis OR cirrhosis) </a:t>
            </a:r>
            <a:endParaRPr lang="zh-CN" altLang="en-US" sz="2400">
              <a:latin typeface="微软雅黑" panose="020B0503020204020204" pitchFamily="34" charset="-122"/>
              <a:ea typeface="微软雅黑" panose="020B0503020204020204" pitchFamily="34" charset="-122"/>
              <a:cs typeface="Times New Roman" panose="02020603050405020304" pitchFamily="18" charset="0"/>
            </a:endParaRPr>
          </a:p>
          <a:p>
            <a:pPr>
              <a:lnSpc>
                <a:spcPct val="90000"/>
              </a:lnSpc>
              <a:buFont typeface="Wingdings" panose="05000000000000000000" pitchFamily="2" charset="2"/>
              <a:buNone/>
            </a:pPr>
            <a:endParaRPr lang="en-US" altLang="zh-CN" sz="240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2.</a:t>
            </a:r>
            <a:r>
              <a:rPr lang="zh-CN" altLang="en-US" sz="2400">
                <a:latin typeface="微软雅黑" panose="020B0503020204020204" pitchFamily="34" charset="-122"/>
                <a:ea typeface="微软雅黑" panose="020B0503020204020204" pitchFamily="34" charset="-122"/>
              </a:rPr>
              <a:t>默认空格为</a:t>
            </a:r>
            <a:r>
              <a:rPr lang="en-US" altLang="zh-CN" sz="2400">
                <a:latin typeface="微软雅黑" panose="020B0503020204020204" pitchFamily="34" charset="-122"/>
                <a:ea typeface="微软雅黑" panose="020B0503020204020204" pitchFamily="34" charset="-122"/>
              </a:rPr>
              <a:t>AND</a:t>
            </a:r>
            <a:r>
              <a:rPr lang="zh-CN" altLang="en-US" sz="2400">
                <a:latin typeface="微软雅黑" panose="020B0503020204020204" pitchFamily="34" charset="-122"/>
                <a:ea typeface="微软雅黑" panose="020B0503020204020204" pitchFamily="34" charset="-122"/>
              </a:rPr>
              <a:t>运算，强迫词组用双引号</a:t>
            </a:r>
            <a:endParaRPr lang="en-US" altLang="zh-CN" sz="240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zh-CN" altLang="en-US" sz="2400">
                <a:latin typeface="微软雅黑" panose="020B0503020204020204" pitchFamily="34" charset="-122"/>
                <a:ea typeface="微软雅黑" panose="020B0503020204020204" pitchFamily="34" charset="-122"/>
              </a:rPr>
              <a:t>如：</a:t>
            </a:r>
            <a:r>
              <a:rPr lang="en-US" altLang="zh-CN" sz="2400">
                <a:latin typeface="微软雅黑" panose="020B0503020204020204" pitchFamily="34" charset="-122"/>
                <a:ea typeface="微软雅黑" panose="020B0503020204020204" pitchFamily="34" charset="-122"/>
              </a:rPr>
              <a:t> “Molecular targeted therapy”</a:t>
            </a:r>
            <a:endParaRPr lang="en-US" altLang="zh-CN" sz="240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endParaRPr lang="en-US" altLang="zh-CN" sz="240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3. * </a:t>
            </a:r>
            <a:r>
              <a:rPr lang="zh-CN" altLang="en-US" sz="2400">
                <a:latin typeface="微软雅黑" panose="020B0503020204020204" pitchFamily="34" charset="-122"/>
                <a:ea typeface="微软雅黑" panose="020B0503020204020204" pitchFamily="34" charset="-122"/>
              </a:rPr>
              <a:t>号可用作截词、？号可用作替代检索。</a:t>
            </a:r>
            <a:endParaRPr lang="en-US" altLang="zh-CN" sz="240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endParaRPr lang="en-US" altLang="zh-CN" sz="240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4.</a:t>
            </a:r>
            <a:r>
              <a:rPr lang="zh-CN" altLang="en-US" sz="2400">
                <a:latin typeface="微软雅黑" panose="020B0503020204020204" pitchFamily="34" charset="-122"/>
                <a:ea typeface="微软雅黑" panose="020B0503020204020204" pitchFamily="34" charset="-122"/>
              </a:rPr>
              <a:t>检索词大小写不敏感</a:t>
            </a:r>
            <a:endParaRPr lang="zh-CN" altLang="en-US" sz="240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endParaRPr lang="en-US" altLang="zh-CN" sz="240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5.</a:t>
            </a:r>
            <a:r>
              <a:rPr lang="zh-CN" altLang="en-US" sz="2400">
                <a:latin typeface="微软雅黑" panose="020B0503020204020204" pitchFamily="34" charset="-122"/>
                <a:ea typeface="微软雅黑" panose="020B0503020204020204" pitchFamily="34" charset="-122"/>
              </a:rPr>
              <a:t>支持临近检索（</a:t>
            </a:r>
            <a:r>
              <a:rPr lang="en-US" altLang="zh-CN" sz="2400">
                <a:latin typeface="微软雅黑" panose="020B0503020204020204" pitchFamily="34" charset="-122"/>
                <a:ea typeface="微软雅黑" panose="020B0503020204020204" pitchFamily="34" charset="-122"/>
              </a:rPr>
              <a:t>near</a:t>
            </a:r>
            <a:r>
              <a:rPr lang="zh-CN" altLang="en-US" sz="2400">
                <a:latin typeface="微软雅黑" panose="020B0503020204020204" pitchFamily="34" charset="-122"/>
                <a:ea typeface="微软雅黑" panose="020B0503020204020204" pitchFamily="34" charset="-122"/>
              </a:rPr>
              <a:t>）</a:t>
            </a:r>
            <a:endParaRPr lang="zh-CN" altLang="en-US" sz="2400">
              <a:latin typeface="微软雅黑" panose="020B0503020204020204" pitchFamily="34" charset="-122"/>
              <a:ea typeface="微软雅黑" panose="020B0503020204020204" pitchFamily="34" charset="-122"/>
            </a:endParaRPr>
          </a:p>
          <a:p>
            <a:pPr>
              <a:lnSpc>
                <a:spcPct val="90000"/>
              </a:lnSpc>
              <a:buFont typeface="Wingdings" panose="05000000000000000000" pitchFamily="2" charset="2"/>
              <a:buNone/>
            </a:pPr>
            <a:endParaRPr lang="zh-CN" altLang="en-US" sz="2400" b="1">
              <a:latin typeface="微软雅黑" panose="020B0503020204020204" pitchFamily="34" charset="-122"/>
              <a:ea typeface="微软雅黑" panose="020B0503020204020204" pitchFamily="34" charset="-122"/>
            </a:endParaRPr>
          </a:p>
        </p:txBody>
      </p:sp>
      <p:sp>
        <p:nvSpPr>
          <p:cNvPr id="44036" name="页脚占位符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4037"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9ACE4345-949D-4C5B-9D46-F01D335114AE}"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7171"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1E915AB1-F4AD-4B78-B308-60F28B97AFEF}" type="slidenum">
              <a:rPr lang="en-US" altLang="zh-CN" sz="1200" smtClean="0">
                <a:solidFill>
                  <a:srgbClr val="000000"/>
                </a:solidFill>
                <a:latin typeface="Arial Black" panose="020B0A04020102020204" pitchFamily="34" charset="0"/>
              </a:rPr>
            </a:fld>
            <a:endParaRPr lang="en-US" altLang="zh-CN" sz="1200">
              <a:solidFill>
                <a:srgbClr val="000000"/>
              </a:solidFill>
              <a:latin typeface="Arial Black" panose="020B0A04020102020204" pitchFamily="34" charset="0"/>
            </a:endParaRPr>
          </a:p>
        </p:txBody>
      </p:sp>
      <p:sp>
        <p:nvSpPr>
          <p:cNvPr id="7172" name="Rectangle 2"/>
          <p:cNvSpPr>
            <a:spLocks noGrp="1" noChangeArrowheads="1"/>
          </p:cNvSpPr>
          <p:nvPr>
            <p:ph type="title"/>
          </p:nvPr>
        </p:nvSpPr>
        <p:spPr>
          <a:xfrm>
            <a:off x="334963" y="260350"/>
            <a:ext cx="9361487" cy="914400"/>
          </a:xfrm>
        </p:spPr>
        <p:txBody>
          <a:bodyPr/>
          <a:lstStyle/>
          <a:p>
            <a:pPr algn="ctr" eaLnBrk="1" hangingPunct="1"/>
            <a:r>
              <a:rPr lang="zh-CN" altLang="en-US">
                <a:solidFill>
                  <a:schemeClr val="bg1"/>
                </a:solidFill>
                <a:latin typeface="微软雅黑" panose="020B0503020204020204" pitchFamily="34" charset="-122"/>
                <a:ea typeface="微软雅黑" panose="020B0503020204020204" pitchFamily="34" charset="-122"/>
              </a:rPr>
              <a:t>循证医学的先驱</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173" name="Rectangle 3"/>
          <p:cNvSpPr>
            <a:spLocks noGrp="1" noChangeArrowheads="1"/>
          </p:cNvSpPr>
          <p:nvPr>
            <p:ph type="body" idx="1"/>
          </p:nvPr>
        </p:nvSpPr>
        <p:spPr>
          <a:xfrm>
            <a:off x="4165600" y="1620838"/>
            <a:ext cx="3030538" cy="4230687"/>
          </a:xfrm>
        </p:spPr>
        <p:txBody>
          <a:bodyPr/>
          <a:lstStyle/>
          <a:p>
            <a:pPr marL="0" indent="0" eaLnBrk="1" hangingPunct="1">
              <a:spcBef>
                <a:spcPct val="50000"/>
              </a:spcBef>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Archie Cochrane</a:t>
            </a:r>
            <a:endParaRPr lang="en-US" altLang="zh-CN" sz="2400">
              <a:latin typeface="微软雅黑" panose="020B0503020204020204" pitchFamily="34" charset="-122"/>
              <a:ea typeface="微软雅黑" panose="020B0503020204020204" pitchFamily="34" charset="-122"/>
            </a:endParaRPr>
          </a:p>
          <a:p>
            <a:pPr marL="0" indent="0" eaLnBrk="1" hangingPunct="1">
              <a:spcBef>
                <a:spcPct val="50000"/>
              </a:spcBef>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rPr>
              <a:t>英国，</a:t>
            </a:r>
            <a:r>
              <a:rPr lang="en-US" altLang="zh-CN" sz="2400">
                <a:latin typeface="微软雅黑" panose="020B0503020204020204" pitchFamily="34" charset="-122"/>
                <a:ea typeface="微软雅黑" panose="020B0503020204020204" pitchFamily="34" charset="-122"/>
              </a:rPr>
              <a:t>1909-1988)</a:t>
            </a:r>
            <a:endParaRPr lang="en-US" altLang="zh-CN" sz="2400">
              <a:solidFill>
                <a:srgbClr val="EC4214"/>
              </a:solidFill>
              <a:latin typeface="微软雅黑" panose="020B0503020204020204" pitchFamily="34" charset="-122"/>
              <a:ea typeface="微软雅黑" panose="020B0503020204020204" pitchFamily="34" charset="-122"/>
            </a:endParaRPr>
          </a:p>
          <a:p>
            <a:pPr marL="0" indent="0" eaLnBrk="1" hangingPunct="1">
              <a:spcBef>
                <a:spcPct val="50000"/>
              </a:spcBef>
              <a:buFont typeface="Wingdings" panose="05000000000000000000" pitchFamily="2" charset="2"/>
              <a:buNone/>
            </a:pPr>
            <a:endParaRPr lang="en-US" altLang="zh-CN" sz="2400" b="1">
              <a:latin typeface="微软雅黑 Light" panose="020B0502040204020203" pitchFamily="34" charset="-122"/>
              <a:ea typeface="微软雅黑 Light" panose="020B0502040204020203" pitchFamily="34" charset="-122"/>
            </a:endParaRPr>
          </a:p>
          <a:p>
            <a:pPr marL="0" indent="0" eaLnBrk="1" hangingPunct="1">
              <a:lnSpc>
                <a:spcPct val="150000"/>
              </a:lnSpc>
              <a:spcBef>
                <a:spcPct val="0"/>
              </a:spcBef>
              <a:buFont typeface="Wingdings" panose="05000000000000000000" pitchFamily="2" charset="2"/>
              <a:buNone/>
            </a:pPr>
            <a:r>
              <a:rPr lang="en-US" altLang="zh-CN" sz="2400">
                <a:latin typeface="微软雅黑 Light" panose="020B0502040204020203" pitchFamily="34" charset="-122"/>
                <a:ea typeface="微软雅黑 Light" panose="020B0502040204020203" pitchFamily="34" charset="-122"/>
              </a:rPr>
              <a:t>1972 </a:t>
            </a:r>
            <a:r>
              <a:rPr lang="zh-CN" altLang="en-US" sz="2400">
                <a:latin typeface="微软雅黑 Light" panose="020B0502040204020203" pitchFamily="34" charset="-122"/>
                <a:ea typeface="微软雅黑 Light" panose="020B0502040204020203" pitchFamily="34" charset="-122"/>
              </a:rPr>
              <a:t>年</a:t>
            </a:r>
            <a:r>
              <a:rPr lang="en-US" altLang="zh-CN" sz="2400">
                <a:latin typeface="微软雅黑 Light" panose="020B0502040204020203" pitchFamily="34" charset="-122"/>
                <a:ea typeface="微软雅黑 Light" panose="020B0502040204020203" pitchFamily="34" charset="-122"/>
              </a:rPr>
              <a:t>, </a:t>
            </a:r>
            <a:r>
              <a:rPr lang="zh-CN" altLang="en-US" sz="2400">
                <a:latin typeface="微软雅黑 Light" panose="020B0502040204020203" pitchFamily="34" charset="-122"/>
                <a:ea typeface="微软雅黑 Light" panose="020B0502040204020203" pitchFamily="34" charset="-122"/>
              </a:rPr>
              <a:t>其力作</a:t>
            </a:r>
            <a:r>
              <a:rPr lang="en-US" altLang="zh-CN" sz="2400">
                <a:latin typeface="微软雅黑 Light" panose="020B0502040204020203" pitchFamily="34" charset="-122"/>
                <a:ea typeface="微软雅黑 Light" panose="020B0502040204020203" pitchFamily="34" charset="-122"/>
              </a:rPr>
              <a:t>《</a:t>
            </a:r>
            <a:r>
              <a:rPr lang="zh-CN" altLang="en-US" sz="2400">
                <a:latin typeface="微软雅黑 Light" panose="020B0502040204020203" pitchFamily="34" charset="-122"/>
                <a:ea typeface="微软雅黑 Light" panose="020B0502040204020203" pitchFamily="34" charset="-122"/>
              </a:rPr>
              <a:t>疗效与效益 </a:t>
            </a:r>
            <a:r>
              <a:rPr lang="en-US" altLang="zh-CN" sz="2400">
                <a:latin typeface="微软雅黑 Light" panose="020B0502040204020203" pitchFamily="34" charset="-122"/>
                <a:ea typeface="微软雅黑 Light" panose="020B0502040204020203" pitchFamily="34" charset="-122"/>
              </a:rPr>
              <a:t>: </a:t>
            </a:r>
            <a:r>
              <a:rPr lang="zh-CN" altLang="en-US" sz="2400">
                <a:latin typeface="微软雅黑 Light" panose="020B0502040204020203" pitchFamily="34" charset="-122"/>
                <a:ea typeface="微软雅黑 Light" panose="020B0502040204020203" pitchFamily="34" charset="-122"/>
              </a:rPr>
              <a:t>健康服务中的随机反映</a:t>
            </a:r>
            <a:r>
              <a:rPr lang="en-US" altLang="zh-CN" sz="2400">
                <a:latin typeface="微软雅黑 Light" panose="020B0502040204020203" pitchFamily="34" charset="-122"/>
                <a:ea typeface="微软雅黑 Light" panose="020B0502040204020203" pitchFamily="34" charset="-122"/>
              </a:rPr>
              <a:t>》</a:t>
            </a:r>
            <a:r>
              <a:rPr lang="zh-CN" altLang="en-US" sz="2400">
                <a:latin typeface="微软雅黑 Light" panose="020B0502040204020203" pitchFamily="34" charset="-122"/>
                <a:ea typeface="微软雅黑 Light" panose="020B0502040204020203" pitchFamily="34" charset="-122"/>
              </a:rPr>
              <a:t>问世。这部经典巨著催生了循证医学的诞生。</a:t>
            </a:r>
            <a:endParaRPr lang="en-US" altLang="zh-CN" sz="2400">
              <a:latin typeface="微软雅黑 Light" panose="020B0502040204020203" pitchFamily="34" charset="-122"/>
              <a:ea typeface="微软雅黑 Light" panose="020B0502040204020203" pitchFamily="34" charset="-122"/>
            </a:endParaRPr>
          </a:p>
          <a:p>
            <a:pPr marL="0" indent="0" eaLnBrk="1" hangingPunct="1">
              <a:spcBef>
                <a:spcPct val="50000"/>
              </a:spcBef>
              <a:buFont typeface="Wingdings" panose="05000000000000000000" pitchFamily="2" charset="2"/>
              <a:buNone/>
            </a:pPr>
            <a:endParaRPr lang="en-US" altLang="zh-CN" sz="2400">
              <a:solidFill>
                <a:srgbClr val="EC4214"/>
              </a:solidFill>
              <a:latin typeface="微软雅黑" panose="020B0503020204020204" pitchFamily="34" charset="-122"/>
              <a:ea typeface="微软雅黑" panose="020B0503020204020204" pitchFamily="34" charset="-122"/>
            </a:endParaRPr>
          </a:p>
          <a:p>
            <a:pPr marL="0" indent="0" eaLnBrk="1" hangingPunct="1">
              <a:spcBef>
                <a:spcPct val="50000"/>
              </a:spcBef>
              <a:buFont typeface="Wingdings" panose="05000000000000000000" pitchFamily="2" charset="2"/>
              <a:buNone/>
            </a:pPr>
            <a:endParaRPr lang="en-US" altLang="zh-CN" sz="2400">
              <a:solidFill>
                <a:srgbClr val="EC4214"/>
              </a:solidFill>
              <a:latin typeface="微软雅黑" panose="020B0503020204020204" pitchFamily="34" charset="-122"/>
              <a:ea typeface="微软雅黑" panose="020B0503020204020204" pitchFamily="34" charset="-122"/>
            </a:endParaRPr>
          </a:p>
          <a:p>
            <a:pPr marL="0" indent="0" eaLnBrk="1" hangingPunct="1">
              <a:spcBef>
                <a:spcPct val="50000"/>
              </a:spcBef>
              <a:buFont typeface="Wingdings" panose="05000000000000000000" pitchFamily="2" charset="2"/>
              <a:buNone/>
            </a:pPr>
            <a:endParaRPr lang="zh-CN" altLang="en-US" sz="2400">
              <a:solidFill>
                <a:srgbClr val="EC4214"/>
              </a:solidFill>
              <a:latin typeface="微软雅黑" panose="020B0503020204020204" pitchFamily="34" charset="-122"/>
              <a:ea typeface="微软雅黑" panose="020B0503020204020204" pitchFamily="34" charset="-122"/>
            </a:endParaRPr>
          </a:p>
        </p:txBody>
      </p:sp>
      <p:pic>
        <p:nvPicPr>
          <p:cNvPr id="7174"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55688" y="1620838"/>
            <a:ext cx="2951162"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图片 1"/>
          <p:cNvPicPr>
            <a:picLocks noChangeAspect="1"/>
          </p:cNvPicPr>
          <p:nvPr/>
        </p:nvPicPr>
        <p:blipFill>
          <a:blip r:embed="rId2">
            <a:extLst>
              <a:ext uri="{28A0092B-C50C-407E-A947-70E740481C1C}">
                <a14:useLocalDpi xmlns:a14="http://schemas.microsoft.com/office/drawing/2010/main" val="0"/>
              </a:ext>
            </a:extLst>
          </a:blip>
          <a:srcRect l="32233" t="10484" r="35265" b="5151"/>
          <a:stretch>
            <a:fillRect/>
          </a:stretch>
        </p:blipFill>
        <p:spPr bwMode="auto">
          <a:xfrm>
            <a:off x="7196138" y="1620838"/>
            <a:ext cx="2898775" cy="423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8"/>
          <p:cNvSpPr>
            <a:spLocks noGrp="1" noChangeArrowheads="1"/>
          </p:cNvSpPr>
          <p:nvPr>
            <p:ph type="title"/>
          </p:nvPr>
        </p:nvSpPr>
        <p:spPr>
          <a:xfrm>
            <a:off x="334963" y="260350"/>
            <a:ext cx="9361487" cy="914400"/>
          </a:xfrm>
        </p:spPr>
        <p:txBody>
          <a:bodyPr/>
          <a:lstStyle/>
          <a:p>
            <a:pPr eaLnBrk="1" hangingPunct="1"/>
            <a:r>
              <a:rPr lang="en-US" altLang="zh-CN" sz="3200">
                <a:latin typeface="微软雅黑" panose="020B0503020204020204" pitchFamily="34" charset="-122"/>
                <a:ea typeface="微软雅黑" panose="020B0503020204020204" pitchFamily="34" charset="-122"/>
              </a:rPr>
              <a:t>Search</a:t>
            </a:r>
            <a:r>
              <a:rPr lang="zh-CN" altLang="en-US" sz="3200">
                <a:latin typeface="微软雅黑" panose="020B0503020204020204" pitchFamily="34" charset="-122"/>
                <a:ea typeface="微软雅黑" panose="020B0503020204020204" pitchFamily="34" charset="-122"/>
              </a:rPr>
              <a:t>：经皮冠状动脉介入治疗急性心肌梗死</a:t>
            </a:r>
            <a:endParaRPr lang="zh-CN" altLang="en-US" sz="3200">
              <a:latin typeface="微软雅黑" panose="020B0503020204020204" pitchFamily="34" charset="-122"/>
              <a:ea typeface="微软雅黑" panose="020B0503020204020204" pitchFamily="34" charset="-122"/>
            </a:endParaRPr>
          </a:p>
        </p:txBody>
      </p:sp>
      <p:sp>
        <p:nvSpPr>
          <p:cNvPr id="45059"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5060"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D0076560-C788-4F2F-A842-44B0D6DB1BE2}"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grpSp>
        <p:nvGrpSpPr>
          <p:cNvPr id="45061" name="组合 6"/>
          <p:cNvGrpSpPr/>
          <p:nvPr/>
        </p:nvGrpSpPr>
        <p:grpSpPr bwMode="auto">
          <a:xfrm>
            <a:off x="911225" y="1484313"/>
            <a:ext cx="9067800" cy="4687887"/>
            <a:chOff x="911424" y="1484784"/>
            <a:chExt cx="9066892" cy="4686624"/>
          </a:xfrm>
        </p:grpSpPr>
        <p:pic>
          <p:nvPicPr>
            <p:cNvPr id="45062" name="图片 5"/>
            <p:cNvPicPr>
              <a:picLocks noChangeAspect="1"/>
            </p:cNvPicPr>
            <p:nvPr/>
          </p:nvPicPr>
          <p:blipFill>
            <a:blip r:embed="rId1">
              <a:extLst>
                <a:ext uri="{28A0092B-C50C-407E-A947-70E740481C1C}">
                  <a14:useLocalDpi xmlns:a14="http://schemas.microsoft.com/office/drawing/2010/main" val="0"/>
                </a:ext>
              </a:extLst>
            </a:blip>
            <a:srcRect l="19180" r="21225"/>
            <a:stretch>
              <a:fillRect/>
            </a:stretch>
          </p:blipFill>
          <p:spPr bwMode="auto">
            <a:xfrm>
              <a:off x="911424" y="1484784"/>
              <a:ext cx="9048413" cy="46866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3" name="AutoShape 4"/>
            <p:cNvSpPr>
              <a:spLocks noChangeArrowheads="1"/>
            </p:cNvSpPr>
            <p:nvPr/>
          </p:nvSpPr>
          <p:spPr bwMode="auto">
            <a:xfrm>
              <a:off x="4503168" y="3579044"/>
              <a:ext cx="1823020" cy="444574"/>
            </a:xfrm>
            <a:prstGeom prst="wedgeRectCallout">
              <a:avLst>
                <a:gd name="adj1" fmla="val -37773"/>
                <a:gd name="adj2" fmla="val -106167"/>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输入检索词</a:t>
              </a:r>
              <a:endParaRPr kumimoji="1" lang="zh-CN" altLang="en-US" sz="2000">
                <a:latin typeface="楷体_GB2312" pitchFamily="49" charset="-122"/>
                <a:ea typeface="楷体_GB2312" pitchFamily="49" charset="-122"/>
              </a:endParaRPr>
            </a:p>
          </p:txBody>
        </p:sp>
        <p:sp>
          <p:nvSpPr>
            <p:cNvPr id="45064" name="AutoShape 14"/>
            <p:cNvSpPr>
              <a:spLocks noChangeArrowheads="1"/>
            </p:cNvSpPr>
            <p:nvPr/>
          </p:nvSpPr>
          <p:spPr bwMode="auto">
            <a:xfrm>
              <a:off x="1847528" y="4077072"/>
              <a:ext cx="1243013" cy="735013"/>
            </a:xfrm>
            <a:prstGeom prst="wedgeRectCallout">
              <a:avLst>
                <a:gd name="adj1" fmla="val -32394"/>
                <a:gd name="adj2" fmla="val 68403"/>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lang="zh-CN" altLang="en-US" sz="1800"/>
                <a:t>可进一步筛选记录</a:t>
              </a:r>
              <a:endParaRPr lang="zh-CN" altLang="en-US" sz="1800"/>
            </a:p>
          </p:txBody>
        </p:sp>
        <p:sp>
          <p:nvSpPr>
            <p:cNvPr id="45065" name="AutoShape 9"/>
            <p:cNvSpPr>
              <a:spLocks noChangeArrowheads="1"/>
            </p:cNvSpPr>
            <p:nvPr/>
          </p:nvSpPr>
          <p:spPr bwMode="auto">
            <a:xfrm>
              <a:off x="6240016" y="4812085"/>
              <a:ext cx="2298700" cy="403225"/>
            </a:xfrm>
            <a:prstGeom prst="wedgeRectCallout">
              <a:avLst>
                <a:gd name="adj1" fmla="val -34815"/>
                <a:gd name="adj2" fmla="val 84583"/>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点击篇名获取摘要</a:t>
              </a:r>
              <a:endParaRPr kumimoji="1" lang="zh-CN" altLang="en-US" sz="2000">
                <a:latin typeface="楷体_GB2312" pitchFamily="49" charset="-122"/>
                <a:ea typeface="楷体_GB2312" pitchFamily="49" charset="-122"/>
              </a:endParaRPr>
            </a:p>
          </p:txBody>
        </p:sp>
        <p:sp>
          <p:nvSpPr>
            <p:cNvPr id="45066" name="圆角矩形 3"/>
            <p:cNvSpPr>
              <a:spLocks noChangeArrowheads="1"/>
            </p:cNvSpPr>
            <p:nvPr/>
          </p:nvSpPr>
          <p:spPr bwMode="auto">
            <a:xfrm>
              <a:off x="8970204" y="3597633"/>
              <a:ext cx="1008112" cy="325437"/>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45067" name="圆角矩形 14"/>
            <p:cNvSpPr>
              <a:spLocks noChangeArrowheads="1"/>
            </p:cNvSpPr>
            <p:nvPr/>
          </p:nvSpPr>
          <p:spPr bwMode="auto">
            <a:xfrm>
              <a:off x="1313926" y="3113907"/>
              <a:ext cx="3942572" cy="329630"/>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45068" name="AutoShape 4"/>
            <p:cNvSpPr>
              <a:spLocks noChangeArrowheads="1"/>
            </p:cNvSpPr>
            <p:nvPr/>
          </p:nvSpPr>
          <p:spPr bwMode="auto">
            <a:xfrm>
              <a:off x="8070125" y="2870064"/>
              <a:ext cx="1334950" cy="444574"/>
            </a:xfrm>
            <a:prstGeom prst="wedgeRectCallout">
              <a:avLst>
                <a:gd name="adj1" fmla="val 31324"/>
                <a:gd name="adj2" fmla="val 95315"/>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执行检索</a:t>
              </a:r>
              <a:endParaRPr kumimoji="1" lang="zh-CN" altLang="en-US" sz="2000">
                <a:latin typeface="楷体_GB2312" pitchFamily="49" charset="-122"/>
                <a:ea typeface="楷体_GB2312" pitchFamily="49" charset="-122"/>
              </a:endParaRPr>
            </a:p>
          </p:txBody>
        </p:sp>
      </p:gr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a:xfrm>
            <a:off x="334963" y="260350"/>
            <a:ext cx="9361487" cy="914400"/>
          </a:xfrm>
        </p:spPr>
        <p:txBody>
          <a:bodyPr/>
          <a:lstStyle/>
          <a:p>
            <a:r>
              <a:rPr lang="zh-CN" altLang="en-US"/>
              <a:t>摘要</a:t>
            </a:r>
            <a:endParaRPr lang="zh-CN" altLang="en-US"/>
          </a:p>
        </p:txBody>
      </p:sp>
      <p:sp>
        <p:nvSpPr>
          <p:cNvPr id="46083"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6084"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90063944-8D7A-4B8D-8800-81DBBD2100B9}"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grpSp>
        <p:nvGrpSpPr>
          <p:cNvPr id="46085" name="组合 11"/>
          <p:cNvGrpSpPr/>
          <p:nvPr/>
        </p:nvGrpSpPr>
        <p:grpSpPr bwMode="auto">
          <a:xfrm>
            <a:off x="911225" y="1557338"/>
            <a:ext cx="9145588" cy="4248150"/>
            <a:chOff x="911424" y="1556792"/>
            <a:chExt cx="9145016" cy="4248473"/>
          </a:xfrm>
        </p:grpSpPr>
        <p:grpSp>
          <p:nvGrpSpPr>
            <p:cNvPr id="46086" name="组合 9"/>
            <p:cNvGrpSpPr/>
            <p:nvPr/>
          </p:nvGrpSpPr>
          <p:grpSpPr bwMode="auto">
            <a:xfrm>
              <a:off x="911424" y="1556792"/>
              <a:ext cx="9145016" cy="4248473"/>
              <a:chOff x="911424" y="1556792"/>
              <a:chExt cx="9145016" cy="4248473"/>
            </a:xfrm>
          </p:grpSpPr>
          <p:pic>
            <p:nvPicPr>
              <p:cNvPr id="46088" name="图片 6"/>
              <p:cNvPicPr>
                <a:picLocks noChangeAspect="1"/>
              </p:cNvPicPr>
              <p:nvPr/>
            </p:nvPicPr>
            <p:blipFill>
              <a:blip r:embed="rId1">
                <a:extLst>
                  <a:ext uri="{28A0092B-C50C-407E-A947-70E740481C1C}">
                    <a14:useLocalDpi xmlns:a14="http://schemas.microsoft.com/office/drawing/2010/main" val="0"/>
                  </a:ext>
                </a:extLst>
              </a:blip>
              <a:srcRect l="12846" t="9789" r="15585" b="3758"/>
              <a:stretch>
                <a:fillRect/>
              </a:stretch>
            </p:blipFill>
            <p:spPr bwMode="auto">
              <a:xfrm>
                <a:off x="911424" y="1556792"/>
                <a:ext cx="9145016" cy="42484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9" name="圆角矩形 8"/>
              <p:cNvSpPr>
                <a:spLocks noChangeArrowheads="1"/>
              </p:cNvSpPr>
              <p:nvPr/>
            </p:nvSpPr>
            <p:spPr bwMode="auto">
              <a:xfrm>
                <a:off x="7392144" y="2276872"/>
                <a:ext cx="936104" cy="216024"/>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
          <p:nvSpPr>
            <p:cNvPr id="46087" name="AutoShape 4"/>
            <p:cNvSpPr>
              <a:spLocks noChangeArrowheads="1"/>
            </p:cNvSpPr>
            <p:nvPr/>
          </p:nvSpPr>
          <p:spPr bwMode="auto">
            <a:xfrm>
              <a:off x="7968208" y="2640732"/>
              <a:ext cx="1368152" cy="381000"/>
            </a:xfrm>
            <a:prstGeom prst="wedgeRectCallout">
              <a:avLst>
                <a:gd name="adj1" fmla="val -37773"/>
                <a:gd name="adj2" fmla="val -106167"/>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获取全文</a:t>
              </a:r>
              <a:endParaRPr kumimoji="1" lang="zh-CN" altLang="en-US" sz="2000">
                <a:latin typeface="楷体_GB2312" pitchFamily="49" charset="-122"/>
                <a:ea typeface="楷体_GB2312" pitchFamily="49" charset="-122"/>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内容占位符 4"/>
          <p:cNvPicPr>
            <a:picLocks noGrp="1" noChangeAspect="1"/>
          </p:cNvPicPr>
          <p:nvPr>
            <p:ph sz="half" idx="1"/>
          </p:nvPr>
        </p:nvPicPr>
        <p:blipFill>
          <a:blip r:embed="rId1">
            <a:extLst>
              <a:ext uri="{28A0092B-C50C-407E-A947-70E740481C1C}">
                <a14:useLocalDpi xmlns:a14="http://schemas.microsoft.com/office/drawing/2010/main" val="0"/>
              </a:ext>
            </a:extLst>
          </a:blip>
          <a:srcRect l="28307" t="4811" r="30002" b="3778"/>
          <a:stretch>
            <a:fillRect/>
          </a:stretch>
        </p:blipFill>
        <p:spPr>
          <a:xfrm>
            <a:off x="839788" y="1430338"/>
            <a:ext cx="4464050" cy="4565650"/>
          </a:xfrm>
          <a:ln>
            <a:solidFill>
              <a:schemeClr val="tx1"/>
            </a:solidFill>
            <a:miter lim="800000"/>
            <a:headEnd/>
            <a:tailEnd/>
          </a:ln>
        </p:spPr>
      </p:pic>
      <p:sp>
        <p:nvSpPr>
          <p:cNvPr id="47107" name="标题 1"/>
          <p:cNvSpPr>
            <a:spLocks noGrp="1"/>
          </p:cNvSpPr>
          <p:nvPr>
            <p:ph type="title"/>
          </p:nvPr>
        </p:nvSpPr>
        <p:spPr/>
        <p:txBody>
          <a:bodyPr/>
          <a:lstStyle/>
          <a:p>
            <a:r>
              <a:rPr lang="zh-CN" altLang="en-US">
                <a:latin typeface="微软雅黑" panose="020B0503020204020204" pitchFamily="34" charset="-122"/>
                <a:ea typeface="微软雅黑" panose="020B0503020204020204" pitchFamily="34" charset="-122"/>
              </a:rPr>
              <a:t>全文</a:t>
            </a:r>
            <a:endParaRPr lang="zh-CN" altLang="en-US">
              <a:latin typeface="微软雅黑" panose="020B0503020204020204" pitchFamily="34" charset="-122"/>
              <a:ea typeface="微软雅黑" panose="020B0503020204020204" pitchFamily="34" charset="-122"/>
            </a:endParaRPr>
          </a:p>
        </p:txBody>
      </p:sp>
      <p:pic>
        <p:nvPicPr>
          <p:cNvPr id="47108" name="内容占位符 5"/>
          <p:cNvPicPr>
            <a:picLocks noGrp="1" noChangeAspect="1"/>
          </p:cNvPicPr>
          <p:nvPr>
            <p:ph sz="half" idx="2"/>
          </p:nvPr>
        </p:nvPicPr>
        <p:blipFill>
          <a:blip r:embed="rId2">
            <a:extLst>
              <a:ext uri="{28A0092B-C50C-407E-A947-70E740481C1C}">
                <a14:useLocalDpi xmlns:a14="http://schemas.microsoft.com/office/drawing/2010/main" val="0"/>
              </a:ext>
            </a:extLst>
          </a:blip>
          <a:srcRect l="24443" r="24138"/>
          <a:stretch>
            <a:fillRect/>
          </a:stretch>
        </p:blipFill>
        <p:spPr>
          <a:xfrm>
            <a:off x="5580063" y="1430338"/>
            <a:ext cx="4116387" cy="4565650"/>
          </a:xfrm>
          <a:ln>
            <a:solidFill>
              <a:schemeClr val="tx1"/>
            </a:solidFill>
            <a:miter lim="800000"/>
            <a:headEnd/>
            <a:tailEnd/>
          </a:ln>
        </p:spPr>
      </p:pic>
      <p:sp>
        <p:nvSpPr>
          <p:cNvPr id="47109"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7110"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07F67460-CF5B-4FC2-BB33-F351B1413403}"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内容占位符 9"/>
          <p:cNvPicPr>
            <a:picLocks noGrp="1" noChangeAspect="1"/>
          </p:cNvPicPr>
          <p:nvPr>
            <p:ph idx="1"/>
          </p:nvPr>
        </p:nvPicPr>
        <p:blipFill>
          <a:blip r:embed="rId1" cstate="print">
            <a:extLst>
              <a:ext uri="{28A0092B-C50C-407E-A947-70E740481C1C}">
                <a14:useLocalDpi xmlns:a14="http://schemas.microsoft.com/office/drawing/2010/main" val="0"/>
              </a:ext>
            </a:extLst>
          </a:blip>
          <a:srcRect l="13341" r="15175"/>
          <a:stretch>
            <a:fillRect/>
          </a:stretch>
        </p:blipFill>
        <p:spPr>
          <a:xfrm>
            <a:off x="911225" y="1501775"/>
            <a:ext cx="5616575" cy="4419600"/>
          </a:xfrm>
        </p:spPr>
      </p:pic>
      <p:sp>
        <p:nvSpPr>
          <p:cNvPr id="48131" name="标题 7"/>
          <p:cNvSpPr>
            <a:spLocks noGrp="1"/>
          </p:cNvSpPr>
          <p:nvPr>
            <p:ph type="title"/>
          </p:nvPr>
        </p:nvSpPr>
        <p:spPr>
          <a:xfrm>
            <a:off x="334963" y="260350"/>
            <a:ext cx="9361487" cy="914400"/>
          </a:xfrm>
        </p:spPr>
        <p:txBody>
          <a:bodyPr/>
          <a:lstStyle/>
          <a:p>
            <a:r>
              <a:rPr lang="zh-CN" altLang="en-US"/>
              <a:t>选中文献导入</a:t>
            </a:r>
            <a:r>
              <a:rPr lang="en-US" altLang="zh-CN"/>
              <a:t>EndNote</a:t>
            </a:r>
            <a:endParaRPr lang="zh-CN" altLang="en-US"/>
          </a:p>
        </p:txBody>
      </p:sp>
      <p:sp>
        <p:nvSpPr>
          <p:cNvPr id="48132" name="页脚占位符 5"/>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8133" name="灯片编号占位符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5FE15BD3-9D02-4687-A3CB-4DE337043D80}"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grpSp>
        <p:nvGrpSpPr>
          <p:cNvPr id="48134" name="组合 17"/>
          <p:cNvGrpSpPr/>
          <p:nvPr/>
        </p:nvGrpSpPr>
        <p:grpSpPr bwMode="auto">
          <a:xfrm>
            <a:off x="2495550" y="2492375"/>
            <a:ext cx="7416800" cy="3222625"/>
            <a:chOff x="2495600" y="2510678"/>
            <a:chExt cx="7416824" cy="3222578"/>
          </a:xfrm>
        </p:grpSpPr>
        <p:pic>
          <p:nvPicPr>
            <p:cNvPr id="48135" name="图片 10"/>
            <p:cNvPicPr>
              <a:picLocks noChangeAspect="1"/>
            </p:cNvPicPr>
            <p:nvPr/>
          </p:nvPicPr>
          <p:blipFill>
            <a:blip r:embed="rId2">
              <a:extLst>
                <a:ext uri="{28A0092B-C50C-407E-A947-70E740481C1C}">
                  <a14:useLocalDpi xmlns:a14="http://schemas.microsoft.com/office/drawing/2010/main" val="0"/>
                </a:ext>
              </a:extLst>
            </a:blip>
            <a:srcRect l="22380" t="25220" r="21687" b="19827"/>
            <a:stretch>
              <a:fillRect/>
            </a:stretch>
          </p:blipFill>
          <p:spPr bwMode="auto">
            <a:xfrm>
              <a:off x="4439816" y="2708920"/>
              <a:ext cx="5472608"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圆角矩形 8"/>
            <p:cNvSpPr>
              <a:spLocks noChangeArrowheads="1"/>
            </p:cNvSpPr>
            <p:nvPr/>
          </p:nvSpPr>
          <p:spPr bwMode="auto">
            <a:xfrm>
              <a:off x="2986318" y="2510678"/>
              <a:ext cx="936163" cy="216008"/>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48137" name="圆角矩形 8"/>
            <p:cNvSpPr>
              <a:spLocks noChangeArrowheads="1"/>
            </p:cNvSpPr>
            <p:nvPr/>
          </p:nvSpPr>
          <p:spPr bwMode="auto">
            <a:xfrm>
              <a:off x="4943871" y="3789040"/>
              <a:ext cx="720081" cy="288032"/>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48138" name="圆角矩形 8"/>
            <p:cNvSpPr>
              <a:spLocks noChangeArrowheads="1"/>
            </p:cNvSpPr>
            <p:nvPr/>
          </p:nvSpPr>
          <p:spPr bwMode="auto">
            <a:xfrm>
              <a:off x="7822355" y="5373216"/>
              <a:ext cx="2018061" cy="288032"/>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48139" name="圆角矩形 8"/>
            <p:cNvSpPr>
              <a:spLocks noChangeArrowheads="1"/>
            </p:cNvSpPr>
            <p:nvPr/>
          </p:nvSpPr>
          <p:spPr bwMode="auto">
            <a:xfrm>
              <a:off x="2495600" y="2924944"/>
              <a:ext cx="288033" cy="1512168"/>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p:cNvSpPr>
          <p:nvPr>
            <p:ph type="title"/>
          </p:nvPr>
        </p:nvSpPr>
        <p:spPr>
          <a:xfrm>
            <a:off x="334963" y="260350"/>
            <a:ext cx="9361487" cy="914400"/>
          </a:xfrm>
        </p:spPr>
        <p:txBody>
          <a:bodyPr/>
          <a:lstStyle/>
          <a:p>
            <a:r>
              <a:rPr lang="en-US" altLang="zh-CN"/>
              <a:t>Search Manager</a:t>
            </a:r>
            <a:r>
              <a:rPr lang="zh-CN" altLang="en-US"/>
              <a:t>：检索管理器</a:t>
            </a:r>
            <a:endParaRPr lang="zh-CN" altLang="en-US"/>
          </a:p>
        </p:txBody>
      </p:sp>
      <p:sp>
        <p:nvSpPr>
          <p:cNvPr id="49155"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49156"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AD024F23-78DA-48BC-9123-1BE45B01D651}"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grpSp>
        <p:nvGrpSpPr>
          <p:cNvPr id="49157" name="组合 2"/>
          <p:cNvGrpSpPr/>
          <p:nvPr/>
        </p:nvGrpSpPr>
        <p:grpSpPr bwMode="auto">
          <a:xfrm>
            <a:off x="1200150" y="1628775"/>
            <a:ext cx="8496300" cy="4464050"/>
            <a:chOff x="1199456" y="1628800"/>
            <a:chExt cx="8496994" cy="4464496"/>
          </a:xfrm>
        </p:grpSpPr>
        <p:pic>
          <p:nvPicPr>
            <p:cNvPr id="49158" name="图片 1"/>
            <p:cNvPicPr>
              <a:picLocks noChangeAspect="1"/>
            </p:cNvPicPr>
            <p:nvPr/>
          </p:nvPicPr>
          <p:blipFill>
            <a:blip r:embed="rId1">
              <a:extLst>
                <a:ext uri="{28A0092B-C50C-407E-A947-70E740481C1C}">
                  <a14:useLocalDpi xmlns:a14="http://schemas.microsoft.com/office/drawing/2010/main" val="0"/>
                </a:ext>
              </a:extLst>
            </a:blip>
            <a:srcRect l="18219" t="8997" r="18011" b="31619"/>
            <a:stretch>
              <a:fillRect/>
            </a:stretch>
          </p:blipFill>
          <p:spPr bwMode="auto">
            <a:xfrm>
              <a:off x="1199456" y="1628800"/>
              <a:ext cx="8496994" cy="44644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9" name="AutoShape 4"/>
            <p:cNvSpPr>
              <a:spLocks noChangeArrowheads="1"/>
            </p:cNvSpPr>
            <p:nvPr/>
          </p:nvSpPr>
          <p:spPr bwMode="auto">
            <a:xfrm>
              <a:off x="2351087" y="4581128"/>
              <a:ext cx="3744913" cy="720676"/>
            </a:xfrm>
            <a:prstGeom prst="wedgeRectCallout">
              <a:avLst>
                <a:gd name="adj1" fmla="val 39185"/>
                <a:gd name="adj2" fmla="val -99259"/>
              </a:avLst>
            </a:prstGeom>
            <a:solidFill>
              <a:srgbClr val="FF9900"/>
            </a:solidFill>
            <a:ln w="9525">
              <a:solidFill>
                <a:schemeClr val="tx1"/>
              </a:solidFill>
              <a:miter lim="800000"/>
            </a:ln>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a:latin typeface="楷体_GB2312" pitchFamily="49" charset="-122"/>
                  <a:ea typeface="楷体_GB2312" pitchFamily="49" charset="-122"/>
                </a:rPr>
                <a:t>检索历史，可展开浏览编辑旧的检索式，也可添加新的检索。</a:t>
              </a:r>
              <a:endParaRPr kumimoji="1" lang="zh-CN" altLang="en-US" sz="2000">
                <a:latin typeface="楷体_GB2312" pitchFamily="49" charset="-122"/>
                <a:ea typeface="楷体_GB2312" pitchFamily="49" charset="-122"/>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0179"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CA928632-7BE2-4947-934B-055885DC156A}"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50180" name="Rectangle 6"/>
          <p:cNvSpPr>
            <a:spLocks noChangeArrowheads="1"/>
          </p:cNvSpPr>
          <p:nvPr/>
        </p:nvSpPr>
        <p:spPr bwMode="auto">
          <a:xfrm>
            <a:off x="282575" y="252413"/>
            <a:ext cx="95996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en-US" altLang="zh-CN" b="0">
                <a:solidFill>
                  <a:schemeClr val="tx2"/>
                </a:solidFill>
                <a:latin typeface="微软雅黑" panose="020B0503020204020204" pitchFamily="34" charset="-122"/>
                <a:ea typeface="微软雅黑" panose="020B0503020204020204" pitchFamily="34" charset="-122"/>
              </a:rPr>
              <a:t>Medical Terms</a:t>
            </a:r>
            <a:r>
              <a:rPr lang="zh-CN" altLang="en-US" b="0">
                <a:solidFill>
                  <a:schemeClr val="tx2"/>
                </a:solidFill>
                <a:latin typeface="微软雅黑" panose="020B0503020204020204" pitchFamily="34" charset="-122"/>
                <a:ea typeface="微软雅黑" panose="020B0503020204020204" pitchFamily="34" charset="-122"/>
              </a:rPr>
              <a:t>：新冠肺炎的药物治疗</a:t>
            </a:r>
            <a:endParaRPr lang="zh-CN" altLang="en-US" b="0">
              <a:solidFill>
                <a:schemeClr val="tx2"/>
              </a:solidFill>
              <a:latin typeface="微软雅黑" panose="020B0503020204020204" pitchFamily="34" charset="-122"/>
              <a:ea typeface="微软雅黑" panose="020B0503020204020204" pitchFamily="34" charset="-122"/>
            </a:endParaRPr>
          </a:p>
        </p:txBody>
      </p:sp>
      <p:grpSp>
        <p:nvGrpSpPr>
          <p:cNvPr id="50181" name="组合 3"/>
          <p:cNvGrpSpPr/>
          <p:nvPr/>
        </p:nvGrpSpPr>
        <p:grpSpPr bwMode="auto">
          <a:xfrm>
            <a:off x="1576388" y="1658938"/>
            <a:ext cx="7777162" cy="4032250"/>
            <a:chOff x="1576084" y="1658725"/>
            <a:chExt cx="7776864" cy="4032448"/>
          </a:xfrm>
        </p:grpSpPr>
        <p:pic>
          <p:nvPicPr>
            <p:cNvPr id="50183" name="图片 1"/>
            <p:cNvPicPr>
              <a:picLocks noChangeAspect="1"/>
            </p:cNvPicPr>
            <p:nvPr/>
          </p:nvPicPr>
          <p:blipFill>
            <a:blip r:embed="rId1">
              <a:extLst>
                <a:ext uri="{28A0092B-C50C-407E-A947-70E740481C1C}">
                  <a14:useLocalDpi xmlns:a14="http://schemas.microsoft.com/office/drawing/2010/main" val="0"/>
                </a:ext>
              </a:extLst>
            </a:blip>
            <a:srcRect l="11610" r="14220"/>
            <a:stretch>
              <a:fillRect/>
            </a:stretch>
          </p:blipFill>
          <p:spPr bwMode="auto">
            <a:xfrm>
              <a:off x="1576084" y="1658725"/>
              <a:ext cx="7776864" cy="4032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4" name="圆角矩形 2"/>
            <p:cNvSpPr>
              <a:spLocks noChangeArrowheads="1"/>
            </p:cNvSpPr>
            <p:nvPr/>
          </p:nvSpPr>
          <p:spPr bwMode="auto">
            <a:xfrm>
              <a:off x="6849864" y="4725144"/>
              <a:ext cx="2353072" cy="787721"/>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50185" name="圆角矩形 3"/>
            <p:cNvSpPr>
              <a:spLocks noChangeArrowheads="1"/>
            </p:cNvSpPr>
            <p:nvPr/>
          </p:nvSpPr>
          <p:spPr bwMode="auto">
            <a:xfrm>
              <a:off x="1906224" y="2750302"/>
              <a:ext cx="5750499" cy="328214"/>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
        <p:nvSpPr>
          <p:cNvPr id="50182" name="矩形 12"/>
          <p:cNvSpPr>
            <a:spLocks noChangeArrowheads="1"/>
          </p:cNvSpPr>
          <p:nvPr/>
        </p:nvSpPr>
        <p:spPr bwMode="auto">
          <a:xfrm>
            <a:off x="1339850" y="5883275"/>
            <a:ext cx="1476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rgbClr val="000000"/>
                </a:solidFill>
                <a:latin typeface="Calibri" panose="020F0502020204030204" pitchFamily="34" charset="0"/>
              </a:rPr>
              <a:t>截屏日期：</a:t>
            </a:r>
            <a:r>
              <a:rPr lang="en-US" altLang="zh-CN" sz="1000">
                <a:solidFill>
                  <a:srgbClr val="000000"/>
                </a:solidFill>
                <a:latin typeface="Calibri" panose="020F0502020204030204" pitchFamily="34" charset="0"/>
              </a:rPr>
              <a:t>2021</a:t>
            </a:r>
            <a:r>
              <a:rPr lang="zh-CN" altLang="en-US" sz="1000">
                <a:solidFill>
                  <a:srgbClr val="000000"/>
                </a:solidFill>
                <a:latin typeface="Calibri" panose="020F0502020204030204" pitchFamily="34" charset="0"/>
              </a:rPr>
              <a:t>年</a:t>
            </a:r>
            <a:r>
              <a:rPr lang="en-US" altLang="zh-CN" sz="1000">
                <a:solidFill>
                  <a:srgbClr val="000000"/>
                </a:solidFill>
                <a:latin typeface="Calibri" panose="020F0502020204030204" pitchFamily="34" charset="0"/>
              </a:rPr>
              <a:t>11</a:t>
            </a:r>
            <a:r>
              <a:rPr lang="zh-CN" altLang="en-US" sz="1000">
                <a:solidFill>
                  <a:srgbClr val="000000"/>
                </a:solidFill>
                <a:latin typeface="Calibri" panose="020F0502020204030204" pitchFamily="34" charset="0"/>
              </a:rPr>
              <a:t>月</a:t>
            </a:r>
            <a:endParaRPr lang="zh-CN" altLang="en-US" sz="1000">
              <a:solidFill>
                <a:srgbClr val="000000"/>
              </a:solidFill>
              <a:latin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1203"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00302C2B-B302-4067-BB83-4BECC6811BB2}"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51204" name="Rectangle 7"/>
          <p:cNvSpPr>
            <a:spLocks noGrp="1" noChangeArrowheads="1"/>
          </p:cNvSpPr>
          <p:nvPr>
            <p:ph type="title"/>
          </p:nvPr>
        </p:nvSpPr>
        <p:spPr>
          <a:xfrm>
            <a:off x="334963" y="260350"/>
            <a:ext cx="8015287" cy="914400"/>
          </a:xfrm>
          <a:noFill/>
        </p:spPr>
        <p:txBody>
          <a:bodyPr/>
          <a:lstStyle/>
          <a:p>
            <a:pPr eaLnBrk="1" hangingPunct="1"/>
            <a:r>
              <a:rPr lang="zh-CN" altLang="en-US">
                <a:latin typeface="微软雅黑" panose="020B0503020204020204" pitchFamily="34" charset="-122"/>
                <a:ea typeface="微软雅黑" panose="020B0503020204020204" pitchFamily="34" charset="-122"/>
              </a:rPr>
              <a:t>检索结果</a:t>
            </a:r>
            <a:endParaRPr lang="zh-CN" altLang="en-US">
              <a:latin typeface="微软雅黑" panose="020B0503020204020204" pitchFamily="34" charset="-122"/>
              <a:ea typeface="微软雅黑" panose="020B0503020204020204" pitchFamily="34" charset="-122"/>
            </a:endParaRPr>
          </a:p>
        </p:txBody>
      </p:sp>
      <p:grpSp>
        <p:nvGrpSpPr>
          <p:cNvPr id="51205" name="组合 3"/>
          <p:cNvGrpSpPr/>
          <p:nvPr/>
        </p:nvGrpSpPr>
        <p:grpSpPr bwMode="auto">
          <a:xfrm>
            <a:off x="1343025" y="1516063"/>
            <a:ext cx="8208963" cy="4391025"/>
            <a:chOff x="1343472" y="1515330"/>
            <a:chExt cx="8208912" cy="4392489"/>
          </a:xfrm>
        </p:grpSpPr>
        <p:pic>
          <p:nvPicPr>
            <p:cNvPr id="51207" name="图片 1"/>
            <p:cNvPicPr>
              <a:picLocks noChangeAspect="1"/>
            </p:cNvPicPr>
            <p:nvPr/>
          </p:nvPicPr>
          <p:blipFill>
            <a:blip r:embed="rId1">
              <a:extLst>
                <a:ext uri="{28A0092B-C50C-407E-A947-70E740481C1C}">
                  <a14:useLocalDpi xmlns:a14="http://schemas.microsoft.com/office/drawing/2010/main" val="0"/>
                </a:ext>
              </a:extLst>
            </a:blip>
            <a:srcRect l="11812" t="4201" r="12589" b="601"/>
            <a:stretch>
              <a:fillRect/>
            </a:stretch>
          </p:blipFill>
          <p:spPr bwMode="auto">
            <a:xfrm>
              <a:off x="1343472" y="1515331"/>
              <a:ext cx="8208912" cy="4392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8" name="圆角矩形 2"/>
            <p:cNvSpPr>
              <a:spLocks noChangeArrowheads="1"/>
            </p:cNvSpPr>
            <p:nvPr/>
          </p:nvSpPr>
          <p:spPr bwMode="auto">
            <a:xfrm>
              <a:off x="3575720" y="1515331"/>
              <a:ext cx="1080120" cy="401501"/>
            </a:xfrm>
            <a:prstGeom prst="roundRect">
              <a:avLst>
                <a:gd name="adj" fmla="val 16667"/>
              </a:avLst>
            </a:prstGeom>
            <a:noFill/>
            <a:ln w="28575"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51209" name="圆角矩形 10"/>
            <p:cNvSpPr>
              <a:spLocks noChangeArrowheads="1"/>
            </p:cNvSpPr>
            <p:nvPr/>
          </p:nvSpPr>
          <p:spPr bwMode="auto">
            <a:xfrm>
              <a:off x="5555940" y="1515330"/>
              <a:ext cx="468052" cy="329494"/>
            </a:xfrm>
            <a:prstGeom prst="roundRect">
              <a:avLst>
                <a:gd name="adj" fmla="val 16667"/>
              </a:avLst>
            </a:prstGeom>
            <a:noFill/>
            <a:ln w="28575"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51206" name="矩形 12"/>
          <p:cNvSpPr>
            <a:spLocks noChangeArrowheads="1"/>
          </p:cNvSpPr>
          <p:nvPr/>
        </p:nvSpPr>
        <p:spPr bwMode="auto">
          <a:xfrm>
            <a:off x="1343025" y="5954713"/>
            <a:ext cx="1476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rgbClr val="000000"/>
                </a:solidFill>
                <a:latin typeface="Calibri" panose="020F0502020204030204" pitchFamily="34" charset="0"/>
              </a:rPr>
              <a:t>截屏日期：</a:t>
            </a:r>
            <a:r>
              <a:rPr lang="en-US" altLang="zh-CN" sz="1000">
                <a:solidFill>
                  <a:srgbClr val="000000"/>
                </a:solidFill>
                <a:latin typeface="Calibri" panose="020F0502020204030204" pitchFamily="34" charset="0"/>
              </a:rPr>
              <a:t>2021</a:t>
            </a:r>
            <a:r>
              <a:rPr lang="zh-CN" altLang="en-US" sz="1000">
                <a:solidFill>
                  <a:srgbClr val="000000"/>
                </a:solidFill>
                <a:latin typeface="Calibri" panose="020F0502020204030204" pitchFamily="34" charset="0"/>
              </a:rPr>
              <a:t>年</a:t>
            </a:r>
            <a:r>
              <a:rPr lang="en-US" altLang="zh-CN" sz="1000">
                <a:solidFill>
                  <a:srgbClr val="000000"/>
                </a:solidFill>
                <a:latin typeface="Calibri" panose="020F0502020204030204" pitchFamily="34" charset="0"/>
              </a:rPr>
              <a:t>11</a:t>
            </a:r>
            <a:r>
              <a:rPr lang="zh-CN" altLang="en-US" sz="1000">
                <a:solidFill>
                  <a:srgbClr val="000000"/>
                </a:solidFill>
                <a:latin typeface="Calibri" panose="020F0502020204030204" pitchFamily="34" charset="0"/>
              </a:rPr>
              <a:t>月</a:t>
            </a:r>
            <a:endParaRPr lang="zh-CN" altLang="en-US" sz="1000">
              <a:solidFill>
                <a:srgbClr val="000000"/>
              </a:solidFill>
              <a:latin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p:nvPr>
        </p:nvSpPr>
        <p:spPr>
          <a:xfrm>
            <a:off x="334963" y="260350"/>
            <a:ext cx="9361487" cy="914400"/>
          </a:xfrm>
        </p:spPr>
        <p:txBody>
          <a:bodyPr/>
          <a:lstStyle/>
          <a:p>
            <a:r>
              <a:rPr lang="en-US" altLang="zh-CN" dirty="0"/>
              <a:t>PICO search</a:t>
            </a:r>
            <a:endParaRPr lang="zh-CN" altLang="en-US" baseline="30000" dirty="0"/>
          </a:p>
        </p:txBody>
      </p:sp>
      <p:sp>
        <p:nvSpPr>
          <p:cNvPr id="52227"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2228"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B1F3F5E4-ABCC-48E6-9A0C-A0BE4FF0ABE7}"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grpSp>
        <p:nvGrpSpPr>
          <p:cNvPr id="3" name="组合 2"/>
          <p:cNvGrpSpPr/>
          <p:nvPr/>
        </p:nvGrpSpPr>
        <p:grpSpPr>
          <a:xfrm>
            <a:off x="1621392" y="1770718"/>
            <a:ext cx="8075058" cy="3907286"/>
            <a:chOff x="1621392" y="1770718"/>
            <a:chExt cx="8075058" cy="3907286"/>
          </a:xfrm>
        </p:grpSpPr>
        <p:pic>
          <p:nvPicPr>
            <p:cNvPr id="2" name="图片 1"/>
            <p:cNvPicPr>
              <a:picLocks noChangeAspect="1"/>
            </p:cNvPicPr>
            <p:nvPr/>
          </p:nvPicPr>
          <p:blipFill rotWithShape="1">
            <a:blip r:embed="rId1"/>
            <a:srcRect l="11413" t="6834" r="12014" b="24829"/>
            <a:stretch>
              <a:fillRect/>
            </a:stretch>
          </p:blipFill>
          <p:spPr>
            <a:xfrm>
              <a:off x="1621392" y="1770718"/>
              <a:ext cx="8075058" cy="3907286"/>
            </a:xfrm>
            <a:prstGeom prst="rect">
              <a:avLst/>
            </a:prstGeom>
            <a:ln>
              <a:solidFill>
                <a:schemeClr val="tx1"/>
              </a:solidFill>
            </a:ln>
          </p:spPr>
        </p:pic>
        <p:grpSp>
          <p:nvGrpSpPr>
            <p:cNvPr id="52229" name="组合 3"/>
            <p:cNvGrpSpPr/>
            <p:nvPr/>
          </p:nvGrpSpPr>
          <p:grpSpPr bwMode="auto">
            <a:xfrm>
              <a:off x="4650045" y="3724361"/>
              <a:ext cx="4372110" cy="1517330"/>
              <a:chOff x="4725169" y="3639809"/>
              <a:chExt cx="4372446" cy="1517383"/>
            </a:xfrm>
          </p:grpSpPr>
          <p:sp>
            <p:nvSpPr>
              <p:cNvPr id="52232" name="AutoShape 4"/>
              <p:cNvSpPr>
                <a:spLocks noChangeArrowheads="1"/>
              </p:cNvSpPr>
              <p:nvPr/>
            </p:nvSpPr>
            <p:spPr bwMode="auto">
              <a:xfrm>
                <a:off x="4725169" y="3639809"/>
                <a:ext cx="3361543" cy="649287"/>
              </a:xfrm>
              <a:prstGeom prst="wedgeRectCallout">
                <a:avLst>
                  <a:gd name="adj1" fmla="val 57796"/>
                  <a:gd name="adj2" fmla="val -6796"/>
                </a:avLst>
              </a:prstGeom>
              <a:solidFill>
                <a:srgbClr val="FF9900"/>
              </a:solidFill>
              <a:ln w="9525">
                <a:solidFill>
                  <a:schemeClr val="tx1"/>
                </a:solidFill>
                <a:miter lim="800000"/>
              </a:ln>
            </p:spPr>
            <p:txBody>
              <a:bodyPr anchor="ct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2000" dirty="0">
                    <a:latin typeface="楷体_GB2312" pitchFamily="49" charset="-122"/>
                    <a:ea typeface="楷体_GB2312" pitchFamily="49" charset="-122"/>
                  </a:rPr>
                  <a:t>从</a:t>
                </a:r>
                <a:r>
                  <a:rPr kumimoji="1" lang="en-US" altLang="zh-CN" sz="2000" dirty="0">
                    <a:latin typeface="楷体_GB2312" pitchFamily="49" charset="-122"/>
                    <a:ea typeface="楷体_GB2312" pitchFamily="49" charset="-122"/>
                  </a:rPr>
                  <a:t>PICO</a:t>
                </a:r>
                <a:r>
                  <a:rPr kumimoji="1" lang="zh-CN" altLang="en-US" sz="2000" dirty="0">
                    <a:latin typeface="楷体_GB2312" pitchFamily="49" charset="-122"/>
                    <a:ea typeface="楷体_GB2312" pitchFamily="49" charset="-122"/>
                  </a:rPr>
                  <a:t>四个方面选词检索</a:t>
                </a:r>
                <a:endParaRPr kumimoji="1" lang="zh-CN" altLang="en-US" sz="2000" dirty="0">
                  <a:latin typeface="楷体_GB2312" pitchFamily="49" charset="-122"/>
                  <a:ea typeface="楷体_GB2312" pitchFamily="49" charset="-122"/>
                </a:endParaRPr>
              </a:p>
            </p:txBody>
          </p:sp>
          <p:sp>
            <p:nvSpPr>
              <p:cNvPr id="52233" name="圆角矩形 8"/>
              <p:cNvSpPr>
                <a:spLocks noChangeArrowheads="1"/>
              </p:cNvSpPr>
              <p:nvPr/>
            </p:nvSpPr>
            <p:spPr bwMode="auto">
              <a:xfrm>
                <a:off x="8328248" y="3789040"/>
                <a:ext cx="769367" cy="1368152"/>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grpSp>
      <p:sp>
        <p:nvSpPr>
          <p:cNvPr id="52230" name="矩形 11"/>
          <p:cNvSpPr>
            <a:spLocks noChangeArrowheads="1"/>
          </p:cNvSpPr>
          <p:nvPr/>
        </p:nvSpPr>
        <p:spPr bwMode="auto">
          <a:xfrm>
            <a:off x="1343025" y="5954713"/>
            <a:ext cx="14109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dirty="0">
                <a:solidFill>
                  <a:srgbClr val="000000"/>
                </a:solidFill>
                <a:latin typeface="Calibri" panose="020F0502020204030204" pitchFamily="34" charset="0"/>
              </a:rPr>
              <a:t>截屏日期：</a:t>
            </a:r>
            <a:r>
              <a:rPr lang="en-US" altLang="zh-CN" sz="1000" dirty="0">
                <a:solidFill>
                  <a:srgbClr val="000000"/>
                </a:solidFill>
                <a:latin typeface="Calibri" panose="020F0502020204030204" pitchFamily="34" charset="0"/>
              </a:rPr>
              <a:t>2022</a:t>
            </a:r>
            <a:r>
              <a:rPr lang="zh-CN" altLang="en-US" sz="1000" dirty="0">
                <a:solidFill>
                  <a:srgbClr val="000000"/>
                </a:solidFill>
                <a:latin typeface="Calibri" panose="020F0502020204030204" pitchFamily="34" charset="0"/>
              </a:rPr>
              <a:t>年</a:t>
            </a:r>
            <a:r>
              <a:rPr lang="en-US" altLang="zh-CN" sz="1000" dirty="0">
                <a:solidFill>
                  <a:srgbClr val="000000"/>
                </a:solidFill>
                <a:latin typeface="Calibri" panose="020F0502020204030204" pitchFamily="34" charset="0"/>
              </a:rPr>
              <a:t>3</a:t>
            </a:r>
            <a:r>
              <a:rPr lang="zh-CN" altLang="en-US" sz="1000" dirty="0">
                <a:solidFill>
                  <a:srgbClr val="000000"/>
                </a:solidFill>
                <a:latin typeface="Calibri" panose="020F0502020204030204" pitchFamily="34" charset="0"/>
              </a:rPr>
              <a:t>月</a:t>
            </a:r>
            <a:endParaRPr lang="zh-CN" altLang="en-US" sz="1000" dirty="0">
              <a:solidFill>
                <a:srgbClr val="000000"/>
              </a:solidFill>
              <a:latin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334963" y="260350"/>
            <a:ext cx="9361487" cy="914400"/>
          </a:xfrm>
        </p:spPr>
        <p:txBody>
          <a:bodyPr/>
          <a:lstStyle/>
          <a:p>
            <a:r>
              <a:rPr lang="en-US" altLang="zh-CN" dirty="0"/>
              <a:t>PICO search</a:t>
            </a:r>
            <a:r>
              <a:rPr lang="zh-CN" altLang="en-US" dirty="0"/>
              <a:t>检索结果</a:t>
            </a:r>
            <a:endParaRPr lang="zh-CN" altLang="en-US" dirty="0"/>
          </a:p>
        </p:txBody>
      </p:sp>
      <p:sp>
        <p:nvSpPr>
          <p:cNvPr id="53251"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3252"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7314BC82-9749-4B16-93C9-294DB8FB3DDF}"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grpSp>
        <p:nvGrpSpPr>
          <p:cNvPr id="53253" name="组合 3"/>
          <p:cNvGrpSpPr/>
          <p:nvPr/>
        </p:nvGrpSpPr>
        <p:grpSpPr bwMode="auto">
          <a:xfrm>
            <a:off x="1416050" y="1628775"/>
            <a:ext cx="8208963" cy="4392613"/>
            <a:chOff x="1415481" y="1628800"/>
            <a:chExt cx="8209532" cy="4392488"/>
          </a:xfrm>
        </p:grpSpPr>
        <p:pic>
          <p:nvPicPr>
            <p:cNvPr id="53254" name="图片 2"/>
            <p:cNvPicPr>
              <a:picLocks noChangeAspect="1"/>
            </p:cNvPicPr>
            <p:nvPr/>
          </p:nvPicPr>
          <p:blipFill>
            <a:blip r:embed="rId1">
              <a:extLst>
                <a:ext uri="{28A0092B-C50C-407E-A947-70E740481C1C}">
                  <a14:useLocalDpi xmlns:a14="http://schemas.microsoft.com/office/drawing/2010/main" val="0"/>
                </a:ext>
              </a:extLst>
            </a:blip>
            <a:srcRect l="13582" r="14799" b="5608"/>
            <a:stretch>
              <a:fillRect/>
            </a:stretch>
          </p:blipFill>
          <p:spPr bwMode="auto">
            <a:xfrm>
              <a:off x="1415481" y="1628800"/>
              <a:ext cx="8209532" cy="4392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5" name="圆角矩形 7"/>
            <p:cNvSpPr>
              <a:spLocks noChangeArrowheads="1"/>
            </p:cNvSpPr>
            <p:nvPr/>
          </p:nvSpPr>
          <p:spPr bwMode="auto">
            <a:xfrm>
              <a:off x="4367808" y="3068960"/>
              <a:ext cx="4824536" cy="1152128"/>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4275"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80854D5E-FF26-4DC0-BBBE-298E43810B8C}"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54276" name="Rectangle 2"/>
          <p:cNvSpPr>
            <a:spLocks noGrp="1" noChangeArrowheads="1"/>
          </p:cNvSpPr>
          <p:nvPr>
            <p:ph type="title"/>
          </p:nvPr>
        </p:nvSpPr>
        <p:spPr>
          <a:xfrm>
            <a:off x="334963" y="260350"/>
            <a:ext cx="9361487" cy="914400"/>
          </a:xfrm>
        </p:spPr>
        <p:txBody>
          <a:bodyPr/>
          <a:lstStyle/>
          <a:p>
            <a:pPr eaLnBrk="1" hangingPunct="1"/>
            <a:r>
              <a:rPr lang="en-US" altLang="zh-CN">
                <a:latin typeface="微软雅黑" panose="020B0503020204020204" pitchFamily="34" charset="-122"/>
                <a:ea typeface="微软雅黑" panose="020B0503020204020204" pitchFamily="34" charset="-122"/>
              </a:rPr>
              <a:t>2. BMJ Best</a:t>
            </a:r>
            <a:r>
              <a:rPr lang="zh-CN" altLang="en-US">
                <a:latin typeface="微软雅黑" panose="020B0503020204020204" pitchFamily="34" charset="-122"/>
                <a:ea typeface="微软雅黑" panose="020B0503020204020204" pitchFamily="34" charset="-122"/>
              </a:rPr>
              <a:t> </a:t>
            </a:r>
            <a:r>
              <a:rPr lang="en-US" altLang="zh-CN">
                <a:latin typeface="微软雅黑" panose="020B0503020204020204" pitchFamily="34" charset="-122"/>
                <a:ea typeface="微软雅黑" panose="020B0503020204020204" pitchFamily="34" charset="-122"/>
              </a:rPr>
              <a:t>Practice</a:t>
            </a:r>
            <a:endParaRPr lang="zh-CN" altLang="en-US">
              <a:latin typeface="微软雅黑" panose="020B0503020204020204" pitchFamily="34" charset="-122"/>
              <a:ea typeface="微软雅黑" panose="020B0503020204020204" pitchFamily="34" charset="-122"/>
            </a:endParaRPr>
          </a:p>
        </p:txBody>
      </p:sp>
      <p:sp>
        <p:nvSpPr>
          <p:cNvPr id="54277" name="Rectangle 3"/>
          <p:cNvSpPr>
            <a:spLocks noGrp="1" noChangeArrowheads="1"/>
          </p:cNvSpPr>
          <p:nvPr>
            <p:ph type="body" idx="1"/>
          </p:nvPr>
        </p:nvSpPr>
        <p:spPr>
          <a:xfrm>
            <a:off x="839788" y="1412875"/>
            <a:ext cx="9144000" cy="4419600"/>
          </a:xfrm>
        </p:spPr>
        <p:txBody>
          <a:bodyPr/>
          <a:lstStyle/>
          <a:p>
            <a:pPr>
              <a:lnSpc>
                <a:spcPct val="150000"/>
              </a:lnSpc>
            </a:pPr>
            <a:r>
              <a:rPr lang="en-US" altLang="zh-CN" sz="2400">
                <a:latin typeface="微软雅黑" panose="020B0503020204020204" pitchFamily="34" charset="-122"/>
                <a:ea typeface="微软雅黑" panose="020B0503020204020204" pitchFamily="34" charset="-122"/>
              </a:rPr>
              <a:t>Best Practice</a:t>
            </a:r>
            <a:r>
              <a:rPr lang="zh-CN" altLang="en-US" sz="2400">
                <a:latin typeface="微软雅黑" panose="020B0503020204020204" pitchFamily="34" charset="-122"/>
                <a:ea typeface="微软雅黑" panose="020B0503020204020204" pitchFamily="34" charset="-122"/>
              </a:rPr>
              <a:t>整合了</a:t>
            </a:r>
            <a:r>
              <a:rPr lang="en-US" altLang="zh-CN" sz="2400">
                <a:latin typeface="微软雅黑" panose="020B0503020204020204" pitchFamily="34" charset="-122"/>
                <a:ea typeface="微软雅黑" panose="020B0503020204020204" pitchFamily="34" charset="-122"/>
              </a:rPr>
              <a:t>BMJ Clinical Evidence</a:t>
            </a:r>
            <a:r>
              <a:rPr lang="zh-CN" altLang="en-US" sz="2400">
                <a:latin typeface="微软雅黑" panose="020B0503020204020204" pitchFamily="34" charset="-122"/>
                <a:ea typeface="微软雅黑" panose="020B0503020204020204" pitchFamily="34" charset="-122"/>
              </a:rPr>
              <a:t>（临床证据）中的治疗研究证据，增添了由全球知名学者和临床专家执笔撰写的，以个体疾病为单位，涵盖基础、预防、诊断、治疗和随访等各个关键环节的内容（包括临床常见疾病和非常见病），尤其像鉴别诊断，实验室检查，诊断和治疗的方法和步骤等。</a:t>
            </a:r>
            <a:endParaRPr lang="en-US" altLang="zh-CN" sz="2400">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a:xfrm>
            <a:off x="334963" y="260350"/>
            <a:ext cx="9361487" cy="914400"/>
          </a:xfrm>
        </p:spPr>
        <p:txBody>
          <a:bodyPr/>
          <a:lstStyle/>
          <a:p>
            <a:pPr algn="ctr"/>
            <a:r>
              <a:rPr lang="zh-CN" altLang="en-US">
                <a:solidFill>
                  <a:schemeClr val="bg1"/>
                </a:solidFill>
                <a:latin typeface="微软雅黑" panose="020B0503020204020204" pitchFamily="34" charset="-122"/>
                <a:ea typeface="微软雅黑" panose="020B0503020204020204" pitchFamily="34" charset="-122"/>
              </a:rPr>
              <a:t>循证医学的先驱</a:t>
            </a:r>
            <a:endParaRPr lang="zh-CN" altLang="en-US"/>
          </a:p>
        </p:txBody>
      </p:sp>
      <p:sp>
        <p:nvSpPr>
          <p:cNvPr id="8195"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solidFill>
                  <a:srgbClr val="000000"/>
                </a:solidFill>
              </a:rPr>
              <a:t>复旦大学图书馆文献检索教研室</a:t>
            </a:r>
            <a:endParaRPr lang="en-US" altLang="zh-CN" sz="1200">
              <a:solidFill>
                <a:srgbClr val="000000"/>
              </a:solidFill>
            </a:endParaRPr>
          </a:p>
        </p:txBody>
      </p:sp>
      <p:sp>
        <p:nvSpPr>
          <p:cNvPr id="8196"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77987258-1959-46F4-9B3A-67B8044D3F43}" type="slidenum">
              <a:rPr lang="en-US" altLang="zh-CN" sz="1200" smtClean="0">
                <a:solidFill>
                  <a:srgbClr val="000000"/>
                </a:solidFill>
                <a:latin typeface="Arial Black" panose="020B0A04020102020204" pitchFamily="34" charset="0"/>
              </a:rPr>
            </a:fld>
            <a:endParaRPr lang="en-US" altLang="zh-CN" sz="1200">
              <a:solidFill>
                <a:srgbClr val="000000"/>
              </a:solidFill>
              <a:latin typeface="Arial Black" panose="020B0A04020102020204" pitchFamily="34" charset="0"/>
            </a:endParaRPr>
          </a:p>
        </p:txBody>
      </p:sp>
      <p:pic>
        <p:nvPicPr>
          <p:cNvPr id="8197" name="Picture 4" descr="https://upload.wikimedia.org/wikipedia/commons/thumb/a/a9/Iain-Chalmers-office-at-home.jpg/1280px-Iain-Chalmers-office-at-home.jpg"/>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1114425" y="1616075"/>
            <a:ext cx="3902075" cy="4186238"/>
          </a:xfrm>
        </p:spPr>
      </p:pic>
      <p:sp>
        <p:nvSpPr>
          <p:cNvPr id="7" name="文本框 6"/>
          <p:cNvSpPr txBox="1"/>
          <p:nvPr/>
        </p:nvSpPr>
        <p:spPr>
          <a:xfrm>
            <a:off x="5237163" y="2036763"/>
            <a:ext cx="5170487" cy="3351212"/>
          </a:xfrm>
          <a:prstGeom prst="rect">
            <a:avLst/>
          </a:prstGeom>
          <a:noFill/>
        </p:spPr>
        <p:txBody>
          <a:bodyPr>
            <a:spAutoFit/>
          </a:bodyPr>
          <a:lstStyle/>
          <a:p>
            <a:pPr marL="342900" indent="-342900">
              <a:lnSpc>
                <a:spcPct val="150000"/>
              </a:lnSpc>
              <a:buFont typeface="Wingdings" panose="05000000000000000000" pitchFamily="2" charset="2"/>
              <a:buChar char="u"/>
              <a:defRPr/>
            </a:pPr>
            <a:r>
              <a:rPr lang="en-US" altLang="zh-CN" sz="2400" dirty="0">
                <a:latin typeface="微软雅黑" panose="020B0503020204020204" pitchFamily="34" charset="-122"/>
                <a:ea typeface="微软雅黑" panose="020B0503020204020204" pitchFamily="34" charset="-122"/>
              </a:rPr>
              <a:t>Iain </a:t>
            </a:r>
            <a:r>
              <a:rPr lang="en-US" altLang="zh-CN" sz="2400" dirty="0" err="1">
                <a:latin typeface="微软雅黑" panose="020B0503020204020204" pitchFamily="34" charset="-122"/>
                <a:ea typeface="微软雅黑" panose="020B0503020204020204" pitchFamily="34" charset="-122"/>
              </a:rPr>
              <a:t>Chalmerts</a:t>
            </a:r>
            <a:endParaRPr lang="en-US" altLang="zh-CN" sz="2400" dirty="0">
              <a:latin typeface="微软雅黑" panose="020B0503020204020204" pitchFamily="34" charset="-122"/>
              <a:ea typeface="微软雅黑" panose="020B0503020204020204" pitchFamily="34" charset="-122"/>
            </a:endParaRPr>
          </a:p>
          <a:p>
            <a:pPr>
              <a:lnSpc>
                <a:spcPct val="150000"/>
              </a:lnSpc>
              <a:defRPr/>
            </a:pPr>
            <a:r>
              <a:rPr lang="zh-CN" altLang="en-US" sz="2400" dirty="0">
                <a:latin typeface="微软雅黑" panose="020B0503020204020204" pitchFamily="34" charset="-122"/>
                <a:ea typeface="微软雅黑" panose="020B0503020204020204" pitchFamily="34" charset="-122"/>
              </a:rPr>
              <a:t>（英国，</a:t>
            </a:r>
            <a:r>
              <a:rPr lang="en-US" altLang="zh-CN" sz="2400" dirty="0">
                <a:latin typeface="微软雅黑" panose="020B0503020204020204" pitchFamily="34" charset="-122"/>
                <a:ea typeface="微软雅黑" panose="020B0503020204020204" pitchFamily="34" charset="-122"/>
              </a:rPr>
              <a:t>1943-      </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u"/>
              <a:defRPr/>
            </a:pPr>
            <a:r>
              <a:rPr lang="zh-CN" altLang="en-US" sz="2400" dirty="0">
                <a:solidFill>
                  <a:srgbClr val="EC4214"/>
                </a:solidFill>
                <a:latin typeface="微软雅黑" panose="020B0503020204020204" pitchFamily="34" charset="-122"/>
                <a:ea typeface="微软雅黑" panose="020B0503020204020204" pitchFamily="34" charset="-122"/>
              </a:rPr>
              <a:t>对有早产倾向的产妇使用糖皮质激素有效减少早产儿呼吸窘迫综合征的出现。</a:t>
            </a:r>
            <a:endParaRPr lang="en-US" altLang="zh-CN" sz="2400" dirty="0">
              <a:solidFill>
                <a:srgbClr val="EC4214"/>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u"/>
              <a:defRPr/>
            </a:pPr>
            <a:r>
              <a:rPr lang="en-US" altLang="zh-CN" sz="2400" dirty="0">
                <a:latin typeface="微软雅黑" panose="020B0503020204020204" pitchFamily="34" charset="-122"/>
                <a:ea typeface="微软雅黑" panose="020B0503020204020204" pitchFamily="34" charset="-122"/>
              </a:rPr>
              <a:t>Cochrane</a:t>
            </a:r>
            <a:r>
              <a:rPr lang="zh-CN" altLang="en-US" sz="2400" dirty="0">
                <a:latin typeface="微软雅黑" panose="020B0503020204020204" pitchFamily="34" charset="-122"/>
                <a:ea typeface="微软雅黑" panose="020B0503020204020204" pitchFamily="34" charset="-122"/>
              </a:rPr>
              <a:t>协作网创始人之一</a:t>
            </a:r>
            <a:endParaRPr lang="en-US" altLang="zh-CN" sz="24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12800" y="1600200"/>
            <a:ext cx="9028113" cy="4419600"/>
          </a:xfrm>
        </p:spPr>
        <p:txBody>
          <a:bodyPr/>
          <a:lstStyle/>
          <a:p>
            <a:pPr>
              <a:lnSpc>
                <a:spcPct val="150000"/>
              </a:lnSpc>
              <a:defRPr/>
            </a:pPr>
            <a:r>
              <a:rPr lang="en-US" altLang="zh-CN" sz="2400" dirty="0">
                <a:latin typeface="微软雅黑" panose="020B0503020204020204" pitchFamily="34" charset="-122"/>
                <a:ea typeface="微软雅黑" panose="020B0503020204020204" pitchFamily="34" charset="-122"/>
              </a:rPr>
              <a:t>Best Practice</a:t>
            </a:r>
            <a:r>
              <a:rPr lang="zh-CN" altLang="en-US" sz="2400" dirty="0">
                <a:latin typeface="微软雅黑" panose="020B0503020204020204" pitchFamily="34" charset="-122"/>
                <a:ea typeface="微软雅黑" panose="020B0503020204020204" pitchFamily="34" charset="-122"/>
              </a:rPr>
              <a:t>还提供数千项的国际治疗指南和诊断标准的全文内容</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并可定制中文的临床指南和标准；</a:t>
            </a:r>
            <a:endParaRPr lang="en-US" altLang="zh-CN" sz="2400" dirty="0">
              <a:latin typeface="微软雅黑" panose="020B0503020204020204" pitchFamily="34" charset="-122"/>
              <a:ea typeface="微软雅黑" panose="020B0503020204020204" pitchFamily="34" charset="-122"/>
            </a:endParaRPr>
          </a:p>
          <a:p>
            <a:pPr>
              <a:lnSpc>
                <a:spcPct val="150000"/>
              </a:lnSpc>
              <a:defRPr/>
            </a:pPr>
            <a:r>
              <a:rPr lang="zh-CN" altLang="en-US" sz="2400" dirty="0">
                <a:latin typeface="微软雅黑" panose="020B0503020204020204" pitchFamily="34" charset="-122"/>
                <a:ea typeface="微软雅黑" panose="020B0503020204020204" pitchFamily="34" charset="-122"/>
              </a:rPr>
              <a:t>嵌入了国际权威的药物处方数据库，提供最新的药物副反应和多种药物相互作用的最新证据；</a:t>
            </a:r>
            <a:endParaRPr lang="en-US" altLang="zh-CN" sz="2400" dirty="0">
              <a:latin typeface="微软雅黑" panose="020B0503020204020204" pitchFamily="34" charset="-122"/>
              <a:ea typeface="微软雅黑" panose="020B0503020204020204" pitchFamily="34" charset="-122"/>
            </a:endParaRPr>
          </a:p>
          <a:p>
            <a:pPr>
              <a:lnSpc>
                <a:spcPct val="150000"/>
              </a:lnSpc>
              <a:defRPr/>
            </a:pPr>
            <a:r>
              <a:rPr lang="zh-CN" altLang="en-US" sz="2400" dirty="0">
                <a:latin typeface="微软雅黑" panose="020B0503020204020204" pitchFamily="34" charset="-122"/>
                <a:ea typeface="微软雅黑" panose="020B0503020204020204" pitchFamily="34" charset="-122"/>
              </a:rPr>
              <a:t>以及收录大量的病症彩色图像和证据表格等资料。</a:t>
            </a:r>
            <a:endParaRPr lang="en-US" altLang="zh-CN" sz="2400" dirty="0">
              <a:latin typeface="微软雅黑" panose="020B0503020204020204" pitchFamily="34" charset="-122"/>
              <a:ea typeface="微软雅黑" panose="020B0503020204020204" pitchFamily="34" charset="-122"/>
            </a:endParaRPr>
          </a:p>
          <a:p>
            <a:pPr marL="0" indent="0">
              <a:buFont typeface="Wingdings" panose="05000000000000000000" pitchFamily="2" charset="2"/>
              <a:buNone/>
              <a:defRPr/>
            </a:pPr>
            <a:endParaRPr lang="zh-CN" altLang="en-US" sz="2800" dirty="0">
              <a:latin typeface="微软雅黑" panose="020B0503020204020204" pitchFamily="34" charset="-122"/>
              <a:ea typeface="微软雅黑" panose="020B0503020204020204" pitchFamily="34" charset="-122"/>
            </a:endParaRPr>
          </a:p>
        </p:txBody>
      </p:sp>
      <p:sp>
        <p:nvSpPr>
          <p:cNvPr id="55299"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5300"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7512CB76-1989-436D-970C-73B37549455F}"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55301" name="Rectangle 2"/>
          <p:cNvSpPr>
            <a:spLocks noGrp="1" noChangeArrowheads="1"/>
          </p:cNvSpPr>
          <p:nvPr>
            <p:ph type="title"/>
          </p:nvPr>
        </p:nvSpPr>
        <p:spPr>
          <a:xfrm>
            <a:off x="334963" y="260350"/>
            <a:ext cx="9361487" cy="914400"/>
          </a:xfrm>
        </p:spPr>
        <p:txBody>
          <a:bodyPr/>
          <a:lstStyle/>
          <a:p>
            <a:pPr eaLnBrk="1" hangingPunct="1"/>
            <a:r>
              <a:rPr lang="en-US" altLang="zh-CN">
                <a:latin typeface="微软雅黑" panose="020B0503020204020204" pitchFamily="34" charset="-122"/>
                <a:ea typeface="微软雅黑" panose="020B0503020204020204" pitchFamily="34" charset="-122"/>
              </a:rPr>
              <a:t>2. BMJ Best</a:t>
            </a:r>
            <a:r>
              <a:rPr lang="zh-CN" altLang="en-US">
                <a:latin typeface="微软雅黑" panose="020B0503020204020204" pitchFamily="34" charset="-122"/>
                <a:ea typeface="微软雅黑" panose="020B0503020204020204" pitchFamily="34" charset="-122"/>
              </a:rPr>
              <a:t> </a:t>
            </a:r>
            <a:r>
              <a:rPr lang="en-US" altLang="zh-CN">
                <a:latin typeface="微软雅黑" panose="020B0503020204020204" pitchFamily="34" charset="-122"/>
                <a:ea typeface="微软雅黑" panose="020B0503020204020204" pitchFamily="34" charset="-122"/>
              </a:rPr>
              <a:t>Practice</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6323"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2BF6B0A8-30D7-4B1F-B108-4C94FA045344}"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56324" name="Rectangle 7"/>
          <p:cNvSpPr>
            <a:spLocks noGrp="1" noChangeArrowheads="1"/>
          </p:cNvSpPr>
          <p:nvPr>
            <p:ph type="title"/>
          </p:nvPr>
        </p:nvSpPr>
        <p:spPr>
          <a:xfrm>
            <a:off x="263525" y="188913"/>
            <a:ext cx="8015288" cy="914400"/>
          </a:xfrm>
          <a:noFill/>
        </p:spPr>
        <p:txBody>
          <a:bodyPr/>
          <a:lstStyle/>
          <a:p>
            <a:pPr eaLnBrk="1" hangingPunct="1"/>
            <a:r>
              <a:rPr lang="en-US" altLang="zh-CN">
                <a:latin typeface="微软雅黑" panose="020B0503020204020204" pitchFamily="34" charset="-122"/>
                <a:ea typeface="微软雅黑" panose="020B0503020204020204" pitchFamily="34" charset="-122"/>
              </a:rPr>
              <a:t>Best Practice</a:t>
            </a:r>
            <a:r>
              <a:rPr lang="zh-CN" altLang="en-US">
                <a:latin typeface="微软雅黑" panose="020B0503020204020204" pitchFamily="34" charset="-122"/>
                <a:ea typeface="微软雅黑" panose="020B0503020204020204" pitchFamily="34" charset="-122"/>
              </a:rPr>
              <a:t>主页</a:t>
            </a:r>
            <a:endParaRPr lang="zh-CN" altLang="en-US">
              <a:latin typeface="微软雅黑" panose="020B0503020204020204" pitchFamily="34" charset="-122"/>
              <a:ea typeface="微软雅黑" panose="020B0503020204020204" pitchFamily="34" charset="-122"/>
            </a:endParaRPr>
          </a:p>
        </p:txBody>
      </p:sp>
      <p:grpSp>
        <p:nvGrpSpPr>
          <p:cNvPr id="56325" name="组合 3"/>
          <p:cNvGrpSpPr/>
          <p:nvPr/>
        </p:nvGrpSpPr>
        <p:grpSpPr bwMode="auto">
          <a:xfrm>
            <a:off x="1631950" y="1989138"/>
            <a:ext cx="7488238" cy="3671887"/>
            <a:chOff x="1631504" y="1988840"/>
            <a:chExt cx="7488832" cy="3672408"/>
          </a:xfrm>
        </p:grpSpPr>
        <p:pic>
          <p:nvPicPr>
            <p:cNvPr id="56327" name="图片 2"/>
            <p:cNvPicPr>
              <a:picLocks noChangeAspect="1"/>
            </p:cNvPicPr>
            <p:nvPr/>
          </p:nvPicPr>
          <p:blipFill>
            <a:blip r:embed="rId1" cstate="print">
              <a:extLst>
                <a:ext uri="{28A0092B-C50C-407E-A947-70E740481C1C}">
                  <a14:useLocalDpi xmlns:a14="http://schemas.microsoft.com/office/drawing/2010/main" val="0"/>
                </a:ext>
              </a:extLst>
            </a:blip>
            <a:srcRect l="1831" t="12257" r="2937" b="4721"/>
            <a:stretch>
              <a:fillRect/>
            </a:stretch>
          </p:blipFill>
          <p:spPr bwMode="auto">
            <a:xfrm>
              <a:off x="1631504" y="1988840"/>
              <a:ext cx="7488832" cy="36724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8" name="矩形 9"/>
            <p:cNvSpPr>
              <a:spLocks noChangeArrowheads="1"/>
            </p:cNvSpPr>
            <p:nvPr/>
          </p:nvSpPr>
          <p:spPr bwMode="auto">
            <a:xfrm>
              <a:off x="4079776" y="3573016"/>
              <a:ext cx="827087" cy="432048"/>
            </a:xfrm>
            <a:prstGeom prst="rect">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
        <p:nvSpPr>
          <p:cNvPr id="56326" name="矩形 10"/>
          <p:cNvSpPr>
            <a:spLocks noChangeArrowheads="1"/>
          </p:cNvSpPr>
          <p:nvPr/>
        </p:nvSpPr>
        <p:spPr bwMode="auto">
          <a:xfrm>
            <a:off x="1343025" y="5954713"/>
            <a:ext cx="1476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rgbClr val="000000"/>
                </a:solidFill>
                <a:latin typeface="Calibri" panose="020F0502020204030204" pitchFamily="34" charset="0"/>
              </a:rPr>
              <a:t>截屏日期：</a:t>
            </a:r>
            <a:r>
              <a:rPr lang="en-US" altLang="zh-CN" sz="1000">
                <a:solidFill>
                  <a:srgbClr val="000000"/>
                </a:solidFill>
                <a:latin typeface="Calibri" panose="020F0502020204030204" pitchFamily="34" charset="0"/>
              </a:rPr>
              <a:t>2021</a:t>
            </a:r>
            <a:r>
              <a:rPr lang="zh-CN" altLang="en-US" sz="1000">
                <a:solidFill>
                  <a:srgbClr val="000000"/>
                </a:solidFill>
                <a:latin typeface="Calibri" panose="020F0502020204030204" pitchFamily="34" charset="0"/>
              </a:rPr>
              <a:t>年</a:t>
            </a:r>
            <a:r>
              <a:rPr lang="en-US" altLang="zh-CN" sz="1000">
                <a:solidFill>
                  <a:srgbClr val="000000"/>
                </a:solidFill>
                <a:latin typeface="Calibri" panose="020F0502020204030204" pitchFamily="34" charset="0"/>
              </a:rPr>
              <a:t>11</a:t>
            </a:r>
            <a:r>
              <a:rPr lang="zh-CN" altLang="en-US" sz="1000">
                <a:solidFill>
                  <a:srgbClr val="000000"/>
                </a:solidFill>
                <a:latin typeface="Calibri" panose="020F0502020204030204" pitchFamily="34" charset="0"/>
              </a:rPr>
              <a:t>月</a:t>
            </a:r>
            <a:endParaRPr lang="zh-CN" altLang="en-US" sz="1000">
              <a:solidFill>
                <a:srgbClr val="000000"/>
              </a:solidFill>
              <a:latin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图片 2"/>
          <p:cNvPicPr>
            <a:picLocks noChangeAspect="1"/>
          </p:cNvPicPr>
          <p:nvPr/>
        </p:nvPicPr>
        <p:blipFill>
          <a:blip r:embed="rId1">
            <a:extLst>
              <a:ext uri="{28A0092B-C50C-407E-A947-70E740481C1C}">
                <a14:useLocalDpi xmlns:a14="http://schemas.microsoft.com/office/drawing/2010/main" val="0"/>
              </a:ext>
            </a:extLst>
          </a:blip>
          <a:srcRect l="12846" t="9343" r="14667" b="17253"/>
          <a:stretch>
            <a:fillRect/>
          </a:stretch>
        </p:blipFill>
        <p:spPr bwMode="auto">
          <a:xfrm>
            <a:off x="1055688" y="1571625"/>
            <a:ext cx="8734425" cy="427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7" name="标题 1"/>
          <p:cNvSpPr>
            <a:spLocks noGrp="1"/>
          </p:cNvSpPr>
          <p:nvPr>
            <p:ph type="title"/>
          </p:nvPr>
        </p:nvSpPr>
        <p:spPr>
          <a:xfrm>
            <a:off x="334963" y="260350"/>
            <a:ext cx="9361487" cy="914400"/>
          </a:xfrm>
        </p:spPr>
        <p:txBody>
          <a:bodyPr/>
          <a:lstStyle/>
          <a:p>
            <a:r>
              <a:rPr lang="en-US" altLang="zh-CN">
                <a:latin typeface="微软雅黑" panose="020B0503020204020204" pitchFamily="34" charset="-122"/>
                <a:ea typeface="微软雅黑" panose="020B0503020204020204" pitchFamily="34" charset="-122"/>
              </a:rPr>
              <a:t>Specialties</a:t>
            </a:r>
            <a:r>
              <a:rPr lang="zh-CN" altLang="en-US">
                <a:latin typeface="微软雅黑" panose="020B0503020204020204" pitchFamily="34" charset="-122"/>
                <a:ea typeface="微软雅黑" panose="020B0503020204020204" pitchFamily="34" charset="-122"/>
              </a:rPr>
              <a:t>专业</a:t>
            </a:r>
            <a:endParaRPr lang="zh-CN" altLang="en-US">
              <a:latin typeface="微软雅黑" panose="020B0503020204020204" pitchFamily="34" charset="-122"/>
              <a:ea typeface="微软雅黑" panose="020B0503020204020204" pitchFamily="34" charset="-122"/>
            </a:endParaRPr>
          </a:p>
        </p:txBody>
      </p:sp>
      <p:sp>
        <p:nvSpPr>
          <p:cNvPr id="57348"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7349"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F53EB4C2-FFA2-4F51-B1AF-BC7AF1629C47}"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57350" name="圆角矩形 3"/>
          <p:cNvSpPr>
            <a:spLocks noChangeArrowheads="1"/>
          </p:cNvSpPr>
          <p:nvPr/>
        </p:nvSpPr>
        <p:spPr bwMode="auto">
          <a:xfrm>
            <a:off x="2032000" y="3429000"/>
            <a:ext cx="968375" cy="215900"/>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标题 1"/>
          <p:cNvSpPr>
            <a:spLocks noGrp="1"/>
          </p:cNvSpPr>
          <p:nvPr>
            <p:ph type="title"/>
          </p:nvPr>
        </p:nvSpPr>
        <p:spPr>
          <a:xfrm>
            <a:off x="334963" y="260350"/>
            <a:ext cx="9361487" cy="914400"/>
          </a:xfrm>
        </p:spPr>
        <p:txBody>
          <a:bodyPr/>
          <a:lstStyle/>
          <a:p>
            <a:r>
              <a:rPr lang="en-US" altLang="zh-CN">
                <a:latin typeface="微软雅黑" panose="020B0503020204020204" pitchFamily="34" charset="-122"/>
                <a:ea typeface="微软雅黑" panose="020B0503020204020204" pitchFamily="34" charset="-122"/>
              </a:rPr>
              <a:t>Specialties</a:t>
            </a:r>
            <a:r>
              <a:rPr lang="zh-CN" altLang="en-US">
                <a:latin typeface="微软雅黑" panose="020B0503020204020204" pitchFamily="34" charset="-122"/>
                <a:ea typeface="微软雅黑" panose="020B0503020204020204" pitchFamily="34" charset="-122"/>
              </a:rPr>
              <a:t>专业</a:t>
            </a:r>
            <a:endParaRPr lang="zh-CN" altLang="en-US"/>
          </a:p>
        </p:txBody>
      </p:sp>
      <p:sp>
        <p:nvSpPr>
          <p:cNvPr id="58371"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8372"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AAD889A7-8BBA-441A-A665-75FF0A09A1B3}"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grpSp>
        <p:nvGrpSpPr>
          <p:cNvPr id="58373" name="组合 5"/>
          <p:cNvGrpSpPr/>
          <p:nvPr/>
        </p:nvGrpSpPr>
        <p:grpSpPr bwMode="auto">
          <a:xfrm>
            <a:off x="1127125" y="1423988"/>
            <a:ext cx="8640763" cy="4575175"/>
            <a:chOff x="1127448" y="1423356"/>
            <a:chExt cx="8640960" cy="4576437"/>
          </a:xfrm>
        </p:grpSpPr>
        <p:pic>
          <p:nvPicPr>
            <p:cNvPr id="58374" name="图片 2"/>
            <p:cNvPicPr>
              <a:picLocks noChangeAspect="1"/>
            </p:cNvPicPr>
            <p:nvPr/>
          </p:nvPicPr>
          <p:blipFill>
            <a:blip r:embed="rId1">
              <a:extLst>
                <a:ext uri="{28A0092B-C50C-407E-A947-70E740481C1C}">
                  <a14:useLocalDpi xmlns:a14="http://schemas.microsoft.com/office/drawing/2010/main" val="0"/>
                </a:ext>
              </a:extLst>
            </a:blip>
            <a:srcRect l="15703" r="16528"/>
            <a:stretch>
              <a:fillRect/>
            </a:stretch>
          </p:blipFill>
          <p:spPr bwMode="auto">
            <a:xfrm>
              <a:off x="1127448" y="1423356"/>
              <a:ext cx="8640960" cy="4576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375" name="圆角矩形 4"/>
            <p:cNvSpPr>
              <a:spLocks noChangeArrowheads="1"/>
            </p:cNvSpPr>
            <p:nvPr/>
          </p:nvSpPr>
          <p:spPr bwMode="auto">
            <a:xfrm>
              <a:off x="1775520" y="4149080"/>
              <a:ext cx="1080120" cy="216024"/>
            </a:xfrm>
            <a:prstGeom prst="roundRect">
              <a:avLst>
                <a:gd name="adj" fmla="val 16667"/>
              </a:avLst>
            </a:prstGeom>
            <a:noFill/>
            <a:ln w="19050" algn="ctr">
              <a:solidFill>
                <a:srgbClr val="FF0000"/>
              </a:solidFill>
              <a:rou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标题 1"/>
          <p:cNvSpPr>
            <a:spLocks noGrp="1"/>
          </p:cNvSpPr>
          <p:nvPr>
            <p:ph type="title"/>
          </p:nvPr>
        </p:nvSpPr>
        <p:spPr>
          <a:xfrm>
            <a:off x="334963" y="260350"/>
            <a:ext cx="9361487" cy="914400"/>
          </a:xfrm>
        </p:spPr>
        <p:txBody>
          <a:bodyPr/>
          <a:lstStyle/>
          <a:p>
            <a:r>
              <a:rPr lang="zh-CN" altLang="en-GB" sz="3200">
                <a:solidFill>
                  <a:schemeClr val="bg1"/>
                </a:solidFill>
                <a:latin typeface="微软雅黑" panose="020B0503020204020204" pitchFamily="34" charset="-122"/>
                <a:ea typeface="微软雅黑" panose="020B0503020204020204" pitchFamily="34" charset="-122"/>
              </a:rPr>
              <a:t>对每一种疾病都提供了标准结构内容</a:t>
            </a:r>
            <a:endParaRPr lang="zh-CN" altLang="en-US" sz="3200">
              <a:solidFill>
                <a:schemeClr val="bg1"/>
              </a:solidFill>
              <a:latin typeface="微软雅黑" panose="020B0503020204020204" pitchFamily="34" charset="-122"/>
              <a:ea typeface="微软雅黑" panose="020B0503020204020204" pitchFamily="34" charset="-122"/>
            </a:endParaRPr>
          </a:p>
        </p:txBody>
      </p:sp>
      <p:sp>
        <p:nvSpPr>
          <p:cNvPr id="59395"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59396"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89068CD8-7273-46CE-9CAF-6685FE81AF96}"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pic>
        <p:nvPicPr>
          <p:cNvPr id="59397" name="图片 1"/>
          <p:cNvPicPr>
            <a:picLocks noChangeAspect="1"/>
          </p:cNvPicPr>
          <p:nvPr/>
        </p:nvPicPr>
        <p:blipFill>
          <a:blip r:embed="rId1">
            <a:extLst>
              <a:ext uri="{28A0092B-C50C-407E-A947-70E740481C1C}">
                <a14:useLocalDpi xmlns:a14="http://schemas.microsoft.com/office/drawing/2010/main" val="0"/>
              </a:ext>
            </a:extLst>
          </a:blip>
          <a:srcRect l="16379" t="10168" r="17241" b="3391"/>
          <a:stretch>
            <a:fillRect/>
          </a:stretch>
        </p:blipFill>
        <p:spPr bwMode="auto">
          <a:xfrm>
            <a:off x="1631950" y="1546225"/>
            <a:ext cx="7920038" cy="4302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398" name="矩形 9"/>
          <p:cNvSpPr>
            <a:spLocks noChangeArrowheads="1"/>
          </p:cNvSpPr>
          <p:nvPr/>
        </p:nvSpPr>
        <p:spPr bwMode="auto">
          <a:xfrm>
            <a:off x="1343025" y="5954713"/>
            <a:ext cx="1476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rgbClr val="000000"/>
                </a:solidFill>
                <a:latin typeface="Calibri" panose="020F0502020204030204" pitchFamily="34" charset="0"/>
              </a:rPr>
              <a:t>截屏日期：</a:t>
            </a:r>
            <a:r>
              <a:rPr lang="en-US" altLang="zh-CN" sz="1000">
                <a:solidFill>
                  <a:srgbClr val="000000"/>
                </a:solidFill>
                <a:latin typeface="Calibri" panose="020F0502020204030204" pitchFamily="34" charset="0"/>
              </a:rPr>
              <a:t>2021</a:t>
            </a:r>
            <a:r>
              <a:rPr lang="zh-CN" altLang="en-US" sz="1000">
                <a:solidFill>
                  <a:srgbClr val="000000"/>
                </a:solidFill>
                <a:latin typeface="Calibri" panose="020F0502020204030204" pitchFamily="34" charset="0"/>
              </a:rPr>
              <a:t>年</a:t>
            </a:r>
            <a:r>
              <a:rPr lang="en-US" altLang="zh-CN" sz="1000">
                <a:solidFill>
                  <a:srgbClr val="000000"/>
                </a:solidFill>
                <a:latin typeface="Calibri" panose="020F0502020204030204" pitchFamily="34" charset="0"/>
              </a:rPr>
              <a:t>11</a:t>
            </a:r>
            <a:r>
              <a:rPr lang="zh-CN" altLang="en-US" sz="1000">
                <a:solidFill>
                  <a:srgbClr val="000000"/>
                </a:solidFill>
                <a:latin typeface="Calibri" panose="020F0502020204030204" pitchFamily="34" charset="0"/>
              </a:rPr>
              <a:t>月</a:t>
            </a:r>
            <a:endParaRPr lang="zh-CN" altLang="en-US" sz="1000">
              <a:solidFill>
                <a:srgbClr val="000000"/>
              </a:solidFill>
              <a:latin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图片 1"/>
          <p:cNvPicPr>
            <a:picLocks noChangeAspect="1"/>
          </p:cNvPicPr>
          <p:nvPr/>
        </p:nvPicPr>
        <p:blipFill>
          <a:blip r:embed="rId1">
            <a:extLst>
              <a:ext uri="{28A0092B-C50C-407E-A947-70E740481C1C}">
                <a14:useLocalDpi xmlns:a14="http://schemas.microsoft.com/office/drawing/2010/main" val="0"/>
              </a:ext>
            </a:extLst>
          </a:blip>
          <a:srcRect l="23589" r="22424"/>
          <a:stretch>
            <a:fillRect/>
          </a:stretch>
        </p:blipFill>
        <p:spPr bwMode="auto">
          <a:xfrm>
            <a:off x="1919288" y="1484313"/>
            <a:ext cx="7561262" cy="4321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3" name="标题 10"/>
          <p:cNvSpPr>
            <a:spLocks noGrp="1"/>
          </p:cNvSpPr>
          <p:nvPr>
            <p:ph type="title"/>
          </p:nvPr>
        </p:nvSpPr>
        <p:spPr>
          <a:xfrm>
            <a:off x="334963" y="188913"/>
            <a:ext cx="8734425" cy="914400"/>
          </a:xfrm>
        </p:spPr>
        <p:txBody>
          <a:bodyPr/>
          <a:lstStyle/>
          <a:p>
            <a:pPr eaLnBrk="1" hangingPunct="1"/>
            <a:r>
              <a:rPr lang="en-US" altLang="zh-CN" dirty="0">
                <a:latin typeface="微软雅黑" panose="020B0503020204020204" pitchFamily="34" charset="-122"/>
                <a:ea typeface="微软雅黑" panose="020B0503020204020204" pitchFamily="34" charset="-122"/>
              </a:rPr>
              <a:t>Article type</a:t>
            </a:r>
            <a:endParaRPr lang="zh-CN" altLang="en-US" dirty="0">
              <a:latin typeface="微软雅黑" panose="020B0503020204020204" pitchFamily="34" charset="-122"/>
              <a:ea typeface="微软雅黑" panose="020B0503020204020204" pitchFamily="34" charset="-122"/>
            </a:endParaRPr>
          </a:p>
        </p:txBody>
      </p:sp>
      <p:sp>
        <p:nvSpPr>
          <p:cNvPr id="61444"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1445"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4E539BC1-A9C4-4277-8180-ADDCDF0246A1}"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61446" name="Rectangle 6"/>
          <p:cNvSpPr>
            <a:spLocks noChangeArrowheads="1"/>
          </p:cNvSpPr>
          <p:nvPr/>
        </p:nvSpPr>
        <p:spPr bwMode="auto">
          <a:xfrm>
            <a:off x="2063750" y="3933825"/>
            <a:ext cx="1655763" cy="1008063"/>
          </a:xfrm>
          <a:prstGeom prst="rect">
            <a:avLst/>
          </a:prstGeom>
          <a:noFill/>
          <a:ln w="38100">
            <a:solidFill>
              <a:srgbClr val="EC4214"/>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endParaRPr lang="zh-CN" altLang="en-US" sz="1800"/>
          </a:p>
        </p:txBody>
      </p:sp>
      <p:sp>
        <p:nvSpPr>
          <p:cNvPr id="61447" name="矩形 8"/>
          <p:cNvSpPr>
            <a:spLocks noChangeArrowheads="1"/>
          </p:cNvSpPr>
          <p:nvPr/>
        </p:nvSpPr>
        <p:spPr bwMode="auto">
          <a:xfrm>
            <a:off x="1343025" y="5954713"/>
            <a:ext cx="1476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a:solidFill>
                  <a:srgbClr val="000000"/>
                </a:solidFill>
                <a:latin typeface="Calibri" panose="020F0502020204030204" pitchFamily="34" charset="0"/>
              </a:rPr>
              <a:t>截屏日期：</a:t>
            </a:r>
            <a:r>
              <a:rPr lang="en-US" altLang="zh-CN" sz="1000">
                <a:solidFill>
                  <a:srgbClr val="000000"/>
                </a:solidFill>
                <a:latin typeface="Calibri" panose="020F0502020204030204" pitchFamily="34" charset="0"/>
              </a:rPr>
              <a:t>2021</a:t>
            </a:r>
            <a:r>
              <a:rPr lang="zh-CN" altLang="en-US" sz="1000">
                <a:solidFill>
                  <a:srgbClr val="000000"/>
                </a:solidFill>
                <a:latin typeface="Calibri" panose="020F0502020204030204" pitchFamily="34" charset="0"/>
              </a:rPr>
              <a:t>年</a:t>
            </a:r>
            <a:r>
              <a:rPr lang="en-US" altLang="zh-CN" sz="1000">
                <a:solidFill>
                  <a:srgbClr val="000000"/>
                </a:solidFill>
                <a:latin typeface="Calibri" panose="020F0502020204030204" pitchFamily="34" charset="0"/>
              </a:rPr>
              <a:t>11</a:t>
            </a:r>
            <a:r>
              <a:rPr lang="zh-CN" altLang="en-US" sz="1000">
                <a:solidFill>
                  <a:srgbClr val="000000"/>
                </a:solidFill>
                <a:latin typeface="Calibri" panose="020F0502020204030204" pitchFamily="34" charset="0"/>
              </a:rPr>
              <a:t>月</a:t>
            </a:r>
            <a:endParaRPr lang="zh-CN" altLang="en-US" sz="1000">
              <a:solidFill>
                <a:srgbClr val="000000"/>
              </a:solidFill>
              <a:latin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标题 1"/>
          <p:cNvSpPr>
            <a:spLocks noGrp="1"/>
          </p:cNvSpPr>
          <p:nvPr>
            <p:ph type="title"/>
          </p:nvPr>
        </p:nvSpPr>
        <p:spPr>
          <a:xfrm>
            <a:off x="334963" y="260350"/>
            <a:ext cx="9793287" cy="914400"/>
          </a:xfrm>
        </p:spPr>
        <p:txBody>
          <a:bodyPr/>
          <a:lstStyle/>
          <a:p>
            <a:r>
              <a:rPr lang="zh-CN" altLang="en-US" sz="3600">
                <a:latin typeface="微软雅黑" panose="020B0503020204020204" pitchFamily="34" charset="-122"/>
                <a:ea typeface="微软雅黑" panose="020B0503020204020204" pitchFamily="34" charset="-122"/>
              </a:rPr>
              <a:t>随机对照试验的高敏感检索策略（</a:t>
            </a:r>
            <a:r>
              <a:rPr lang="en-US" altLang="zh-CN" sz="3600">
                <a:latin typeface="微软雅黑" panose="020B0503020204020204" pitchFamily="34" charset="-122"/>
                <a:ea typeface="微软雅黑" panose="020B0503020204020204" pitchFamily="34" charset="-122"/>
              </a:rPr>
              <a:t>MEDLINE</a:t>
            </a:r>
            <a:r>
              <a:rPr lang="zh-CN" altLang="en-US" sz="3600">
                <a:latin typeface="微软雅黑" panose="020B0503020204020204" pitchFamily="34" charset="-122"/>
                <a:ea typeface="微软雅黑" panose="020B0503020204020204" pitchFamily="34" charset="-122"/>
              </a:rPr>
              <a:t>）</a:t>
            </a:r>
            <a:endParaRPr lang="zh-CN" altLang="en-US" sz="5400">
              <a:latin typeface="微软雅黑" panose="020B0503020204020204" pitchFamily="34" charset="-122"/>
              <a:ea typeface="微软雅黑" panose="020B0503020204020204" pitchFamily="34" charset="-122"/>
            </a:endParaRPr>
          </a:p>
        </p:txBody>
      </p:sp>
      <p:sp>
        <p:nvSpPr>
          <p:cNvPr id="62467" name="内容占位符 2"/>
          <p:cNvSpPr>
            <a:spLocks noGrp="1"/>
          </p:cNvSpPr>
          <p:nvPr>
            <p:ph idx="1"/>
          </p:nvPr>
        </p:nvSpPr>
        <p:spPr/>
        <p:txBody>
          <a:bodyPr/>
          <a:lstStyle/>
          <a:p>
            <a:pPr marL="0" indent="0">
              <a:buFont typeface="Wingdings" panose="05000000000000000000" pitchFamily="2" charset="2"/>
              <a:buNone/>
            </a:pPr>
            <a:r>
              <a:rPr lang="en-US" altLang="zh-CN" sz="2000"/>
              <a:t>#1    randomized controlled trial [pt] </a:t>
            </a:r>
            <a:endParaRPr lang="en-US" altLang="zh-CN" sz="2000"/>
          </a:p>
          <a:p>
            <a:pPr marL="0" indent="0">
              <a:buFont typeface="Wingdings" panose="05000000000000000000" pitchFamily="2" charset="2"/>
              <a:buNone/>
            </a:pPr>
            <a:r>
              <a:rPr lang="en-US" altLang="zh-CN" sz="2000"/>
              <a:t>#2    controlled clinical trial [pt] </a:t>
            </a:r>
            <a:endParaRPr lang="en-US" altLang="zh-CN" sz="2000"/>
          </a:p>
          <a:p>
            <a:pPr marL="0" indent="0">
              <a:buFont typeface="Wingdings" panose="05000000000000000000" pitchFamily="2" charset="2"/>
              <a:buNone/>
            </a:pPr>
            <a:r>
              <a:rPr lang="en-US" altLang="zh-CN" sz="2000"/>
              <a:t>#3    randomized [tiab] </a:t>
            </a:r>
            <a:endParaRPr lang="en-US" altLang="zh-CN" sz="2000"/>
          </a:p>
          <a:p>
            <a:pPr marL="0" indent="0">
              <a:buFont typeface="Wingdings" panose="05000000000000000000" pitchFamily="2" charset="2"/>
              <a:buNone/>
            </a:pPr>
            <a:r>
              <a:rPr lang="en-US" altLang="zh-CN" sz="2000"/>
              <a:t>#4    placebo [tiab] </a:t>
            </a:r>
            <a:endParaRPr lang="en-US" altLang="zh-CN" sz="2000"/>
          </a:p>
          <a:p>
            <a:pPr marL="0" indent="0">
              <a:buFont typeface="Wingdings" panose="05000000000000000000" pitchFamily="2" charset="2"/>
              <a:buNone/>
            </a:pPr>
            <a:r>
              <a:rPr lang="en-US" altLang="zh-CN" sz="2000"/>
              <a:t>#5    drug therapy [sh] </a:t>
            </a:r>
            <a:endParaRPr lang="en-US" altLang="zh-CN" sz="2000"/>
          </a:p>
          <a:p>
            <a:pPr marL="0" indent="0">
              <a:buFont typeface="Wingdings" panose="05000000000000000000" pitchFamily="2" charset="2"/>
              <a:buNone/>
            </a:pPr>
            <a:r>
              <a:rPr lang="en-US" altLang="zh-CN" sz="2000"/>
              <a:t>#6    randomly [tiab] </a:t>
            </a:r>
            <a:endParaRPr lang="en-US" altLang="zh-CN" sz="2000"/>
          </a:p>
          <a:p>
            <a:pPr marL="0" indent="0">
              <a:buFont typeface="Wingdings" panose="05000000000000000000" pitchFamily="2" charset="2"/>
              <a:buNone/>
            </a:pPr>
            <a:r>
              <a:rPr lang="en-US" altLang="zh-CN" sz="2000"/>
              <a:t>#7    trial [tiab] </a:t>
            </a:r>
            <a:endParaRPr lang="en-US" altLang="zh-CN" sz="2000"/>
          </a:p>
          <a:p>
            <a:pPr marL="0" indent="0">
              <a:buFont typeface="Wingdings" panose="05000000000000000000" pitchFamily="2" charset="2"/>
              <a:buNone/>
            </a:pPr>
            <a:r>
              <a:rPr lang="en-US" altLang="zh-CN" sz="2000"/>
              <a:t>#8    groups [tiab]  </a:t>
            </a:r>
            <a:endParaRPr lang="en-US" altLang="zh-CN" sz="2000"/>
          </a:p>
          <a:p>
            <a:pPr marL="0" indent="0">
              <a:buFont typeface="Wingdings" panose="05000000000000000000" pitchFamily="2" charset="2"/>
              <a:buNone/>
            </a:pPr>
            <a:r>
              <a:rPr lang="en-US" altLang="zh-CN" sz="2000"/>
              <a:t>#9    #1 OR #2 OR #3 OR #4 OR #5 OR #6 OR #7 OR #8 </a:t>
            </a:r>
            <a:endParaRPr lang="en-US" altLang="zh-CN" sz="2000"/>
          </a:p>
          <a:p>
            <a:pPr marL="0" indent="0">
              <a:buFont typeface="Wingdings" panose="05000000000000000000" pitchFamily="2" charset="2"/>
              <a:buNone/>
            </a:pPr>
            <a:r>
              <a:rPr lang="en-US" altLang="zh-CN" sz="2000"/>
              <a:t>#10   animals [mh] NOT humans [mh] </a:t>
            </a:r>
            <a:endParaRPr lang="en-US" altLang="zh-CN" sz="2000"/>
          </a:p>
          <a:p>
            <a:pPr marL="0" indent="0">
              <a:buFont typeface="Wingdings" panose="05000000000000000000" pitchFamily="2" charset="2"/>
              <a:buNone/>
            </a:pPr>
            <a:r>
              <a:rPr lang="en-US" altLang="zh-CN" sz="2000"/>
              <a:t>#11   #9 NOT #10 </a:t>
            </a:r>
            <a:endParaRPr lang="zh-CN" altLang="en-US" sz="2000"/>
          </a:p>
        </p:txBody>
      </p:sp>
      <p:sp>
        <p:nvSpPr>
          <p:cNvPr id="62468"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2469"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CFFA8F8F-900F-42D1-A86E-8D473F85282D}"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3491"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2790E92A-40AC-41ED-8FB0-3AEC7F936B09}"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63492" name="Rectangle 2"/>
          <p:cNvSpPr>
            <a:spLocks noGrp="1" noChangeArrowheads="1"/>
          </p:cNvSpPr>
          <p:nvPr>
            <p:ph type="body" idx="1"/>
          </p:nvPr>
        </p:nvSpPr>
        <p:spPr>
          <a:xfrm>
            <a:off x="911225" y="1412875"/>
            <a:ext cx="9147175" cy="4606925"/>
          </a:xfrm>
        </p:spPr>
        <p:txBody>
          <a:bodyPr/>
          <a:lstStyle/>
          <a:p>
            <a:pPr eaLnBrk="1" hangingPunct="1">
              <a:buFont typeface="Wingdings" panose="05000000000000000000" pitchFamily="2" charset="2"/>
              <a:buNone/>
            </a:pPr>
            <a:r>
              <a:rPr lang="en-US" altLang="zh-CN">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在</a:t>
            </a:r>
            <a:r>
              <a:rPr lang="en-US" altLang="zh-CN" sz="2400">
                <a:latin typeface="微软雅黑" panose="020B0503020204020204" pitchFamily="34" charset="-122"/>
                <a:ea typeface="微软雅黑" panose="020B0503020204020204" pitchFamily="34" charset="-122"/>
              </a:rPr>
              <a:t>CBM</a:t>
            </a:r>
            <a:r>
              <a:rPr lang="zh-CN" altLang="en-US" sz="2400">
                <a:latin typeface="微软雅黑" panose="020B0503020204020204" pitchFamily="34" charset="-122"/>
                <a:ea typeface="微软雅黑" panose="020B0503020204020204" pitchFamily="34" charset="-122"/>
              </a:rPr>
              <a:t>中检索有关“系统评价”的检索策略可写成：</a:t>
            </a:r>
            <a:endParaRPr lang="zh-CN" altLang="en-US" sz="240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#1 </a:t>
            </a:r>
            <a:r>
              <a:rPr lang="zh-CN" altLang="en-US" sz="2400">
                <a:latin typeface="微软雅黑" panose="020B0503020204020204" pitchFamily="34" charset="-122"/>
                <a:ea typeface="微软雅黑" panose="020B0503020204020204" pitchFamily="34" charset="-122"/>
              </a:rPr>
              <a:t>系统评价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系统综述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系统性评价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系统性综述  </a:t>
            </a:r>
            <a:endParaRPr lang="zh-CN" altLang="en-US" sz="240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None/>
            </a:pPr>
            <a:r>
              <a:rPr lang="zh-CN" altLang="en-US" sz="2400">
                <a:latin typeface="微软雅黑" panose="020B0503020204020204" pitchFamily="34" charset="-122"/>
                <a:ea typeface="微软雅黑" panose="020B0503020204020204" pitchFamily="34" charset="-122"/>
              </a:rPr>
              <a:t>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系统评述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系统性评述</a:t>
            </a:r>
            <a:endParaRPr lang="zh-CN" altLang="en-US" sz="240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#2 </a:t>
            </a:r>
            <a:r>
              <a:rPr lang="zh-CN" altLang="en-US" sz="2400">
                <a:latin typeface="微软雅黑" panose="020B0503020204020204" pitchFamily="34" charset="-122"/>
                <a:ea typeface="微软雅黑" panose="020B0503020204020204" pitchFamily="34" charset="-122"/>
              </a:rPr>
              <a:t>英文题目：</a:t>
            </a:r>
            <a:r>
              <a:rPr lang="en-US" altLang="zh-CN" sz="2400">
                <a:latin typeface="微软雅黑" panose="020B0503020204020204" pitchFamily="34" charset="-122"/>
                <a:ea typeface="微软雅黑" panose="020B0503020204020204" pitchFamily="34" charset="-122"/>
              </a:rPr>
              <a:t>systematic and review</a:t>
            </a:r>
            <a:endParaRPr lang="en-US" altLang="zh-CN" sz="240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#3 </a:t>
            </a:r>
            <a:r>
              <a:rPr lang="zh-CN" altLang="en-US" sz="2400">
                <a:latin typeface="微软雅黑" panose="020B0503020204020204" pitchFamily="34" charset="-122"/>
                <a:ea typeface="微软雅黑" panose="020B0503020204020204" pitchFamily="34" charset="-122"/>
              </a:rPr>
              <a:t>循证医学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证据医学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实证医学  </a:t>
            </a:r>
            <a:endParaRPr lang="zh-CN" altLang="en-US" sz="240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#4 meta </a:t>
            </a:r>
            <a:r>
              <a:rPr lang="zh-CN" altLang="en-US" sz="2400">
                <a:latin typeface="微软雅黑" panose="020B0503020204020204" pitchFamily="34" charset="-122"/>
                <a:ea typeface="微软雅黑" panose="020B0503020204020204" pitchFamily="34" charset="-122"/>
              </a:rPr>
              <a:t>分析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荟萃分析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汇总分析 </a:t>
            </a:r>
            <a:r>
              <a:rPr lang="en-US" altLang="zh-CN" sz="2400">
                <a:latin typeface="微软雅黑" panose="020B0503020204020204" pitchFamily="34" charset="-122"/>
                <a:ea typeface="微软雅黑" panose="020B0503020204020204" pitchFamily="34" charset="-122"/>
              </a:rPr>
              <a:t>or </a:t>
            </a:r>
            <a:r>
              <a:rPr lang="zh-CN" altLang="en-US" sz="2400">
                <a:latin typeface="微软雅黑" panose="020B0503020204020204" pitchFamily="34" charset="-122"/>
                <a:ea typeface="微软雅黑" panose="020B0503020204020204" pitchFamily="34" charset="-122"/>
              </a:rPr>
              <a:t>集成分析</a:t>
            </a:r>
            <a:endParaRPr lang="zh-CN" altLang="en-US" sz="2400">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None/>
            </a:pPr>
            <a:r>
              <a:rPr lang="en-US" altLang="zh-CN" sz="2400">
                <a:latin typeface="微软雅黑" panose="020B0503020204020204" pitchFamily="34" charset="-122"/>
                <a:ea typeface="微软雅黑" panose="020B0503020204020204" pitchFamily="34" charset="-122"/>
              </a:rPr>
              <a:t>#5 #1 or #2 or #3 or #4</a:t>
            </a:r>
            <a:endParaRPr lang="en-US" altLang="zh-CN" sz="2400">
              <a:latin typeface="微软雅黑" panose="020B0503020204020204" pitchFamily="34" charset="-122"/>
              <a:ea typeface="微软雅黑" panose="020B0503020204020204" pitchFamily="34" charset="-122"/>
            </a:endParaRPr>
          </a:p>
        </p:txBody>
      </p:sp>
      <p:sp>
        <p:nvSpPr>
          <p:cNvPr id="63493" name="Rectangle 4"/>
          <p:cNvSpPr>
            <a:spLocks noGrp="1" noChangeArrowheads="1"/>
          </p:cNvSpPr>
          <p:nvPr>
            <p:ph type="title"/>
          </p:nvPr>
        </p:nvSpPr>
        <p:spPr>
          <a:xfrm>
            <a:off x="334963" y="260350"/>
            <a:ext cx="9361487" cy="914400"/>
          </a:xfrm>
          <a:noFill/>
        </p:spPr>
        <p:txBody>
          <a:bodyPr/>
          <a:lstStyle/>
          <a:p>
            <a:pPr eaLnBrk="1" hangingPunct="1"/>
            <a:r>
              <a:rPr lang="en-US" altLang="zh-CN">
                <a:latin typeface="微软雅黑" panose="020B0503020204020204" pitchFamily="34" charset="-122"/>
                <a:ea typeface="微软雅黑" panose="020B0503020204020204" pitchFamily="34" charset="-122"/>
              </a:rPr>
              <a:t>4.</a:t>
            </a:r>
            <a:r>
              <a:rPr lang="zh-CN" altLang="en-US">
                <a:latin typeface="微软雅黑" panose="020B0503020204020204" pitchFamily="34" charset="-122"/>
                <a:ea typeface="微软雅黑" panose="020B0503020204020204" pitchFamily="34" charset="-122"/>
              </a:rPr>
              <a:t>中国生物医学文献数据库</a:t>
            </a:r>
            <a:r>
              <a:rPr lang="en-US" altLang="zh-CN">
                <a:latin typeface="微软雅黑" panose="020B0503020204020204" pitchFamily="34" charset="-122"/>
                <a:ea typeface="微软雅黑" panose="020B0503020204020204" pitchFamily="34" charset="-122"/>
              </a:rPr>
              <a:t>(CBM)</a:t>
            </a:r>
            <a:endParaRPr lang="zh-CN" altLang="en-US">
              <a:latin typeface="微软雅黑" panose="020B0503020204020204" pitchFamily="34" charset="-122"/>
              <a:ea typeface="微软雅黑" panose="020B0503020204020204" pitchFamily="34"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4515"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F1178E8B-0873-4197-8910-60CFDF1FEF4E}"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64516" name="Rectangle 2"/>
          <p:cNvSpPr>
            <a:spLocks noGrp="1" noChangeArrowheads="1"/>
          </p:cNvSpPr>
          <p:nvPr>
            <p:ph type="title"/>
          </p:nvPr>
        </p:nvSpPr>
        <p:spPr>
          <a:xfrm>
            <a:off x="334963" y="260350"/>
            <a:ext cx="9361487" cy="914400"/>
          </a:xfrm>
        </p:spPr>
        <p:txBody>
          <a:bodyPr/>
          <a:lstStyle/>
          <a:p>
            <a:pPr eaLnBrk="1" hangingPunct="1"/>
            <a:r>
              <a:rPr lang="en-US" altLang="zh-CN">
                <a:latin typeface="微软雅黑" panose="020B0503020204020204" pitchFamily="34" charset="-122"/>
                <a:ea typeface="微软雅黑" panose="020B0503020204020204" pitchFamily="34" charset="-122"/>
              </a:rPr>
              <a:t>           </a:t>
            </a:r>
            <a:r>
              <a:rPr lang="zh-CN" altLang="en-US">
                <a:latin typeface="微软雅黑" panose="020B0503020204020204" pitchFamily="34" charset="-122"/>
                <a:ea typeface="微软雅黑" panose="020B0503020204020204" pitchFamily="34" charset="-122"/>
              </a:rPr>
              <a:t>参考书目</a:t>
            </a:r>
            <a:endParaRPr lang="zh-CN" altLang="en-US">
              <a:latin typeface="微软雅黑" panose="020B0503020204020204" pitchFamily="34" charset="-122"/>
              <a:ea typeface="微软雅黑" panose="020B0503020204020204" pitchFamily="34" charset="-122"/>
            </a:endParaRPr>
          </a:p>
        </p:txBody>
      </p:sp>
      <p:sp>
        <p:nvSpPr>
          <p:cNvPr id="64517" name="Rectangle 3"/>
          <p:cNvSpPr>
            <a:spLocks noGrp="1" noChangeArrowheads="1"/>
          </p:cNvSpPr>
          <p:nvPr>
            <p:ph type="body" idx="1"/>
          </p:nvPr>
        </p:nvSpPr>
        <p:spPr>
          <a:xfrm>
            <a:off x="812800" y="1600200"/>
            <a:ext cx="9531350" cy="4419600"/>
          </a:xfrm>
        </p:spPr>
        <p:txBody>
          <a:bodyPr/>
          <a:lstStyle/>
          <a:p>
            <a:pPr eaLnBrk="1" hangingPunct="1"/>
            <a:r>
              <a:rPr lang="zh-CN" altLang="en-US">
                <a:latin typeface="微软雅黑" panose="020B0503020204020204" pitchFamily="34" charset="-122"/>
                <a:ea typeface="微软雅黑" panose="020B0503020204020204" pitchFamily="34" charset="-122"/>
              </a:rPr>
              <a:t>王家良，循证医学</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第</a:t>
            </a:r>
            <a:r>
              <a:rPr lang="en-US" altLang="zh-CN">
                <a:latin typeface="微软雅黑" panose="020B0503020204020204" pitchFamily="34" charset="-122"/>
                <a:ea typeface="微软雅黑" panose="020B0503020204020204" pitchFamily="34" charset="-122"/>
              </a:rPr>
              <a:t>3</a:t>
            </a:r>
            <a:r>
              <a:rPr lang="zh-CN" altLang="en-US">
                <a:latin typeface="微软雅黑" panose="020B0503020204020204" pitchFamily="34" charset="-122"/>
                <a:ea typeface="微软雅黑" panose="020B0503020204020204" pitchFamily="34" charset="-122"/>
              </a:rPr>
              <a:t>版</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人民卫生出版社，</a:t>
            </a:r>
            <a:r>
              <a:rPr lang="en-US" altLang="zh-CN">
                <a:latin typeface="微软雅黑" panose="020B0503020204020204" pitchFamily="34" charset="-122"/>
                <a:ea typeface="微软雅黑" panose="020B0503020204020204" pitchFamily="34" charset="-122"/>
              </a:rPr>
              <a:t>2016</a:t>
            </a:r>
            <a:endParaRPr lang="en-US" altLang="zh-CN">
              <a:latin typeface="微软雅黑" panose="020B0503020204020204" pitchFamily="34" charset="-122"/>
              <a:ea typeface="微软雅黑" panose="020B0503020204020204" pitchFamily="34" charset="-122"/>
            </a:endParaRPr>
          </a:p>
          <a:p>
            <a:pPr eaLnBrk="1" hangingPunct="1"/>
            <a:r>
              <a:rPr lang="zh-CN" altLang="en-US">
                <a:latin typeface="微软雅黑" panose="020B0503020204020204" pitchFamily="34" charset="-122"/>
                <a:ea typeface="微软雅黑" panose="020B0503020204020204" pitchFamily="34" charset="-122"/>
              </a:rPr>
              <a:t>李幼平，循证医学</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第</a:t>
            </a:r>
            <a:r>
              <a:rPr lang="en-US" altLang="zh-CN">
                <a:latin typeface="微软雅黑" panose="020B0503020204020204" pitchFamily="34" charset="-122"/>
                <a:ea typeface="微软雅黑" panose="020B0503020204020204" pitchFamily="34" charset="-122"/>
              </a:rPr>
              <a:t>2</a:t>
            </a:r>
            <a:r>
              <a:rPr lang="zh-CN" altLang="en-US">
                <a:latin typeface="微软雅黑" panose="020B0503020204020204" pitchFamily="34" charset="-122"/>
                <a:ea typeface="微软雅黑" panose="020B0503020204020204" pitchFamily="34" charset="-122"/>
              </a:rPr>
              <a:t>版</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高等教育出版社，</a:t>
            </a:r>
            <a:r>
              <a:rPr lang="en-US" altLang="zh-CN">
                <a:latin typeface="微软雅黑" panose="020B0503020204020204" pitchFamily="34" charset="-122"/>
                <a:ea typeface="微软雅黑" panose="020B0503020204020204" pitchFamily="34" charset="-122"/>
              </a:rPr>
              <a:t>2009</a:t>
            </a:r>
            <a:endParaRPr lang="en-US" altLang="zh-CN">
              <a:latin typeface="微软雅黑" panose="020B0503020204020204" pitchFamily="34" charset="-122"/>
              <a:ea typeface="微软雅黑" panose="020B0503020204020204" pitchFamily="34" charset="-122"/>
            </a:endParaRPr>
          </a:p>
          <a:p>
            <a:pPr eaLnBrk="1" hangingPunct="1"/>
            <a:r>
              <a:rPr lang="zh-CN" altLang="en-US">
                <a:latin typeface="微软雅黑" panose="020B0503020204020204" pitchFamily="34" charset="-122"/>
                <a:ea typeface="微软雅黑" panose="020B0503020204020204" pitchFamily="34" charset="-122"/>
              </a:rPr>
              <a:t>邓可刚等，循证医学证据的检索与利用</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第</a:t>
            </a:r>
            <a:r>
              <a:rPr lang="en-US" altLang="zh-CN">
                <a:latin typeface="微软雅黑" panose="020B0503020204020204" pitchFamily="34" charset="-122"/>
                <a:ea typeface="微软雅黑" panose="020B0503020204020204" pitchFamily="34" charset="-122"/>
              </a:rPr>
              <a:t>2</a:t>
            </a:r>
            <a:r>
              <a:rPr lang="zh-CN" altLang="en-US">
                <a:latin typeface="微软雅黑" panose="020B0503020204020204" pitchFamily="34" charset="-122"/>
                <a:ea typeface="微软雅黑" panose="020B0503020204020204" pitchFamily="34" charset="-122"/>
              </a:rPr>
              <a:t>版</a:t>
            </a:r>
            <a:r>
              <a:rPr lang="en-US" altLang="zh-CN">
                <a:latin typeface="微软雅黑" panose="020B0503020204020204" pitchFamily="34" charset="-122"/>
                <a:ea typeface="微软雅黑" panose="020B0503020204020204" pitchFamily="34" charset="-122"/>
              </a:rPr>
              <a:t>) </a:t>
            </a:r>
            <a:r>
              <a:rPr lang="zh-CN" altLang="en-US">
                <a:latin typeface="微软雅黑" panose="020B0503020204020204" pitchFamily="34" charset="-122"/>
                <a:ea typeface="微软雅黑" panose="020B0503020204020204" pitchFamily="34" charset="-122"/>
              </a:rPr>
              <a:t>。人民卫生出版社，</a:t>
            </a:r>
            <a:r>
              <a:rPr lang="en-US" altLang="zh-CN">
                <a:latin typeface="微软雅黑" panose="020B0503020204020204" pitchFamily="34" charset="-122"/>
                <a:ea typeface="微软雅黑" panose="020B0503020204020204" pitchFamily="34" charset="-122"/>
              </a:rPr>
              <a:t>2008</a:t>
            </a:r>
            <a:endParaRPr lang="en-US" altLang="zh-CN">
              <a:latin typeface="微软雅黑" panose="020B0503020204020204" pitchFamily="34" charset="-122"/>
              <a:ea typeface="微软雅黑" panose="020B0503020204020204" pitchFamily="34" charset="-122"/>
            </a:endParaRPr>
          </a:p>
          <a:p>
            <a:pPr eaLnBrk="1" hangingPunct="1"/>
            <a:r>
              <a:rPr lang="zh-CN" altLang="en-US">
                <a:latin typeface="微软雅黑" panose="020B0503020204020204" pitchFamily="34" charset="-122"/>
                <a:ea typeface="微软雅黑" panose="020B0503020204020204" pitchFamily="34" charset="-122"/>
              </a:rPr>
              <a:t>丁香园</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循证医学与临床应用讨论版</a:t>
            </a:r>
            <a:endParaRPr lang="zh-CN" altLang="en-US">
              <a:latin typeface="微软雅黑" panose="020B0503020204020204" pitchFamily="34" charset="-122"/>
              <a:ea typeface="微软雅黑" panose="020B0503020204020204" pitchFamily="34" charset="-122"/>
            </a:endParaRPr>
          </a:p>
          <a:p>
            <a:pPr eaLnBrk="1" hangingPunct="1">
              <a:buFont typeface="Wingdings" panose="05000000000000000000" pitchFamily="2" charset="2"/>
              <a:buNone/>
            </a:pPr>
            <a:r>
              <a:rPr lang="zh-CN" altLang="en-US">
                <a:latin typeface="微软雅黑" panose="020B0503020204020204" pitchFamily="34" charset="-122"/>
                <a:ea typeface="微软雅黑" panose="020B0503020204020204" pitchFamily="34" charset="-122"/>
              </a:rPr>
              <a:t>    </a:t>
            </a:r>
            <a:r>
              <a:rPr lang="en-US" altLang="zh-CN">
                <a:latin typeface="微软雅黑" panose="020B0503020204020204" pitchFamily="34" charset="-122"/>
                <a:ea typeface="微软雅黑" panose="020B0503020204020204" pitchFamily="34" charset="-122"/>
              </a:rPr>
              <a:t>http://www.dxy.cn/bbs/index.html</a:t>
            </a:r>
            <a:endParaRPr lang="en-US" altLang="zh-CN">
              <a:latin typeface="微软雅黑" panose="020B0503020204020204" pitchFamily="34" charset="-122"/>
              <a:ea typeface="微软雅黑" panose="020B0503020204020204" pitchFamily="34"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1"/>
          <p:cNvSpPr>
            <a:spLocks noGrp="1"/>
          </p:cNvSpPr>
          <p:nvPr>
            <p:ph type="title"/>
          </p:nvPr>
        </p:nvSpPr>
        <p:spPr>
          <a:xfrm>
            <a:off x="334963" y="260350"/>
            <a:ext cx="9721850" cy="914400"/>
          </a:xfrm>
        </p:spPr>
        <p:txBody>
          <a:bodyPr/>
          <a:lstStyle/>
          <a:p>
            <a:r>
              <a:rPr lang="en-US" altLang="zh-CN" sz="3200" dirty="0"/>
              <a:t>1.</a:t>
            </a:r>
            <a:r>
              <a:rPr lang="zh-CN" altLang="en-US" sz="3200" dirty="0"/>
              <a:t>在</a:t>
            </a:r>
            <a:r>
              <a:rPr lang="en-US" altLang="zh-CN" sz="3200" dirty="0"/>
              <a:t>EBM</a:t>
            </a:r>
            <a:r>
              <a:rPr lang="zh-CN" altLang="en-US" sz="3200" dirty="0"/>
              <a:t>实践中构建临床问题</a:t>
            </a:r>
            <a:r>
              <a:rPr lang="en-US" altLang="zh-CN" sz="3200" dirty="0"/>
              <a:t>,</a:t>
            </a:r>
            <a:r>
              <a:rPr lang="zh-CN" altLang="en-US" sz="3200" dirty="0"/>
              <a:t>一般遵循以下哪个原则</a:t>
            </a:r>
            <a:r>
              <a:rPr lang="en-US" altLang="zh-CN" sz="3200" dirty="0"/>
              <a:t>?</a:t>
            </a:r>
            <a:endParaRPr lang="zh-CN" altLang="en-US" sz="3200" dirty="0"/>
          </a:p>
        </p:txBody>
      </p:sp>
      <p:sp>
        <p:nvSpPr>
          <p:cNvPr id="65539" name="内容占位符 2"/>
          <p:cNvSpPr>
            <a:spLocks noGrp="1"/>
          </p:cNvSpPr>
          <p:nvPr>
            <p:ph idx="1"/>
          </p:nvPr>
        </p:nvSpPr>
        <p:spPr>
          <a:xfrm>
            <a:off x="812800" y="1600200"/>
            <a:ext cx="8883650" cy="3557588"/>
          </a:xfrm>
        </p:spPr>
        <p:txBody>
          <a:bodyPr/>
          <a:lstStyle/>
          <a:p>
            <a:pPr marL="0" indent="0">
              <a:buFont typeface="Wingdings" panose="05000000000000000000" pitchFamily="2" charset="2"/>
              <a:buNone/>
            </a:pPr>
            <a:r>
              <a:rPr lang="en-US" altLang="zh-CN"/>
              <a:t>A</a:t>
            </a:r>
            <a:r>
              <a:rPr lang="zh-CN" altLang="en-US"/>
              <a:t>、</a:t>
            </a:r>
            <a:r>
              <a:rPr lang="en-US" altLang="zh-CN"/>
              <a:t>POCI</a:t>
            </a:r>
            <a:endParaRPr lang="zh-CN" altLang="en-US"/>
          </a:p>
          <a:p>
            <a:pPr marL="0" indent="0">
              <a:buFont typeface="Wingdings" panose="05000000000000000000" pitchFamily="2" charset="2"/>
              <a:buNone/>
            </a:pPr>
            <a:r>
              <a:rPr lang="en-US" altLang="zh-CN"/>
              <a:t>B</a:t>
            </a:r>
            <a:r>
              <a:rPr lang="zh-CN" altLang="en-US"/>
              <a:t>、</a:t>
            </a:r>
            <a:r>
              <a:rPr lang="en-US" altLang="zh-CN"/>
              <a:t>PICO</a:t>
            </a:r>
            <a:endParaRPr lang="zh-CN" altLang="en-US"/>
          </a:p>
          <a:p>
            <a:pPr marL="0" indent="0">
              <a:buFont typeface="Wingdings" panose="05000000000000000000" pitchFamily="2" charset="2"/>
              <a:buNone/>
            </a:pPr>
            <a:r>
              <a:rPr lang="en-US" altLang="zh-CN"/>
              <a:t>C</a:t>
            </a:r>
            <a:r>
              <a:rPr lang="zh-CN" altLang="en-US"/>
              <a:t>、</a:t>
            </a:r>
            <a:r>
              <a:rPr lang="en-US" altLang="zh-CN"/>
              <a:t>IOPC</a:t>
            </a:r>
            <a:endParaRPr lang="zh-CN" altLang="en-US"/>
          </a:p>
          <a:p>
            <a:pPr marL="0" indent="0">
              <a:buFont typeface="Wingdings" panose="05000000000000000000" pitchFamily="2" charset="2"/>
              <a:buNone/>
            </a:pPr>
            <a:r>
              <a:rPr lang="en-US" altLang="zh-CN"/>
              <a:t>D</a:t>
            </a:r>
            <a:r>
              <a:rPr lang="zh-CN" altLang="en-US"/>
              <a:t>、</a:t>
            </a:r>
            <a:r>
              <a:rPr lang="en-US" altLang="zh-CN"/>
              <a:t>COPI</a:t>
            </a:r>
            <a:endParaRPr lang="zh-CN" altLang="en-US"/>
          </a:p>
          <a:p>
            <a:pPr marL="0" indent="0">
              <a:buFont typeface="Wingdings" panose="05000000000000000000" pitchFamily="2" charset="2"/>
              <a:buNone/>
            </a:pPr>
            <a:endParaRPr lang="zh-CN" altLang="en-US"/>
          </a:p>
        </p:txBody>
      </p:sp>
      <p:sp>
        <p:nvSpPr>
          <p:cNvPr id="65540"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5541"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994DBA7C-2A11-425D-8A22-14C430C1BCE5}"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2" name="文本框 1"/>
          <p:cNvSpPr txBox="1">
            <a:spLocks noChangeArrowheads="1"/>
          </p:cNvSpPr>
          <p:nvPr/>
        </p:nvSpPr>
        <p:spPr bwMode="auto">
          <a:xfrm>
            <a:off x="2640013" y="2133600"/>
            <a:ext cx="64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p:cNvPicPr>
            <a:picLocks noChangeAspect="1"/>
          </p:cNvPicPr>
          <p:nvPr/>
        </p:nvPicPr>
        <p:blipFill>
          <a:blip r:embed="rId1">
            <a:extLst>
              <a:ext uri="{28A0092B-C50C-407E-A947-70E740481C1C}">
                <a14:useLocalDpi xmlns:a14="http://schemas.microsoft.com/office/drawing/2010/main" val="0"/>
              </a:ext>
            </a:extLst>
          </a:blip>
          <a:srcRect l="16971" t="9183" r="16982" b="5013"/>
          <a:stretch>
            <a:fillRect/>
          </a:stretch>
        </p:blipFill>
        <p:spPr bwMode="auto">
          <a:xfrm>
            <a:off x="1343025" y="1658938"/>
            <a:ext cx="8424863" cy="410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9" name="Rectangle 2"/>
          <p:cNvSpPr>
            <a:spLocks noGrp="1" noChangeArrowheads="1"/>
          </p:cNvSpPr>
          <p:nvPr>
            <p:ph type="title"/>
          </p:nvPr>
        </p:nvSpPr>
        <p:spPr>
          <a:xfrm>
            <a:off x="334963" y="260350"/>
            <a:ext cx="9361487" cy="914400"/>
          </a:xfrm>
        </p:spPr>
        <p:txBody>
          <a:bodyPr/>
          <a:lstStyle/>
          <a:p>
            <a:pPr eaLnBrk="1" hangingPunct="1"/>
            <a:r>
              <a:rPr lang="en-US" altLang="zh-CN" sz="3200" b="1" dirty="0">
                <a:solidFill>
                  <a:schemeClr val="bg1"/>
                </a:solidFill>
                <a:latin typeface="微软雅黑" panose="020B0503020204020204" pitchFamily="34" charset="-122"/>
                <a:ea typeface="微软雅黑" panose="020B0503020204020204" pitchFamily="34" charset="-122"/>
              </a:rPr>
              <a:t>Cochrane</a:t>
            </a:r>
            <a:r>
              <a:rPr lang="zh-CN" altLang="en-US" sz="3200" b="1" dirty="0">
                <a:solidFill>
                  <a:schemeClr val="bg1"/>
                </a:solidFill>
                <a:latin typeface="微软雅黑" panose="020B0503020204020204" pitchFamily="34" charset="-122"/>
                <a:ea typeface="微软雅黑" panose="020B0503020204020204" pitchFamily="34" charset="-122"/>
              </a:rPr>
              <a:t>协作网 </a:t>
            </a:r>
            <a:r>
              <a:rPr lang="en-US" altLang="zh-CN" sz="3200" b="1" dirty="0">
                <a:solidFill>
                  <a:schemeClr val="bg1"/>
                </a:solidFill>
                <a:latin typeface="微软雅黑" panose="020B0503020204020204" pitchFamily="34" charset="-122"/>
                <a:ea typeface="微软雅黑" panose="020B0503020204020204" pitchFamily="34" charset="-122"/>
              </a:rPr>
              <a:t>www.cochrane.org</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9220"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9221"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9E2DDF17-76EB-4EFB-8540-B79A73E0AD2C}"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9222" name="矩形 3"/>
          <p:cNvSpPr>
            <a:spLocks noChangeArrowheads="1"/>
          </p:cNvSpPr>
          <p:nvPr/>
        </p:nvSpPr>
        <p:spPr bwMode="auto">
          <a:xfrm>
            <a:off x="1339850" y="5883275"/>
            <a:ext cx="1476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dirty="0">
                <a:solidFill>
                  <a:srgbClr val="000000"/>
                </a:solidFill>
                <a:latin typeface="Calibri" panose="020F0502020204030204" pitchFamily="34" charset="0"/>
              </a:rPr>
              <a:t>截屏日期：</a:t>
            </a:r>
            <a:r>
              <a:rPr lang="en-US" altLang="zh-CN" sz="1000" dirty="0">
                <a:solidFill>
                  <a:srgbClr val="000000"/>
                </a:solidFill>
                <a:latin typeface="Calibri" panose="020F0502020204030204" pitchFamily="34" charset="0"/>
              </a:rPr>
              <a:t>2021</a:t>
            </a:r>
            <a:r>
              <a:rPr lang="zh-CN" altLang="en-US" sz="1000" dirty="0">
                <a:solidFill>
                  <a:srgbClr val="000000"/>
                </a:solidFill>
                <a:latin typeface="Calibri" panose="020F0502020204030204" pitchFamily="34" charset="0"/>
              </a:rPr>
              <a:t>年</a:t>
            </a:r>
            <a:r>
              <a:rPr lang="en-US" altLang="zh-CN" sz="1000" dirty="0">
                <a:solidFill>
                  <a:srgbClr val="000000"/>
                </a:solidFill>
                <a:latin typeface="Calibri" panose="020F0502020204030204" pitchFamily="34" charset="0"/>
              </a:rPr>
              <a:t>11</a:t>
            </a:r>
            <a:r>
              <a:rPr lang="zh-CN" altLang="en-US" sz="1000" dirty="0">
                <a:solidFill>
                  <a:srgbClr val="000000"/>
                </a:solidFill>
                <a:latin typeface="Calibri" panose="020F0502020204030204" pitchFamily="34" charset="0"/>
              </a:rPr>
              <a:t>月</a:t>
            </a:r>
            <a:endParaRPr lang="zh-CN" altLang="en-US" sz="1000" dirty="0">
              <a:solidFill>
                <a:srgbClr val="000000"/>
              </a:solidFill>
              <a:latin typeface="Calibri" panose="020F05020202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标题 1"/>
          <p:cNvSpPr>
            <a:spLocks noGrp="1"/>
          </p:cNvSpPr>
          <p:nvPr>
            <p:ph type="title"/>
          </p:nvPr>
        </p:nvSpPr>
        <p:spPr>
          <a:xfrm>
            <a:off x="334963" y="260350"/>
            <a:ext cx="9361487" cy="914400"/>
          </a:xfrm>
        </p:spPr>
        <p:txBody>
          <a:bodyPr/>
          <a:lstStyle/>
          <a:p>
            <a:r>
              <a:rPr lang="en-US" altLang="zh-CN" sz="4000" dirty="0"/>
              <a:t>2.</a:t>
            </a:r>
            <a:r>
              <a:rPr lang="zh-CN" altLang="en-US" sz="4000" dirty="0"/>
              <a:t>下列哪个证据的级别最高</a:t>
            </a:r>
            <a:r>
              <a:rPr lang="en-US" altLang="zh-CN" sz="4000" dirty="0"/>
              <a:t>(</a:t>
            </a:r>
            <a:r>
              <a:rPr lang="zh-CN" altLang="en-US" sz="4000" dirty="0"/>
              <a:t>可靠性最强</a:t>
            </a:r>
            <a:r>
              <a:rPr lang="en-US" altLang="zh-CN" sz="4000" dirty="0"/>
              <a:t>)?</a:t>
            </a:r>
            <a:endParaRPr lang="zh-CN" altLang="en-US" sz="4000" dirty="0"/>
          </a:p>
        </p:txBody>
      </p:sp>
      <p:sp>
        <p:nvSpPr>
          <p:cNvPr id="66563" name="内容占位符 2"/>
          <p:cNvSpPr>
            <a:spLocks noGrp="1"/>
          </p:cNvSpPr>
          <p:nvPr>
            <p:ph idx="1"/>
          </p:nvPr>
        </p:nvSpPr>
        <p:spPr/>
        <p:txBody>
          <a:bodyPr/>
          <a:lstStyle/>
          <a:p>
            <a:pPr marL="0" indent="0">
              <a:buFont typeface="Wingdings" panose="05000000000000000000" pitchFamily="2" charset="2"/>
              <a:buNone/>
            </a:pPr>
            <a:r>
              <a:rPr lang="en-US" altLang="zh-CN"/>
              <a:t>A</a:t>
            </a:r>
            <a:r>
              <a:rPr lang="zh-CN" altLang="en-US"/>
              <a:t>、系统评价</a:t>
            </a:r>
            <a:endParaRPr lang="zh-CN" altLang="en-US"/>
          </a:p>
          <a:p>
            <a:pPr marL="0" indent="0">
              <a:buFont typeface="Wingdings" panose="05000000000000000000" pitchFamily="2" charset="2"/>
              <a:buNone/>
            </a:pPr>
            <a:r>
              <a:rPr lang="en-US" altLang="zh-CN"/>
              <a:t>B</a:t>
            </a:r>
            <a:r>
              <a:rPr lang="zh-CN" altLang="en-US"/>
              <a:t>、随机对照试验</a:t>
            </a:r>
            <a:endParaRPr lang="zh-CN" altLang="en-US"/>
          </a:p>
          <a:p>
            <a:pPr marL="0" indent="0">
              <a:buFont typeface="Wingdings" panose="05000000000000000000" pitchFamily="2" charset="2"/>
              <a:buNone/>
            </a:pPr>
            <a:r>
              <a:rPr lang="en-US" altLang="zh-CN"/>
              <a:t>C</a:t>
            </a:r>
            <a:r>
              <a:rPr lang="zh-CN" altLang="en-US"/>
              <a:t>、病例对照</a:t>
            </a:r>
            <a:endParaRPr lang="zh-CN" altLang="en-US"/>
          </a:p>
          <a:p>
            <a:pPr marL="0" indent="0">
              <a:buFont typeface="Wingdings" panose="05000000000000000000" pitchFamily="2" charset="2"/>
              <a:buNone/>
            </a:pPr>
            <a:r>
              <a:rPr lang="en-US" altLang="zh-CN"/>
              <a:t>D</a:t>
            </a:r>
            <a:r>
              <a:rPr lang="zh-CN" altLang="en-US"/>
              <a:t>、动物研究</a:t>
            </a:r>
            <a:endParaRPr lang="zh-CN" altLang="en-US"/>
          </a:p>
          <a:p>
            <a:pPr marL="0" indent="0">
              <a:buFont typeface="Wingdings" panose="05000000000000000000" pitchFamily="2" charset="2"/>
              <a:buNone/>
            </a:pPr>
            <a:endParaRPr lang="zh-CN" altLang="en-US"/>
          </a:p>
        </p:txBody>
      </p:sp>
      <p:sp>
        <p:nvSpPr>
          <p:cNvPr id="66564"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6565"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E63A4818-56E9-4820-8EE6-2BA767C1FDE4}"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8" name="文本框 7"/>
          <p:cNvSpPr txBox="1">
            <a:spLocks noChangeArrowheads="1"/>
          </p:cNvSpPr>
          <p:nvPr/>
        </p:nvSpPr>
        <p:spPr bwMode="auto">
          <a:xfrm>
            <a:off x="3287713" y="1484313"/>
            <a:ext cx="64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标题 1"/>
          <p:cNvSpPr>
            <a:spLocks noGrp="1"/>
          </p:cNvSpPr>
          <p:nvPr>
            <p:ph type="title"/>
          </p:nvPr>
        </p:nvSpPr>
        <p:spPr>
          <a:xfrm>
            <a:off x="334963" y="260350"/>
            <a:ext cx="9361487" cy="914400"/>
          </a:xfrm>
        </p:spPr>
        <p:txBody>
          <a:bodyPr/>
          <a:lstStyle/>
          <a:p>
            <a:r>
              <a:rPr lang="en-US" altLang="zh-CN" sz="3200" dirty="0"/>
              <a:t>3.</a:t>
            </a:r>
            <a:r>
              <a:rPr lang="zh-CN" altLang="en-US" sz="3200" dirty="0"/>
              <a:t>在</a:t>
            </a:r>
            <a:r>
              <a:rPr lang="en-US" altLang="zh-CN" sz="3200" dirty="0"/>
              <a:t>PubMed</a:t>
            </a:r>
            <a:r>
              <a:rPr lang="zh-CN" altLang="en-US" sz="3200" dirty="0"/>
              <a:t>中查找系统评价</a:t>
            </a:r>
            <a:r>
              <a:rPr lang="en-US" altLang="zh-CN" sz="3200" dirty="0"/>
              <a:t>,</a:t>
            </a:r>
            <a:r>
              <a:rPr lang="zh-CN" altLang="en-US" sz="3200" dirty="0"/>
              <a:t>可使用下列哪些方法</a:t>
            </a:r>
            <a:r>
              <a:rPr lang="en-US" altLang="zh-CN" sz="3200" dirty="0"/>
              <a:t>?</a:t>
            </a:r>
            <a:endParaRPr lang="zh-CN" altLang="en-US" sz="3200" dirty="0"/>
          </a:p>
        </p:txBody>
      </p:sp>
      <p:sp>
        <p:nvSpPr>
          <p:cNvPr id="67587" name="内容占位符 2"/>
          <p:cNvSpPr>
            <a:spLocks noGrp="1"/>
          </p:cNvSpPr>
          <p:nvPr>
            <p:ph idx="1"/>
          </p:nvPr>
        </p:nvSpPr>
        <p:spPr/>
        <p:txBody>
          <a:bodyPr/>
          <a:lstStyle/>
          <a:p>
            <a:pPr marL="0" indent="0">
              <a:buFont typeface="Wingdings" panose="05000000000000000000" pitchFamily="2" charset="2"/>
              <a:buNone/>
            </a:pPr>
            <a:r>
              <a:rPr lang="en-US" altLang="zh-CN"/>
              <a:t>A</a:t>
            </a:r>
            <a:r>
              <a:rPr lang="zh-CN" altLang="en-US"/>
              <a:t>、字段限定</a:t>
            </a:r>
            <a:r>
              <a:rPr lang="en-US" altLang="zh-CN"/>
              <a:t>systematic[sb]</a:t>
            </a:r>
            <a:endParaRPr lang="zh-CN" altLang="en-US"/>
          </a:p>
          <a:p>
            <a:pPr marL="0" indent="0">
              <a:buFont typeface="Wingdings" panose="05000000000000000000" pitchFamily="2" charset="2"/>
              <a:buNone/>
            </a:pPr>
            <a:r>
              <a:rPr lang="en-US" altLang="zh-CN"/>
              <a:t>B</a:t>
            </a:r>
            <a:r>
              <a:rPr lang="zh-CN" altLang="en-US"/>
              <a:t>、</a:t>
            </a:r>
            <a:r>
              <a:rPr lang="en-US" altLang="zh-CN"/>
              <a:t>Clinical Queries</a:t>
            </a:r>
            <a:endParaRPr lang="en-US" altLang="zh-CN"/>
          </a:p>
          <a:p>
            <a:pPr marL="0" indent="0">
              <a:buFont typeface="Wingdings" panose="05000000000000000000" pitchFamily="2" charset="2"/>
              <a:buNone/>
            </a:pPr>
            <a:r>
              <a:rPr lang="en-US" altLang="zh-CN"/>
              <a:t>C</a:t>
            </a:r>
            <a:r>
              <a:rPr lang="zh-CN" altLang="en-US"/>
              <a:t>、</a:t>
            </a:r>
            <a:r>
              <a:rPr lang="en-US" altLang="zh-CN"/>
              <a:t>Article Type</a:t>
            </a:r>
            <a:endParaRPr lang="en-US" altLang="zh-CN"/>
          </a:p>
          <a:p>
            <a:pPr marL="0" indent="0">
              <a:buFont typeface="Wingdings" panose="05000000000000000000" pitchFamily="2" charset="2"/>
              <a:buNone/>
            </a:pPr>
            <a:r>
              <a:rPr lang="en-US" altLang="zh-CN"/>
              <a:t>D</a:t>
            </a:r>
            <a:r>
              <a:rPr lang="zh-CN" altLang="en-US"/>
              <a:t>、</a:t>
            </a:r>
            <a:r>
              <a:rPr lang="en-US" altLang="zh-CN"/>
              <a:t>Limits</a:t>
            </a:r>
            <a:endParaRPr lang="en-US" altLang="zh-CN"/>
          </a:p>
          <a:p>
            <a:pPr marL="0" indent="0">
              <a:buFont typeface="Wingdings" panose="05000000000000000000" pitchFamily="2" charset="2"/>
              <a:buNone/>
            </a:pPr>
            <a:endParaRPr lang="zh-CN" altLang="en-US"/>
          </a:p>
        </p:txBody>
      </p:sp>
      <p:sp>
        <p:nvSpPr>
          <p:cNvPr id="67588"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7589"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E22783D5-3D5A-4F2D-AEA0-522F77696524}"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7" name="文本框 6"/>
          <p:cNvSpPr txBox="1">
            <a:spLocks noChangeArrowheads="1"/>
          </p:cNvSpPr>
          <p:nvPr/>
        </p:nvSpPr>
        <p:spPr bwMode="auto">
          <a:xfrm>
            <a:off x="6096000" y="1600200"/>
            <a:ext cx="64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
        <p:nvSpPr>
          <p:cNvPr id="9" name="文本框 8"/>
          <p:cNvSpPr txBox="1">
            <a:spLocks noChangeArrowheads="1"/>
          </p:cNvSpPr>
          <p:nvPr/>
        </p:nvSpPr>
        <p:spPr bwMode="auto">
          <a:xfrm>
            <a:off x="4075113" y="2779713"/>
            <a:ext cx="6492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标题 1"/>
          <p:cNvSpPr>
            <a:spLocks noGrp="1"/>
          </p:cNvSpPr>
          <p:nvPr>
            <p:ph type="title"/>
          </p:nvPr>
        </p:nvSpPr>
        <p:spPr>
          <a:xfrm>
            <a:off x="334963" y="260350"/>
            <a:ext cx="9361487" cy="914400"/>
          </a:xfrm>
        </p:spPr>
        <p:txBody>
          <a:bodyPr/>
          <a:lstStyle/>
          <a:p>
            <a:r>
              <a:rPr lang="en-US" altLang="zh-CN" dirty="0"/>
              <a:t>4.</a:t>
            </a:r>
            <a:r>
              <a:rPr lang="zh-CN" altLang="en-US" dirty="0"/>
              <a:t>以下哪些是循证医学数据库</a:t>
            </a:r>
            <a:r>
              <a:rPr lang="en-US" altLang="zh-CN" dirty="0"/>
              <a:t>?</a:t>
            </a:r>
            <a:endParaRPr lang="zh-CN" altLang="en-US" dirty="0"/>
          </a:p>
        </p:txBody>
      </p:sp>
      <p:sp>
        <p:nvSpPr>
          <p:cNvPr id="3" name="内容占位符 2"/>
          <p:cNvSpPr>
            <a:spLocks noGrp="1"/>
          </p:cNvSpPr>
          <p:nvPr>
            <p:ph idx="1"/>
          </p:nvPr>
        </p:nvSpPr>
        <p:spPr/>
        <p:txBody>
          <a:bodyPr/>
          <a:lstStyle/>
          <a:p>
            <a:pPr marL="0" indent="0">
              <a:buFont typeface="Wingdings" panose="05000000000000000000" pitchFamily="2" charset="2"/>
              <a:buNone/>
              <a:defRPr/>
            </a:pPr>
            <a:r>
              <a:rPr lang="en-US" altLang="zh-CN" dirty="0"/>
              <a:t>A</a:t>
            </a:r>
            <a:r>
              <a:rPr lang="zh-CN" altLang="en-US" dirty="0"/>
              <a:t>、</a:t>
            </a:r>
            <a:r>
              <a:rPr lang="en-US" altLang="zh-CN" dirty="0"/>
              <a:t>The Cochrane Library</a:t>
            </a:r>
            <a:endParaRPr lang="en-US" altLang="zh-CN" dirty="0"/>
          </a:p>
          <a:p>
            <a:pPr marL="0" indent="0">
              <a:buFont typeface="Wingdings" panose="05000000000000000000" pitchFamily="2" charset="2"/>
              <a:buNone/>
              <a:defRPr/>
            </a:pPr>
            <a:r>
              <a:rPr lang="en-US" altLang="zh-CN" dirty="0"/>
              <a:t>B</a:t>
            </a:r>
            <a:r>
              <a:rPr lang="zh-CN" altLang="en-US" dirty="0"/>
              <a:t>、</a:t>
            </a:r>
            <a:r>
              <a:rPr lang="en-US" altLang="zh-CN" dirty="0"/>
              <a:t>MEDLINE</a:t>
            </a:r>
            <a:endParaRPr lang="en-US" altLang="zh-CN" dirty="0"/>
          </a:p>
          <a:p>
            <a:pPr marL="0" indent="0">
              <a:buFont typeface="Wingdings" panose="05000000000000000000" pitchFamily="2" charset="2"/>
              <a:buNone/>
              <a:defRPr/>
            </a:pPr>
            <a:r>
              <a:rPr lang="en-US" altLang="zh-CN" dirty="0"/>
              <a:t>C</a:t>
            </a:r>
            <a:r>
              <a:rPr lang="zh-CN" altLang="en-US" dirty="0"/>
              <a:t>、</a:t>
            </a:r>
            <a:r>
              <a:rPr lang="en-US" altLang="zh-CN" dirty="0"/>
              <a:t>BMJ Best Practice</a:t>
            </a:r>
            <a:endParaRPr lang="en-US" altLang="zh-CN" dirty="0"/>
          </a:p>
          <a:p>
            <a:pPr marL="0" indent="0">
              <a:buFont typeface="Wingdings" panose="05000000000000000000" pitchFamily="2" charset="2"/>
              <a:buNone/>
              <a:defRPr/>
            </a:pPr>
            <a:r>
              <a:rPr lang="en-US" altLang="zh-CN" dirty="0"/>
              <a:t>D</a:t>
            </a:r>
            <a:r>
              <a:rPr lang="zh-CN" altLang="en-US" dirty="0"/>
              <a:t>、</a:t>
            </a:r>
            <a:r>
              <a:rPr lang="en-US" altLang="zh-CN" dirty="0"/>
              <a:t>Web of Science</a:t>
            </a:r>
            <a:endParaRPr lang="en-US" altLang="zh-CN" dirty="0"/>
          </a:p>
          <a:p>
            <a:pPr>
              <a:defRPr/>
            </a:pPr>
            <a:endParaRPr lang="zh-CN" altLang="en-US" dirty="0"/>
          </a:p>
        </p:txBody>
      </p:sp>
      <p:sp>
        <p:nvSpPr>
          <p:cNvPr id="68612"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8613"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6EA0C762-FAFB-4E74-B49C-62874A3AED6B}"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7" name="文本框 6"/>
          <p:cNvSpPr txBox="1">
            <a:spLocks noChangeArrowheads="1"/>
          </p:cNvSpPr>
          <p:nvPr/>
        </p:nvSpPr>
        <p:spPr bwMode="auto">
          <a:xfrm>
            <a:off x="5664200" y="1600200"/>
            <a:ext cx="64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
        <p:nvSpPr>
          <p:cNvPr id="8" name="文本框 7"/>
          <p:cNvSpPr txBox="1">
            <a:spLocks noChangeArrowheads="1"/>
          </p:cNvSpPr>
          <p:nvPr/>
        </p:nvSpPr>
        <p:spPr bwMode="auto">
          <a:xfrm>
            <a:off x="5087938" y="2738438"/>
            <a:ext cx="64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标题 1"/>
          <p:cNvSpPr>
            <a:spLocks noGrp="1"/>
          </p:cNvSpPr>
          <p:nvPr>
            <p:ph type="title"/>
          </p:nvPr>
        </p:nvSpPr>
        <p:spPr>
          <a:xfrm>
            <a:off x="334963" y="260350"/>
            <a:ext cx="9361487" cy="914400"/>
          </a:xfrm>
        </p:spPr>
        <p:txBody>
          <a:bodyPr/>
          <a:lstStyle/>
          <a:p>
            <a:r>
              <a:rPr lang="en-US" altLang="zh-CN" sz="3200" dirty="0"/>
              <a:t>5.</a:t>
            </a:r>
            <a:r>
              <a:rPr lang="zh-CN" altLang="en-US" sz="3200" dirty="0"/>
              <a:t>若想撰写一篇系统评价，必须检索的数据库是：</a:t>
            </a:r>
            <a:endParaRPr lang="zh-CN" altLang="en-US" sz="3200" dirty="0"/>
          </a:p>
        </p:txBody>
      </p:sp>
      <p:sp>
        <p:nvSpPr>
          <p:cNvPr id="3" name="内容占位符 2"/>
          <p:cNvSpPr>
            <a:spLocks noGrp="1"/>
          </p:cNvSpPr>
          <p:nvPr>
            <p:ph idx="1"/>
          </p:nvPr>
        </p:nvSpPr>
        <p:spPr/>
        <p:txBody>
          <a:bodyPr/>
          <a:lstStyle/>
          <a:p>
            <a:pPr marL="0" indent="0">
              <a:buFont typeface="Wingdings" panose="05000000000000000000" pitchFamily="2" charset="2"/>
              <a:buNone/>
              <a:defRPr/>
            </a:pPr>
            <a:r>
              <a:rPr lang="en-US" altLang="zh-CN" dirty="0"/>
              <a:t>A</a:t>
            </a:r>
            <a:r>
              <a:rPr lang="zh-CN" altLang="en-US" dirty="0"/>
              <a:t>、</a:t>
            </a:r>
            <a:r>
              <a:rPr lang="en-US" altLang="zh-CN" dirty="0"/>
              <a:t>The Cochrane Library</a:t>
            </a:r>
            <a:endParaRPr lang="en-US" altLang="zh-CN" dirty="0"/>
          </a:p>
          <a:p>
            <a:pPr marL="0" indent="0">
              <a:buFont typeface="Wingdings" panose="05000000000000000000" pitchFamily="2" charset="2"/>
              <a:buNone/>
              <a:defRPr/>
            </a:pPr>
            <a:r>
              <a:rPr lang="en-US" altLang="zh-CN" dirty="0"/>
              <a:t>B</a:t>
            </a:r>
            <a:r>
              <a:rPr lang="zh-CN" altLang="en-US" dirty="0"/>
              <a:t>、</a:t>
            </a:r>
            <a:r>
              <a:rPr lang="en-US" altLang="zh-CN" dirty="0"/>
              <a:t>MEDLINE</a:t>
            </a:r>
            <a:endParaRPr lang="en-US" altLang="zh-CN" dirty="0"/>
          </a:p>
          <a:p>
            <a:pPr marL="0" indent="0">
              <a:buFont typeface="Wingdings" panose="05000000000000000000" pitchFamily="2" charset="2"/>
              <a:buNone/>
              <a:defRPr/>
            </a:pPr>
            <a:r>
              <a:rPr lang="en-US" altLang="zh-CN" dirty="0"/>
              <a:t>C</a:t>
            </a:r>
            <a:r>
              <a:rPr lang="zh-CN" altLang="en-US" dirty="0"/>
              <a:t>、</a:t>
            </a:r>
            <a:r>
              <a:rPr lang="en-US" altLang="zh-CN" dirty="0"/>
              <a:t>BMJ Best Practice</a:t>
            </a:r>
            <a:endParaRPr lang="en-US" altLang="zh-CN" dirty="0"/>
          </a:p>
          <a:p>
            <a:pPr marL="0" indent="0">
              <a:buFont typeface="Wingdings" panose="05000000000000000000" pitchFamily="2" charset="2"/>
              <a:buNone/>
              <a:defRPr/>
            </a:pPr>
            <a:r>
              <a:rPr lang="en-US" altLang="zh-CN" dirty="0"/>
              <a:t>D</a:t>
            </a:r>
            <a:r>
              <a:rPr lang="zh-CN" altLang="en-US" dirty="0"/>
              <a:t>、</a:t>
            </a:r>
            <a:r>
              <a:rPr lang="en-US" altLang="zh-CN" dirty="0"/>
              <a:t>CENTRAL </a:t>
            </a:r>
            <a:endParaRPr lang="en-US" altLang="zh-CN" dirty="0"/>
          </a:p>
          <a:p>
            <a:pPr marL="0" indent="0">
              <a:buFont typeface="Wingdings" panose="05000000000000000000" pitchFamily="2" charset="2"/>
              <a:buNone/>
              <a:defRPr/>
            </a:pPr>
            <a:r>
              <a:rPr lang="en-US" altLang="zh-CN" dirty="0"/>
              <a:t>E</a:t>
            </a:r>
            <a:r>
              <a:rPr lang="zh-CN" altLang="en-US" dirty="0"/>
              <a:t>、</a:t>
            </a:r>
            <a:r>
              <a:rPr lang="en-US" altLang="zh-CN" dirty="0" err="1"/>
              <a:t>EMBase</a:t>
            </a:r>
            <a:endParaRPr lang="en-US" altLang="zh-CN" dirty="0"/>
          </a:p>
          <a:p>
            <a:pPr>
              <a:defRPr/>
            </a:pPr>
            <a:endParaRPr lang="zh-CN" altLang="en-US" dirty="0"/>
          </a:p>
        </p:txBody>
      </p:sp>
      <p:sp>
        <p:nvSpPr>
          <p:cNvPr id="69636"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69637"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D4FCC857-9E10-4245-A05A-4A9A3E6EFE63}"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7" name="文本框 6"/>
          <p:cNvSpPr txBox="1">
            <a:spLocks noChangeArrowheads="1"/>
          </p:cNvSpPr>
          <p:nvPr/>
        </p:nvSpPr>
        <p:spPr bwMode="auto">
          <a:xfrm>
            <a:off x="3462338" y="2133600"/>
            <a:ext cx="64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
        <p:nvSpPr>
          <p:cNvPr id="8" name="文本框 7"/>
          <p:cNvSpPr txBox="1">
            <a:spLocks noChangeArrowheads="1"/>
          </p:cNvSpPr>
          <p:nvPr/>
        </p:nvSpPr>
        <p:spPr bwMode="auto">
          <a:xfrm>
            <a:off x="3287713" y="3860800"/>
            <a:ext cx="647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
        <p:nvSpPr>
          <p:cNvPr id="9" name="文本框 8"/>
          <p:cNvSpPr txBox="1">
            <a:spLocks noChangeArrowheads="1"/>
          </p:cNvSpPr>
          <p:nvPr/>
        </p:nvSpPr>
        <p:spPr bwMode="auto">
          <a:xfrm>
            <a:off x="3765550" y="3294063"/>
            <a:ext cx="64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3600">
                <a:solidFill>
                  <a:srgbClr val="FF0000"/>
                </a:solidFill>
                <a:latin typeface="等线" panose="02010600030101010101" pitchFamily="2" charset="-122"/>
                <a:ea typeface="等线" panose="02010600030101010101" pitchFamily="2" charset="-122"/>
              </a:rPr>
              <a:t>√</a:t>
            </a:r>
            <a:endParaRPr lang="zh-CN" altLang="en-US" sz="36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10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6"/>
          <p:cNvSpPr>
            <a:spLocks noGrp="1"/>
          </p:cNvSpPr>
          <p:nvPr>
            <p:ph type="ctrTitle"/>
          </p:nvPr>
        </p:nvSpPr>
        <p:spPr>
          <a:xfrm>
            <a:off x="304800" y="1427163"/>
            <a:ext cx="10769600" cy="1609725"/>
          </a:xfrm>
        </p:spPr>
        <p:txBody>
          <a:bodyPr/>
          <a:lstStyle/>
          <a:p>
            <a:pPr algn="ctr"/>
            <a:r>
              <a:rPr lang="zh-CN" altLang="en-US"/>
              <a:t>谢谢大家，欢迎提问！</a:t>
            </a:r>
            <a:endParaRPr lang="zh-CN" altLang="en-US"/>
          </a:p>
        </p:txBody>
      </p:sp>
      <p:sp>
        <p:nvSpPr>
          <p:cNvPr id="70659" name="副标题 7"/>
          <p:cNvSpPr>
            <a:spLocks noGrp="1"/>
          </p:cNvSpPr>
          <p:nvPr>
            <p:ph type="subTitle" idx="1"/>
          </p:nvPr>
        </p:nvSpPr>
        <p:spPr/>
        <p:txBody>
          <a:bodyPr/>
          <a:lstStyle/>
          <a:p>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8"/>
          <p:cNvSpPr>
            <a:spLocks noGrp="1"/>
          </p:cNvSpPr>
          <p:nvPr>
            <p:ph type="title"/>
          </p:nvPr>
        </p:nvSpPr>
        <p:spPr>
          <a:xfrm>
            <a:off x="263525" y="260350"/>
            <a:ext cx="9001125" cy="914400"/>
          </a:xfrm>
        </p:spPr>
        <p:txBody>
          <a:bodyPr/>
          <a:lstStyle/>
          <a:p>
            <a:r>
              <a:rPr lang="en-US" altLang="zh-CN" sz="3600" b="1">
                <a:solidFill>
                  <a:schemeClr val="bg1"/>
                </a:solidFill>
                <a:latin typeface="微软雅黑" panose="020B0503020204020204" pitchFamily="34" charset="-122"/>
                <a:ea typeface="微软雅黑" panose="020B0503020204020204" pitchFamily="34" charset="-122"/>
              </a:rPr>
              <a:t>Cochrane</a:t>
            </a:r>
            <a:r>
              <a:rPr lang="zh-CN" altLang="en-US" sz="3600" b="1">
                <a:solidFill>
                  <a:schemeClr val="bg1"/>
                </a:solidFill>
                <a:latin typeface="微软雅黑" panose="020B0503020204020204" pitchFamily="34" charset="-122"/>
                <a:ea typeface="微软雅黑" panose="020B0503020204020204" pitchFamily="34" charset="-122"/>
              </a:rPr>
              <a:t>协作网中文版</a:t>
            </a:r>
            <a:endParaRPr lang="zh-CN" altLang="en-US" sz="3600"/>
          </a:p>
        </p:txBody>
      </p:sp>
      <p:sp>
        <p:nvSpPr>
          <p:cNvPr id="10243"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0244"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771D5B7E-DE2B-495A-A204-CBD5A4A590A9}"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10246" name="矩形 9"/>
          <p:cNvSpPr>
            <a:spLocks noChangeArrowheads="1"/>
          </p:cNvSpPr>
          <p:nvPr/>
        </p:nvSpPr>
        <p:spPr bwMode="auto">
          <a:xfrm>
            <a:off x="1339850" y="5883275"/>
            <a:ext cx="141096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r>
              <a:rPr lang="zh-CN" altLang="en-US" sz="1000" dirty="0">
                <a:solidFill>
                  <a:srgbClr val="000000"/>
                </a:solidFill>
                <a:latin typeface="Calibri" panose="020F0502020204030204" pitchFamily="34" charset="0"/>
              </a:rPr>
              <a:t>截屏日期：</a:t>
            </a:r>
            <a:r>
              <a:rPr lang="en-US" altLang="zh-CN" sz="1000" dirty="0">
                <a:solidFill>
                  <a:srgbClr val="000000"/>
                </a:solidFill>
                <a:latin typeface="Calibri" panose="020F0502020204030204" pitchFamily="34" charset="0"/>
              </a:rPr>
              <a:t>2022</a:t>
            </a:r>
            <a:r>
              <a:rPr lang="zh-CN" altLang="en-US" sz="1000" dirty="0">
                <a:solidFill>
                  <a:srgbClr val="000000"/>
                </a:solidFill>
                <a:latin typeface="Calibri" panose="020F0502020204030204" pitchFamily="34" charset="0"/>
              </a:rPr>
              <a:t>年</a:t>
            </a:r>
            <a:r>
              <a:rPr lang="en-US" altLang="zh-CN" sz="1000" dirty="0">
                <a:solidFill>
                  <a:srgbClr val="000000"/>
                </a:solidFill>
                <a:latin typeface="Calibri" panose="020F0502020204030204" pitchFamily="34" charset="0"/>
              </a:rPr>
              <a:t>3</a:t>
            </a:r>
            <a:r>
              <a:rPr lang="zh-CN" altLang="en-US" sz="1000" dirty="0">
                <a:solidFill>
                  <a:srgbClr val="000000"/>
                </a:solidFill>
                <a:latin typeface="Calibri" panose="020F0502020204030204" pitchFamily="34" charset="0"/>
              </a:rPr>
              <a:t>月</a:t>
            </a:r>
            <a:endParaRPr lang="zh-CN" altLang="en-US" sz="1000" dirty="0">
              <a:solidFill>
                <a:srgbClr val="000000"/>
              </a:solidFill>
              <a:latin typeface="Calibri" panose="020F0502020204030204" pitchFamily="34" charset="0"/>
            </a:endParaRPr>
          </a:p>
        </p:txBody>
      </p:sp>
      <p:pic>
        <p:nvPicPr>
          <p:cNvPr id="2" name="图片 1"/>
          <p:cNvPicPr>
            <a:picLocks noChangeAspect="1"/>
          </p:cNvPicPr>
          <p:nvPr/>
        </p:nvPicPr>
        <p:blipFill rotWithShape="1">
          <a:blip r:embed="rId1"/>
          <a:srcRect l="19995" t="7160" r="19772" b="2148"/>
          <a:stretch>
            <a:fillRect/>
          </a:stretch>
        </p:blipFill>
        <p:spPr>
          <a:xfrm>
            <a:off x="1339850" y="1479479"/>
            <a:ext cx="7996509" cy="4253777"/>
          </a:xfrm>
          <a:prstGeom prst="rect">
            <a:avLst/>
          </a:prstGeom>
          <a:ln>
            <a:solidFill>
              <a:schemeClr val="tx1"/>
            </a:solidFill>
          </a:ln>
        </p:spPr>
      </p:pic>
      <p:sp>
        <p:nvSpPr>
          <p:cNvPr id="3" name="矩形: 圆角 2"/>
          <p:cNvSpPr/>
          <p:nvPr/>
        </p:nvSpPr>
        <p:spPr bwMode="auto">
          <a:xfrm>
            <a:off x="2351584" y="1412776"/>
            <a:ext cx="576064" cy="21602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1"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1267"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565BC334-1A1C-40AD-9F94-1E7550AF3078}"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11268" name="Rectangle 2"/>
          <p:cNvSpPr>
            <a:spLocks noGrp="1" noChangeArrowheads="1"/>
          </p:cNvSpPr>
          <p:nvPr>
            <p:ph type="title"/>
          </p:nvPr>
        </p:nvSpPr>
        <p:spPr>
          <a:xfrm>
            <a:off x="479425" y="228600"/>
            <a:ext cx="9255125" cy="914400"/>
          </a:xfrm>
        </p:spPr>
        <p:txBody>
          <a:bodyPr/>
          <a:lstStyle/>
          <a:p>
            <a:pPr eaLnBrk="1" hangingPunct="1"/>
            <a:r>
              <a:rPr lang="zh-CN" altLang="en-US">
                <a:solidFill>
                  <a:schemeClr val="bg1"/>
                </a:solidFill>
                <a:latin typeface="微软雅黑" panose="020B0503020204020204" pitchFamily="34" charset="-122"/>
                <a:ea typeface="微软雅黑" panose="020B0503020204020204" pitchFamily="34" charset="-122"/>
              </a:rPr>
              <a:t>二</a:t>
            </a:r>
            <a:r>
              <a:rPr lang="en-US" altLang="zh-CN">
                <a:solidFill>
                  <a:schemeClr val="bg1"/>
                </a:solidFill>
                <a:latin typeface="微软雅黑" panose="020B0503020204020204" pitchFamily="34" charset="-122"/>
                <a:ea typeface="微软雅黑" panose="020B0503020204020204" pitchFamily="34" charset="-122"/>
              </a:rPr>
              <a:t>.</a:t>
            </a:r>
            <a:r>
              <a:rPr lang="zh-CN" altLang="en-US">
                <a:solidFill>
                  <a:schemeClr val="bg1"/>
                </a:solidFill>
                <a:latin typeface="微软雅黑" panose="020B0503020204020204" pitchFamily="34" charset="-122"/>
                <a:ea typeface="微软雅黑" panose="020B0503020204020204" pitchFamily="34" charset="-122"/>
              </a:rPr>
              <a:t> 临床实践的步骤</a:t>
            </a: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56323" name="Rectangle 3"/>
          <p:cNvSpPr>
            <a:spLocks noGrp="1" noChangeArrowheads="1"/>
          </p:cNvSpPr>
          <p:nvPr>
            <p:ph type="body" idx="1"/>
          </p:nvPr>
        </p:nvSpPr>
        <p:spPr>
          <a:xfrm>
            <a:off x="766763" y="1144588"/>
            <a:ext cx="8235950" cy="4419600"/>
          </a:xfrm>
        </p:spPr>
        <p:txBody>
          <a:bodyPr anchor="ctr"/>
          <a:lstStyle/>
          <a:p>
            <a:pPr marL="609600" indent="-609600" algn="ctr" eaLnBrk="1" hangingPunct="1">
              <a:lnSpc>
                <a:spcPct val="150000"/>
              </a:lnSpc>
              <a:spcBef>
                <a:spcPct val="0"/>
              </a:spcBef>
              <a:buFont typeface="Wingdings" panose="05000000000000000000" pitchFamily="2" charset="2"/>
              <a:buAutoNum type="arabicPeriod"/>
            </a:pPr>
            <a:r>
              <a:rPr lang="zh-CN" altLang="en-US" sz="2800">
                <a:latin typeface="微软雅黑" panose="020B0503020204020204" pitchFamily="34" charset="-122"/>
                <a:ea typeface="微软雅黑" panose="020B0503020204020204" pitchFamily="34" charset="-122"/>
              </a:rPr>
              <a:t>构建临床问题</a:t>
            </a:r>
            <a:endParaRPr lang="zh-CN" altLang="en-US" sz="2800">
              <a:latin typeface="微软雅黑" panose="020B0503020204020204" pitchFamily="34" charset="-122"/>
              <a:ea typeface="微软雅黑" panose="020B0503020204020204" pitchFamily="34" charset="-122"/>
            </a:endParaRPr>
          </a:p>
          <a:p>
            <a:pPr marL="609600" indent="-609600" algn="ctr" eaLnBrk="1" hangingPunct="1">
              <a:lnSpc>
                <a:spcPct val="150000"/>
              </a:lnSpc>
              <a:spcBef>
                <a:spcPct val="0"/>
              </a:spcBef>
              <a:buFont typeface="Wingdings" panose="05000000000000000000" pitchFamily="2" charset="2"/>
              <a:buAutoNum type="arabicPeriod"/>
            </a:pPr>
            <a:r>
              <a:rPr lang="zh-CN" altLang="en-US" sz="2800">
                <a:latin typeface="微软雅黑" panose="020B0503020204020204" pitchFamily="34" charset="-122"/>
                <a:ea typeface="微软雅黑" panose="020B0503020204020204" pitchFamily="34" charset="-122"/>
              </a:rPr>
              <a:t>检索相关文献</a:t>
            </a:r>
            <a:endParaRPr lang="zh-CN" altLang="en-US" sz="2800">
              <a:latin typeface="微软雅黑" panose="020B0503020204020204" pitchFamily="34" charset="-122"/>
              <a:ea typeface="微软雅黑" panose="020B0503020204020204" pitchFamily="34" charset="-122"/>
            </a:endParaRPr>
          </a:p>
          <a:p>
            <a:pPr marL="609600" indent="-609600" algn="ctr" eaLnBrk="1" hangingPunct="1">
              <a:lnSpc>
                <a:spcPct val="150000"/>
              </a:lnSpc>
              <a:spcBef>
                <a:spcPct val="0"/>
              </a:spcBef>
              <a:buFont typeface="Wingdings" panose="05000000000000000000" pitchFamily="2" charset="2"/>
              <a:buAutoNum type="arabicPeriod"/>
            </a:pPr>
            <a:r>
              <a:rPr lang="zh-CN" altLang="en-US" sz="2800">
                <a:latin typeface="微软雅黑" panose="020B0503020204020204" pitchFamily="34" charset="-122"/>
                <a:ea typeface="微软雅黑" panose="020B0503020204020204" pitchFamily="34" charset="-122"/>
              </a:rPr>
              <a:t>严格评价文献</a:t>
            </a:r>
            <a:endParaRPr lang="zh-CN" altLang="en-US" sz="2800">
              <a:latin typeface="微软雅黑" panose="020B0503020204020204" pitchFamily="34" charset="-122"/>
              <a:ea typeface="微软雅黑" panose="020B0503020204020204" pitchFamily="34" charset="-122"/>
            </a:endParaRPr>
          </a:p>
          <a:p>
            <a:pPr marL="609600" indent="-609600" algn="ctr" eaLnBrk="1" hangingPunct="1">
              <a:lnSpc>
                <a:spcPct val="150000"/>
              </a:lnSpc>
              <a:spcBef>
                <a:spcPct val="0"/>
              </a:spcBef>
              <a:buFont typeface="Wingdings" panose="05000000000000000000" pitchFamily="2" charset="2"/>
              <a:buAutoNum type="arabicPeriod"/>
            </a:pPr>
            <a:r>
              <a:rPr lang="zh-CN" altLang="en-US" sz="2800">
                <a:latin typeface="微软雅黑" panose="020B0503020204020204" pitchFamily="34" charset="-122"/>
                <a:ea typeface="微软雅黑" panose="020B0503020204020204" pitchFamily="34" charset="-122"/>
              </a:rPr>
              <a:t>应用最佳证据</a:t>
            </a:r>
            <a:endParaRPr lang="zh-CN" altLang="en-US" sz="2800">
              <a:latin typeface="微软雅黑" panose="020B0503020204020204" pitchFamily="34" charset="-122"/>
              <a:ea typeface="微软雅黑" panose="020B0503020204020204" pitchFamily="34" charset="-122"/>
            </a:endParaRPr>
          </a:p>
          <a:p>
            <a:pPr marL="609600" indent="-609600" algn="ctr" eaLnBrk="1" hangingPunct="1">
              <a:lnSpc>
                <a:spcPct val="150000"/>
              </a:lnSpc>
              <a:spcBef>
                <a:spcPct val="0"/>
              </a:spcBef>
              <a:buFont typeface="Wingdings" panose="05000000000000000000" pitchFamily="2" charset="2"/>
              <a:buAutoNum type="arabicPeriod"/>
            </a:pPr>
            <a:r>
              <a:rPr lang="zh-CN" altLang="en-US" sz="2800">
                <a:latin typeface="微软雅黑" panose="020B0503020204020204" pitchFamily="34" charset="-122"/>
                <a:ea typeface="微软雅黑" panose="020B0503020204020204" pitchFamily="34" charset="-122"/>
              </a:rPr>
              <a:t>不断提高改进</a:t>
            </a:r>
            <a:endParaRPr lang="zh-CN" altLang="en-US" sz="28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3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页脚占位符 4"/>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lang="zh-CN" altLang="en-US" sz="1200"/>
              <a:t>复旦大学图书馆文献检索教研室</a:t>
            </a:r>
            <a:endParaRPr lang="en-US" altLang="zh-CN" sz="1200"/>
          </a:p>
        </p:txBody>
      </p:sp>
      <p:sp>
        <p:nvSpPr>
          <p:cNvPr id="12291"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Wingdings" panose="05000000000000000000" pitchFamily="2" charset="2"/>
              <a:buChar char="l"/>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1"/>
              </a:buClr>
              <a:buSzPct val="70000"/>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bg2"/>
              </a:buClr>
              <a:buSzPct val="65000"/>
              <a:buFont typeface="Wingdings" panose="05000000000000000000" pitchFamily="2" charset="2"/>
              <a:buChar char="l"/>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6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fld id="{33C5428B-D079-4624-8B01-80EFD1A30AE3}" type="slidenum">
              <a:rPr lang="en-US" altLang="zh-CN" sz="1200" smtClean="0">
                <a:latin typeface="Arial Black" panose="020B0A04020102020204" pitchFamily="34" charset="0"/>
              </a:rPr>
            </a:fld>
            <a:endParaRPr lang="en-US" altLang="zh-CN" sz="1200">
              <a:latin typeface="Arial Black" panose="020B0A04020102020204" pitchFamily="34" charset="0"/>
            </a:endParaRPr>
          </a:p>
        </p:txBody>
      </p:sp>
      <p:sp>
        <p:nvSpPr>
          <p:cNvPr id="12292" name="Rectangle 2"/>
          <p:cNvSpPr>
            <a:spLocks noGrp="1" noChangeArrowheads="1"/>
          </p:cNvSpPr>
          <p:nvPr>
            <p:ph type="title"/>
          </p:nvPr>
        </p:nvSpPr>
        <p:spPr>
          <a:xfrm>
            <a:off x="334963" y="260350"/>
            <a:ext cx="9361487" cy="914400"/>
          </a:xfrm>
        </p:spPr>
        <p:txBody>
          <a:bodyPr/>
          <a:lstStyle/>
          <a:p>
            <a:pPr eaLnBrk="1" hangingPunct="1"/>
            <a:r>
              <a:rPr lang="en-US" altLang="zh-CN">
                <a:solidFill>
                  <a:schemeClr val="bg1"/>
                </a:solidFill>
                <a:latin typeface="微软雅黑" panose="020B0503020204020204" pitchFamily="34" charset="-122"/>
                <a:ea typeface="微软雅黑" panose="020B0503020204020204" pitchFamily="34" charset="-122"/>
              </a:rPr>
              <a:t>1. </a:t>
            </a:r>
            <a:r>
              <a:rPr lang="zh-CN" altLang="en-US">
                <a:solidFill>
                  <a:schemeClr val="bg1"/>
                </a:solidFill>
                <a:latin typeface="微软雅黑" panose="020B0503020204020204" pitchFamily="34" charset="-122"/>
                <a:ea typeface="微软雅黑" panose="020B0503020204020204" pitchFamily="34" charset="-122"/>
              </a:rPr>
              <a:t>构建临床问题</a:t>
            </a:r>
            <a:endParaRPr lang="zh-CN" altLang="en-US">
              <a:solidFill>
                <a:schemeClr val="bg1"/>
              </a:solidFill>
              <a:latin typeface="微软雅黑" panose="020B0503020204020204" pitchFamily="34" charset="-122"/>
              <a:ea typeface="微软雅黑" panose="020B0503020204020204" pitchFamily="34" charset="-122"/>
            </a:endParaRPr>
          </a:p>
        </p:txBody>
      </p:sp>
      <p:pic>
        <p:nvPicPr>
          <p:cNvPr id="12293" name="Picture 8"/>
          <p:cNvPicPr>
            <a:picLocks noChangeAspect="1" noChangeArrowheads="1"/>
          </p:cNvPicPr>
          <p:nvPr/>
        </p:nvPicPr>
        <p:blipFill>
          <a:blip r:embed="rId1">
            <a:extLst>
              <a:ext uri="{28A0092B-C50C-407E-A947-70E740481C1C}">
                <a14:useLocalDpi xmlns:a14="http://schemas.microsoft.com/office/drawing/2010/main" val="0"/>
              </a:ext>
            </a:extLst>
          </a:blip>
          <a:srcRect t="18523" b="8942"/>
          <a:stretch>
            <a:fillRect/>
          </a:stretch>
        </p:blipFill>
        <p:spPr bwMode="auto">
          <a:xfrm>
            <a:off x="1169988" y="1449388"/>
            <a:ext cx="84978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Radial">
  <a:themeElements>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fontScheme name="Radial">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Radial</Template>
  <TotalTime>0</TotalTime>
  <Words>5788</Words>
  <Application>WPS 演示</Application>
  <PresentationFormat>宽屏</PresentationFormat>
  <Paragraphs>662</Paragraphs>
  <Slides>64</Slides>
  <Notes>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64</vt:i4>
      </vt:variant>
    </vt:vector>
  </HeadingPairs>
  <TitlesOfParts>
    <vt:vector size="78" baseType="lpstr">
      <vt:lpstr>Arial</vt:lpstr>
      <vt:lpstr>宋体</vt:lpstr>
      <vt:lpstr>Wingdings</vt:lpstr>
      <vt:lpstr>Times New Roman</vt:lpstr>
      <vt:lpstr>Arial Black</vt:lpstr>
      <vt:lpstr>微软雅黑</vt:lpstr>
      <vt:lpstr>微软雅黑 Light</vt:lpstr>
      <vt:lpstr>Calibri</vt:lpstr>
      <vt:lpstr>Arial Unicode MS</vt:lpstr>
      <vt:lpstr>Tahoma</vt:lpstr>
      <vt:lpstr>楷体_GB2312</vt:lpstr>
      <vt:lpstr>新宋体</vt:lpstr>
      <vt:lpstr>等线</vt:lpstr>
      <vt:lpstr>Radial</vt:lpstr>
      <vt:lpstr>循证医学之证据检索</vt:lpstr>
      <vt:lpstr>主要内容</vt:lpstr>
      <vt:lpstr>循证医学的先驱</vt:lpstr>
      <vt:lpstr>循证医学的先驱</vt:lpstr>
      <vt:lpstr>循证医学的先驱</vt:lpstr>
      <vt:lpstr>Cochrane协作网 www.cochrane.org</vt:lpstr>
      <vt:lpstr>Cochrane协作网中文版</vt:lpstr>
      <vt:lpstr>二. 临床实践的步骤</vt:lpstr>
      <vt:lpstr>1. 构建临床问题</vt:lpstr>
      <vt:lpstr>临床问题举例</vt:lpstr>
      <vt:lpstr>临床问题举例</vt:lpstr>
      <vt:lpstr>2. 检索相关文献</vt:lpstr>
      <vt:lpstr>EBM资源</vt:lpstr>
      <vt:lpstr>3. 严格评价文献</vt:lpstr>
      <vt:lpstr>PowerPoint 演示文稿</vt:lpstr>
      <vt:lpstr>          系统评价手册</vt:lpstr>
      <vt:lpstr>          系统评价手册</vt:lpstr>
      <vt:lpstr>          系统评价手册</vt:lpstr>
      <vt:lpstr>4. 应用最佳证据</vt:lpstr>
      <vt:lpstr>5. 不断提高改进 </vt:lpstr>
      <vt:lpstr>三. 证据的种类级别</vt:lpstr>
      <vt:lpstr>1. Systematic Review 和 Meta-Analysis</vt:lpstr>
      <vt:lpstr>PowerPoint 演示文稿</vt:lpstr>
      <vt:lpstr>系统评价的格式</vt:lpstr>
      <vt:lpstr>2. Randomized Controlled Trial</vt:lpstr>
      <vt:lpstr>随机对照试验</vt:lpstr>
      <vt:lpstr>3. Health Technology Assessment</vt:lpstr>
      <vt:lpstr>卫生技术评估</vt:lpstr>
      <vt:lpstr>4. Clinical Practice Guideline</vt:lpstr>
      <vt:lpstr>临床实践指南</vt:lpstr>
      <vt:lpstr>临床实践指南</vt:lpstr>
      <vt:lpstr>         证据级别</vt:lpstr>
      <vt:lpstr>四、证据的检索</vt:lpstr>
      <vt:lpstr>1. The Cochrane  Library</vt:lpstr>
      <vt:lpstr>CL的主要子库 </vt:lpstr>
      <vt:lpstr>CL的主要子库 </vt:lpstr>
      <vt:lpstr>CL的主要子库 </vt:lpstr>
      <vt:lpstr>PowerPoint 演示文稿</vt:lpstr>
      <vt:lpstr>CL检索规则</vt:lpstr>
      <vt:lpstr>Search：经皮冠状动脉介入治疗急性心肌梗死</vt:lpstr>
      <vt:lpstr>摘要</vt:lpstr>
      <vt:lpstr>全文</vt:lpstr>
      <vt:lpstr>选中文献导入EndNote</vt:lpstr>
      <vt:lpstr>Search Manager：检索管理器</vt:lpstr>
      <vt:lpstr>PowerPoint 演示文稿</vt:lpstr>
      <vt:lpstr>检索结果</vt:lpstr>
      <vt:lpstr>PICO search</vt:lpstr>
      <vt:lpstr>PICO search检索结果</vt:lpstr>
      <vt:lpstr>2. BMJ Best Practice</vt:lpstr>
      <vt:lpstr>2. BMJ Best Practice</vt:lpstr>
      <vt:lpstr>Best Practice主页</vt:lpstr>
      <vt:lpstr>Specialties专业</vt:lpstr>
      <vt:lpstr>Specialties专业</vt:lpstr>
      <vt:lpstr>对每一种疾病都提供了标准结构内容</vt:lpstr>
      <vt:lpstr>Article type</vt:lpstr>
      <vt:lpstr>随机对照试验的高敏感检索策略（MEDLINE）</vt:lpstr>
      <vt:lpstr>4.中国生物医学文献数据库(CBM)</vt:lpstr>
      <vt:lpstr>           参考书目</vt:lpstr>
      <vt:lpstr>1.在EBM实践中构建临床问题,一般遵循以下哪个原则?</vt:lpstr>
      <vt:lpstr>2.下列哪个证据的级别最高(可靠性最强)?</vt:lpstr>
      <vt:lpstr>3.在PubMed中查找系统评价,可使用下列哪些方法?</vt:lpstr>
      <vt:lpstr>4.以下哪些是循证医学数据库?</vt:lpstr>
      <vt:lpstr>5.若想撰写一篇系统评价，必须检索的数据库是：</vt:lpstr>
      <vt:lpstr>谢谢大家，欢迎提问！</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循征医学（EBM）</dc:title>
  <dc:creator>dell</dc:creator>
  <cp:lastModifiedBy>王曼</cp:lastModifiedBy>
  <cp:revision>486</cp:revision>
  <dcterms:created xsi:type="dcterms:W3CDTF">2005-09-07T01:44:00Z</dcterms:created>
  <dcterms:modified xsi:type="dcterms:W3CDTF">2022-03-29T09:13:38Z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4098D26B273E4515AFDC3FBFA72DE9AC</vt:lpwstr>
  </property>
  <property fmtid="{D5CDD505-2E9C-101B-9397-08002B2CF9AE}" pid="3" name="KSOProductBuildVer">
    <vt:lpwstr>2052-11.1.0.11365</vt:lpwstr>
  </property>
</Properties>
</file>